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3.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4.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11" r:id="rId5"/>
    <p:sldMasterId id="2147484029" r:id="rId6"/>
    <p:sldMasterId id="2147484099" r:id="rId7"/>
    <p:sldMasterId id="2147484143" r:id="rId8"/>
    <p:sldMasterId id="2147484179" r:id="rId9"/>
    <p:sldMasterId id="2147484192" r:id="rId10"/>
    <p:sldMasterId id="2147484208" r:id="rId11"/>
    <p:sldMasterId id="2147484220" r:id="rId12"/>
    <p:sldMasterId id="2147484254" r:id="rId13"/>
    <p:sldMasterId id="2147484289" r:id="rId14"/>
    <p:sldMasterId id="2147484301" r:id="rId15"/>
    <p:sldMasterId id="2147484317" r:id="rId16"/>
    <p:sldMasterId id="2147484333" r:id="rId17"/>
    <p:sldMasterId id="2147484347" r:id="rId18"/>
    <p:sldMasterId id="2147484359" r:id="rId19"/>
    <p:sldMasterId id="2147484393" r:id="rId20"/>
  </p:sldMasterIdLst>
  <p:notesMasterIdLst>
    <p:notesMasterId r:id="rId93"/>
  </p:notesMasterIdLst>
  <p:sldIdLst>
    <p:sldId id="482" r:id="rId21"/>
    <p:sldId id="645" r:id="rId22"/>
    <p:sldId id="646" r:id="rId23"/>
    <p:sldId id="644" r:id="rId24"/>
    <p:sldId id="672" r:id="rId25"/>
    <p:sldId id="651" r:id="rId26"/>
    <p:sldId id="667" r:id="rId27"/>
    <p:sldId id="668" r:id="rId28"/>
    <p:sldId id="664" r:id="rId29"/>
    <p:sldId id="666" r:id="rId30"/>
    <p:sldId id="643" r:id="rId31"/>
    <p:sldId id="639" r:id="rId32"/>
    <p:sldId id="619" r:id="rId33"/>
    <p:sldId id="669" r:id="rId34"/>
    <p:sldId id="642" r:id="rId35"/>
    <p:sldId id="615" r:id="rId36"/>
    <p:sldId id="670" r:id="rId37"/>
    <p:sldId id="616" r:id="rId38"/>
    <p:sldId id="590" r:id="rId39"/>
    <p:sldId id="637" r:id="rId40"/>
    <p:sldId id="638" r:id="rId41"/>
    <p:sldId id="617" r:id="rId42"/>
    <p:sldId id="671" r:id="rId43"/>
    <p:sldId id="618" r:id="rId44"/>
    <p:sldId id="591" r:id="rId45"/>
    <p:sldId id="584" r:id="rId46"/>
    <p:sldId id="647" r:id="rId47"/>
    <p:sldId id="648" r:id="rId48"/>
    <p:sldId id="649" r:id="rId49"/>
    <p:sldId id="650" r:id="rId50"/>
    <p:sldId id="657" r:id="rId51"/>
    <p:sldId id="620" r:id="rId52"/>
    <p:sldId id="607" r:id="rId53"/>
    <p:sldId id="610" r:id="rId54"/>
    <p:sldId id="636" r:id="rId55"/>
    <p:sldId id="612" r:id="rId56"/>
    <p:sldId id="614" r:id="rId57"/>
    <p:sldId id="598" r:id="rId58"/>
    <p:sldId id="502" r:id="rId59"/>
    <p:sldId id="507" r:id="rId60"/>
    <p:sldId id="605" r:id="rId61"/>
    <p:sldId id="609" r:id="rId62"/>
    <p:sldId id="606" r:id="rId63"/>
    <p:sldId id="613" r:id="rId64"/>
    <p:sldId id="611" r:id="rId65"/>
    <p:sldId id="621" r:id="rId66"/>
    <p:sldId id="622" r:id="rId67"/>
    <p:sldId id="623" r:id="rId68"/>
    <p:sldId id="495" r:id="rId69"/>
    <p:sldId id="632" r:id="rId70"/>
    <p:sldId id="600" r:id="rId71"/>
    <p:sldId id="582" r:id="rId72"/>
    <p:sldId id="633" r:id="rId73"/>
    <p:sldId id="630" r:id="rId74"/>
    <p:sldId id="631" r:id="rId75"/>
    <p:sldId id="594" r:id="rId76"/>
    <p:sldId id="627" r:id="rId77"/>
    <p:sldId id="628" r:id="rId78"/>
    <p:sldId id="593" r:id="rId79"/>
    <p:sldId id="625" r:id="rId80"/>
    <p:sldId id="626" r:id="rId81"/>
    <p:sldId id="592" r:id="rId82"/>
    <p:sldId id="654" r:id="rId83"/>
    <p:sldId id="655" r:id="rId84"/>
    <p:sldId id="656" r:id="rId85"/>
    <p:sldId id="634" r:id="rId86"/>
    <p:sldId id="586" r:id="rId87"/>
    <p:sldId id="597" r:id="rId88"/>
    <p:sldId id="660" r:id="rId89"/>
    <p:sldId id="661" r:id="rId90"/>
    <p:sldId id="658" r:id="rId91"/>
    <p:sldId id="659" r:id="rId92"/>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12F8E7F-F375-4D87-93E7-8356E68B91F2}">
          <p14:sldIdLst/>
        </p14:section>
        <p14:section name="Title Slides" id="{C5342A28-2390-49AC-8D6E-AF1F0D84A1DA}">
          <p14:sldIdLst>
            <p14:sldId id="482"/>
            <p14:sldId id="645"/>
            <p14:sldId id="646"/>
            <p14:sldId id="644"/>
            <p14:sldId id="672"/>
            <p14:sldId id="651"/>
            <p14:sldId id="667"/>
            <p14:sldId id="668"/>
            <p14:sldId id="664"/>
            <p14:sldId id="666"/>
            <p14:sldId id="643"/>
            <p14:sldId id="639"/>
            <p14:sldId id="619"/>
            <p14:sldId id="669"/>
            <p14:sldId id="642"/>
            <p14:sldId id="615"/>
            <p14:sldId id="670"/>
            <p14:sldId id="616"/>
            <p14:sldId id="590"/>
            <p14:sldId id="637"/>
            <p14:sldId id="638"/>
            <p14:sldId id="617"/>
            <p14:sldId id="671"/>
            <p14:sldId id="618"/>
            <p14:sldId id="591"/>
            <p14:sldId id="584"/>
            <p14:sldId id="647"/>
            <p14:sldId id="648"/>
            <p14:sldId id="649"/>
            <p14:sldId id="650"/>
            <p14:sldId id="657"/>
            <p14:sldId id="620"/>
            <p14:sldId id="607"/>
            <p14:sldId id="610"/>
            <p14:sldId id="636"/>
            <p14:sldId id="612"/>
            <p14:sldId id="614"/>
          </p14:sldIdLst>
        </p14:section>
        <p14:section name="Appendix" id="{1377D12D-CF7D-4CBF-9931-59984C343EAB}">
          <p14:sldIdLst>
            <p14:sldId id="598"/>
            <p14:sldId id="502"/>
            <p14:sldId id="507"/>
            <p14:sldId id="605"/>
            <p14:sldId id="609"/>
            <p14:sldId id="606"/>
            <p14:sldId id="613"/>
            <p14:sldId id="611"/>
            <p14:sldId id="621"/>
            <p14:sldId id="622"/>
            <p14:sldId id="623"/>
            <p14:sldId id="495"/>
            <p14:sldId id="632"/>
            <p14:sldId id="600"/>
            <p14:sldId id="582"/>
          </p14:sldIdLst>
        </p14:section>
        <p14:section name="DSG Tier 2" id="{42B9CCA8-231C-4780-8C14-049A1CBE70F1}">
          <p14:sldIdLst>
            <p14:sldId id="633"/>
            <p14:sldId id="630"/>
            <p14:sldId id="631"/>
            <p14:sldId id="594"/>
            <p14:sldId id="627"/>
            <p14:sldId id="628"/>
            <p14:sldId id="593"/>
            <p14:sldId id="625"/>
            <p14:sldId id="626"/>
            <p14:sldId id="592"/>
            <p14:sldId id="654"/>
            <p14:sldId id="655"/>
            <p14:sldId id="656"/>
            <p14:sldId id="634"/>
            <p14:sldId id="586"/>
            <p14:sldId id="597"/>
            <p14:sldId id="660"/>
            <p14:sldId id="661"/>
            <p14:sldId id="658"/>
            <p14:sldId id="659"/>
          </p14:sldIdLst>
        </p14:section>
        <p14:section name="Content Layouts" id="{9FAAE9DC-6B47-4489-8D39-F9B192C11667}">
          <p14:sldIdLst/>
        </p14:section>
        <p14:section name="Section Headers (or Alt. Title)" id="{1C13A149-C850-4041-9DC4-6AB9E8F360B0}">
          <p14:sldIdLst/>
        </p14:section>
        <p14:section name="Closing Slide" id="{43749174-0982-4D47-991C-15D33C33AAFE}">
          <p14:sldIdLst/>
        </p14:section>
        <p14:section name="Assets" id="{980FE3E6-FBA7-4E18-A624-A0344482222D}">
          <p14:sldIdLst/>
        </p14:section>
        <p14:section name="Slide starters" id="{A9C746AC-6EA9-450E-BBE0-B0658637B2FF}">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cmAuthor>
  <p:cmAuthor id="2" name="Bannikov, Daniil" initials="BD"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83D"/>
    <a:srgbClr val="0074B5"/>
    <a:srgbClr val="E87722"/>
    <a:srgbClr val="B1B3B3"/>
    <a:srgbClr val="31859C"/>
    <a:srgbClr val="FF4343"/>
    <a:srgbClr val="F2B411"/>
    <a:srgbClr val="960000"/>
    <a:srgbClr val="D0D0CE"/>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9125" autoAdjust="0"/>
  </p:normalViewPr>
  <p:slideViewPr>
    <p:cSldViewPr snapToGrid="0">
      <p:cViewPr varScale="1">
        <p:scale>
          <a:sx n="108" d="100"/>
          <a:sy n="108" d="100"/>
        </p:scale>
        <p:origin x="-96" y="-30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slide" Target="slides/slide64.xml"/><Relationship Id="rId89"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9.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5" Type="http://schemas.openxmlformats.org/officeDocument/2006/relationships/slideMaster" Target="slideMasters/slideMaster1.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presProps" Target="presProp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4.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6.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C447F-C0B8-4B0F-A7C3-E78689025141}" type="doc">
      <dgm:prSet loTypeId="urn:microsoft.com/office/officeart/2011/layout/ConvergingText" loCatId="officeonline" qsTypeId="urn:microsoft.com/office/officeart/2005/8/quickstyle/simple1" qsCatId="simple" csTypeId="urn:microsoft.com/office/officeart/2005/8/colors/accent1_2" csCatId="accent1" phldr="1"/>
      <dgm:spPr/>
      <dgm:t>
        <a:bodyPr/>
        <a:lstStyle/>
        <a:p>
          <a:endParaRPr lang="en-US"/>
        </a:p>
      </dgm:t>
    </dgm:pt>
    <dgm:pt modelId="{2704EE7A-49DC-43A0-9FDA-C6BB40E509FC}">
      <dgm:prSet phldrT="[Text]"/>
      <dgm:spPr/>
      <dgm:t>
        <a:bodyPr/>
        <a:lstStyle/>
        <a:p>
          <a:r>
            <a:rPr lang="en-US" dirty="0" smtClean="0"/>
            <a:t>Rx EA Strategy</a:t>
          </a:r>
          <a:endParaRPr lang="en-US" dirty="0"/>
        </a:p>
      </dgm:t>
    </dgm:pt>
    <dgm:pt modelId="{3DFCDC9A-1FB9-4F92-9F50-84B6AB1686E0}" type="parTrans" cxnId="{79B74BCD-1275-43EC-A7F0-5F5E6F783A96}">
      <dgm:prSet/>
      <dgm:spPr/>
      <dgm:t>
        <a:bodyPr/>
        <a:lstStyle/>
        <a:p>
          <a:endParaRPr lang="en-US"/>
        </a:p>
      </dgm:t>
    </dgm:pt>
    <dgm:pt modelId="{15E65DC1-EBD0-4AC6-A387-640425046980}" type="sibTrans" cxnId="{79B74BCD-1275-43EC-A7F0-5F5E6F783A96}">
      <dgm:prSet/>
      <dgm:spPr/>
      <dgm:t>
        <a:bodyPr/>
        <a:lstStyle/>
        <a:p>
          <a:endParaRPr lang="en-US"/>
        </a:p>
      </dgm:t>
    </dgm:pt>
    <dgm:pt modelId="{C0DDE3CF-269C-4864-88C6-713364A23AEB}">
      <dgm:prSet phldrT="[Text]"/>
      <dgm:spPr/>
      <dgm:t>
        <a:bodyPr/>
        <a:lstStyle/>
        <a:p>
          <a:r>
            <a:rPr lang="en-US" dirty="0" smtClean="0"/>
            <a:t>Optum Tech Strategy</a:t>
          </a:r>
          <a:endParaRPr lang="en-US" dirty="0"/>
        </a:p>
      </dgm:t>
    </dgm:pt>
    <dgm:pt modelId="{07D90081-B82D-4D0A-AB2D-487F41D419C2}" type="parTrans" cxnId="{AEB8441A-6C5C-4821-8B1D-F0F67049263A}">
      <dgm:prSet/>
      <dgm:spPr/>
      <dgm:t>
        <a:bodyPr/>
        <a:lstStyle/>
        <a:p>
          <a:endParaRPr lang="en-US"/>
        </a:p>
      </dgm:t>
    </dgm:pt>
    <dgm:pt modelId="{282453E4-5C37-4994-BF51-D639FD8D3400}" type="sibTrans" cxnId="{AEB8441A-6C5C-4821-8B1D-F0F67049263A}">
      <dgm:prSet/>
      <dgm:spPr/>
      <dgm:t>
        <a:bodyPr/>
        <a:lstStyle/>
        <a:p>
          <a:endParaRPr lang="en-US"/>
        </a:p>
      </dgm:t>
    </dgm:pt>
    <dgm:pt modelId="{2ABE1A0C-0BC5-4502-9434-C10002EF883B}">
      <dgm:prSet phldrT="[Text]"/>
      <dgm:spPr/>
      <dgm:t>
        <a:bodyPr/>
        <a:lstStyle/>
        <a:p>
          <a:r>
            <a:rPr lang="en-US" dirty="0" smtClean="0"/>
            <a:t>ORx LRP</a:t>
          </a:r>
          <a:endParaRPr lang="en-US" dirty="0"/>
        </a:p>
      </dgm:t>
    </dgm:pt>
    <dgm:pt modelId="{D2A0F2BD-3CDD-44EC-99F4-EEB9B26A94AE}" type="parTrans" cxnId="{29892C54-36E6-4805-A291-2F34186B18AE}">
      <dgm:prSet/>
      <dgm:spPr/>
      <dgm:t>
        <a:bodyPr/>
        <a:lstStyle/>
        <a:p>
          <a:endParaRPr lang="en-US"/>
        </a:p>
      </dgm:t>
    </dgm:pt>
    <dgm:pt modelId="{8F562329-AF98-446A-9679-0B1BAAE96E3B}" type="sibTrans" cxnId="{29892C54-36E6-4805-A291-2F34186B18AE}">
      <dgm:prSet/>
      <dgm:spPr/>
      <dgm:t>
        <a:bodyPr/>
        <a:lstStyle/>
        <a:p>
          <a:endParaRPr lang="en-US"/>
        </a:p>
      </dgm:t>
    </dgm:pt>
    <dgm:pt modelId="{B7168BCD-C61B-430C-AE9B-EF15749C7C78}">
      <dgm:prSet phldrT="[Text]"/>
      <dgm:spPr/>
      <dgm:t>
        <a:bodyPr/>
        <a:lstStyle/>
        <a:p>
          <a:r>
            <a:rPr lang="en-US" dirty="0" smtClean="0"/>
            <a:t>Rx LOB Portfolios</a:t>
          </a:r>
          <a:endParaRPr lang="en-US" dirty="0"/>
        </a:p>
      </dgm:t>
    </dgm:pt>
    <dgm:pt modelId="{DEF5F307-202D-4232-96CF-DB9CD88DE0A7}" type="parTrans" cxnId="{4C5DE00F-D3E5-4C70-A9FE-1FCCC56B0915}">
      <dgm:prSet/>
      <dgm:spPr/>
      <dgm:t>
        <a:bodyPr/>
        <a:lstStyle/>
        <a:p>
          <a:endParaRPr lang="en-US"/>
        </a:p>
      </dgm:t>
    </dgm:pt>
    <dgm:pt modelId="{F3951189-0DD3-4929-AF10-5D2B0B0A7C07}" type="sibTrans" cxnId="{4C5DE00F-D3E5-4C70-A9FE-1FCCC56B0915}">
      <dgm:prSet/>
      <dgm:spPr/>
      <dgm:t>
        <a:bodyPr/>
        <a:lstStyle/>
        <a:p>
          <a:endParaRPr lang="en-US"/>
        </a:p>
      </dgm:t>
    </dgm:pt>
    <dgm:pt modelId="{E6BAE886-69B9-4B09-A04A-3D15F8E1837C}">
      <dgm:prSet phldrT="[Text]"/>
      <dgm:spPr/>
      <dgm:t>
        <a:bodyPr/>
        <a:lstStyle/>
        <a:p>
          <a:pPr algn="ctr"/>
          <a:r>
            <a:rPr lang="en-US" dirty="0" smtClean="0"/>
            <a:t>ORx 2019 Tech Plan</a:t>
          </a:r>
          <a:endParaRPr lang="en-US" dirty="0"/>
        </a:p>
      </dgm:t>
    </dgm:pt>
    <dgm:pt modelId="{0A106C57-C2D3-4FAE-8F18-43A250D8BE35}" type="parTrans" cxnId="{D25113DC-3285-4DDD-8D73-12C8871AE6C6}">
      <dgm:prSet/>
      <dgm:spPr/>
      <dgm:t>
        <a:bodyPr/>
        <a:lstStyle/>
        <a:p>
          <a:endParaRPr lang="en-US"/>
        </a:p>
      </dgm:t>
    </dgm:pt>
    <dgm:pt modelId="{58195197-B464-4142-A530-1AFD9F016B32}" type="sibTrans" cxnId="{D25113DC-3285-4DDD-8D73-12C8871AE6C6}">
      <dgm:prSet/>
      <dgm:spPr/>
      <dgm:t>
        <a:bodyPr/>
        <a:lstStyle/>
        <a:p>
          <a:endParaRPr lang="en-US"/>
        </a:p>
      </dgm:t>
    </dgm:pt>
    <dgm:pt modelId="{396F8D00-EC85-4E9D-B895-0A8FDA057898}" type="pres">
      <dgm:prSet presAssocID="{400C447F-C0B8-4B0F-A7C3-E78689025141}" presName="Name0" presStyleCnt="0">
        <dgm:presLayoutVars>
          <dgm:chMax/>
          <dgm:chPref val="1"/>
          <dgm:dir/>
          <dgm:animOne val="branch"/>
          <dgm:animLvl val="lvl"/>
          <dgm:resizeHandles/>
        </dgm:presLayoutVars>
      </dgm:prSet>
      <dgm:spPr/>
      <dgm:t>
        <a:bodyPr/>
        <a:lstStyle/>
        <a:p>
          <a:endParaRPr lang="en-US"/>
        </a:p>
      </dgm:t>
    </dgm:pt>
    <dgm:pt modelId="{8D9845D5-D360-4AE5-937A-6462FC0010F1}" type="pres">
      <dgm:prSet presAssocID="{2704EE7A-49DC-43A0-9FDA-C6BB40E509FC}" presName="composite" presStyleCnt="0"/>
      <dgm:spPr/>
    </dgm:pt>
    <dgm:pt modelId="{21519F5E-6E52-4B25-9C23-737F0C91057C}" type="pres">
      <dgm:prSet presAssocID="{2704EE7A-49DC-43A0-9FDA-C6BB40E509FC}" presName="ParentAccent1" presStyleLbl="alignNode1" presStyleIdx="0" presStyleCnt="42"/>
      <dgm:spPr/>
    </dgm:pt>
    <dgm:pt modelId="{E5E6BD95-F4E4-4494-80E8-01EA8EB7DC2A}" type="pres">
      <dgm:prSet presAssocID="{2704EE7A-49DC-43A0-9FDA-C6BB40E509FC}" presName="ParentAccent2" presStyleLbl="alignNode1" presStyleIdx="1" presStyleCnt="42"/>
      <dgm:spPr/>
    </dgm:pt>
    <dgm:pt modelId="{A0D79BD7-E9D3-41D3-9E31-03B74BB6363F}" type="pres">
      <dgm:prSet presAssocID="{2704EE7A-49DC-43A0-9FDA-C6BB40E509FC}" presName="ParentAccent3" presStyleLbl="alignNode1" presStyleIdx="2" presStyleCnt="42"/>
      <dgm:spPr/>
    </dgm:pt>
    <dgm:pt modelId="{4988B71E-6095-45D2-A1C6-EA66E50786D5}" type="pres">
      <dgm:prSet presAssocID="{2704EE7A-49DC-43A0-9FDA-C6BB40E509FC}" presName="ParentAccent4" presStyleLbl="alignNode1" presStyleIdx="3" presStyleCnt="42"/>
      <dgm:spPr/>
    </dgm:pt>
    <dgm:pt modelId="{ECAD184C-93FA-4C07-AABF-7564B922D548}" type="pres">
      <dgm:prSet presAssocID="{2704EE7A-49DC-43A0-9FDA-C6BB40E509FC}" presName="ParentAccent5" presStyleLbl="alignNode1" presStyleIdx="4" presStyleCnt="42"/>
      <dgm:spPr/>
    </dgm:pt>
    <dgm:pt modelId="{83B4CE4A-7715-4FFC-A04D-C120AC347A52}" type="pres">
      <dgm:prSet presAssocID="{2704EE7A-49DC-43A0-9FDA-C6BB40E509FC}" presName="ParentAccent6" presStyleLbl="alignNode1" presStyleIdx="5" presStyleCnt="42"/>
      <dgm:spPr/>
    </dgm:pt>
    <dgm:pt modelId="{B8C4C261-37EB-4C05-B698-551B9F4C27A9}" type="pres">
      <dgm:prSet presAssocID="{2704EE7A-49DC-43A0-9FDA-C6BB40E509FC}" presName="ParentAccent7" presStyleLbl="alignNode1" presStyleIdx="6" presStyleCnt="42"/>
      <dgm:spPr/>
    </dgm:pt>
    <dgm:pt modelId="{4BA1C64E-C7DA-4477-AC79-ADB71BFC0281}" type="pres">
      <dgm:prSet presAssocID="{2704EE7A-49DC-43A0-9FDA-C6BB40E509FC}" presName="ParentAccent8" presStyleLbl="alignNode1" presStyleIdx="7" presStyleCnt="42"/>
      <dgm:spPr/>
    </dgm:pt>
    <dgm:pt modelId="{061FC209-CF18-44C7-BE90-F647A4D510C0}" type="pres">
      <dgm:prSet presAssocID="{2704EE7A-49DC-43A0-9FDA-C6BB40E509FC}" presName="ParentAccent9" presStyleLbl="alignNode1" presStyleIdx="8" presStyleCnt="42"/>
      <dgm:spPr/>
    </dgm:pt>
    <dgm:pt modelId="{74F0B7D7-C9F9-4C1B-B9D4-302957FE9E04}" type="pres">
      <dgm:prSet presAssocID="{2704EE7A-49DC-43A0-9FDA-C6BB40E509FC}" presName="ParentAccent10" presStyleLbl="alignNode1" presStyleIdx="9" presStyleCnt="42"/>
      <dgm:spPr/>
    </dgm:pt>
    <dgm:pt modelId="{3AE771ED-D23E-40C7-B72F-8893A9ACCD86}" type="pres">
      <dgm:prSet presAssocID="{2704EE7A-49DC-43A0-9FDA-C6BB40E509FC}" presName="Parent" presStyleLbl="alignNode1" presStyleIdx="10" presStyleCnt="42">
        <dgm:presLayoutVars>
          <dgm:chMax val="5"/>
          <dgm:chPref val="3"/>
          <dgm:bulletEnabled val="1"/>
        </dgm:presLayoutVars>
      </dgm:prSet>
      <dgm:spPr/>
      <dgm:t>
        <a:bodyPr/>
        <a:lstStyle/>
        <a:p>
          <a:endParaRPr lang="en-US"/>
        </a:p>
      </dgm:t>
    </dgm:pt>
    <dgm:pt modelId="{2F22F3BB-CA1B-4AA2-8856-0BD35D744BD1}" type="pres">
      <dgm:prSet presAssocID="{C0DDE3CF-269C-4864-88C6-713364A23AEB}" presName="Child1Accent1" presStyleLbl="alignNode1" presStyleIdx="11" presStyleCnt="42"/>
      <dgm:spPr/>
    </dgm:pt>
    <dgm:pt modelId="{2C1D519A-FA67-4A8C-AB70-B36FF24A77D4}" type="pres">
      <dgm:prSet presAssocID="{C0DDE3CF-269C-4864-88C6-713364A23AEB}" presName="Child1Accent2" presStyleLbl="alignNode1" presStyleIdx="12" presStyleCnt="42"/>
      <dgm:spPr/>
    </dgm:pt>
    <dgm:pt modelId="{E03F4666-BA2C-41AB-8884-54E47FEB70E1}" type="pres">
      <dgm:prSet presAssocID="{C0DDE3CF-269C-4864-88C6-713364A23AEB}" presName="Child1Accent3" presStyleLbl="alignNode1" presStyleIdx="13" presStyleCnt="42"/>
      <dgm:spPr/>
    </dgm:pt>
    <dgm:pt modelId="{85E784E7-2D83-48AA-88BB-EBE21FBD22E3}" type="pres">
      <dgm:prSet presAssocID="{C0DDE3CF-269C-4864-88C6-713364A23AEB}" presName="Child1Accent4" presStyleLbl="alignNode1" presStyleIdx="14" presStyleCnt="42"/>
      <dgm:spPr/>
    </dgm:pt>
    <dgm:pt modelId="{E13F4D55-E68C-4FF5-8D82-C07DA99F501B}" type="pres">
      <dgm:prSet presAssocID="{C0DDE3CF-269C-4864-88C6-713364A23AEB}" presName="Child1Accent5" presStyleLbl="alignNode1" presStyleIdx="15" presStyleCnt="42"/>
      <dgm:spPr/>
    </dgm:pt>
    <dgm:pt modelId="{5408490F-D3AC-4203-9EB1-B1DF1D15DD7F}" type="pres">
      <dgm:prSet presAssocID="{C0DDE3CF-269C-4864-88C6-713364A23AEB}" presName="Child1Accent6" presStyleLbl="alignNode1" presStyleIdx="16" presStyleCnt="42"/>
      <dgm:spPr/>
    </dgm:pt>
    <dgm:pt modelId="{D06A17CD-EBD2-42DE-BF1C-21B3DA900C77}" type="pres">
      <dgm:prSet presAssocID="{C0DDE3CF-269C-4864-88C6-713364A23AEB}" presName="Child1Accent7" presStyleLbl="alignNode1" presStyleIdx="17" presStyleCnt="42"/>
      <dgm:spPr/>
    </dgm:pt>
    <dgm:pt modelId="{C73EE80C-9A7A-45E2-9C5A-9325A5F16B10}" type="pres">
      <dgm:prSet presAssocID="{C0DDE3CF-269C-4864-88C6-713364A23AEB}" presName="Child1Accent8" presStyleLbl="alignNode1" presStyleIdx="18" presStyleCnt="42"/>
      <dgm:spPr/>
    </dgm:pt>
    <dgm:pt modelId="{9035373F-F1B8-41D4-95F3-C66CFDFA183D}" type="pres">
      <dgm:prSet presAssocID="{C0DDE3CF-269C-4864-88C6-713364A23AEB}" presName="Child1Accent9" presStyleLbl="alignNode1" presStyleIdx="19" presStyleCnt="42"/>
      <dgm:spPr/>
    </dgm:pt>
    <dgm:pt modelId="{5B0C1A61-0E48-468F-A567-53A1DCDCB90D}" type="pres">
      <dgm:prSet presAssocID="{C0DDE3CF-269C-4864-88C6-713364A23AEB}" presName="Child1" presStyleLbl="revTx" presStyleIdx="0" presStyleCnt="4" custLinFactNeighborY="-9004">
        <dgm:presLayoutVars>
          <dgm:chMax/>
          <dgm:chPref val="0"/>
          <dgm:bulletEnabled val="1"/>
        </dgm:presLayoutVars>
      </dgm:prSet>
      <dgm:spPr/>
      <dgm:t>
        <a:bodyPr/>
        <a:lstStyle/>
        <a:p>
          <a:endParaRPr lang="en-US"/>
        </a:p>
      </dgm:t>
    </dgm:pt>
    <dgm:pt modelId="{50ACADA1-E2BF-4C73-82C2-E0A3E120DFD0}" type="pres">
      <dgm:prSet presAssocID="{E6BAE886-69B9-4B09-A04A-3D15F8E1837C}" presName="Child2Accent1" presStyleLbl="alignNode1" presStyleIdx="20" presStyleCnt="42"/>
      <dgm:spPr/>
    </dgm:pt>
    <dgm:pt modelId="{D6B1734F-F1A4-4265-8D9B-5424CB3109BB}" type="pres">
      <dgm:prSet presAssocID="{E6BAE886-69B9-4B09-A04A-3D15F8E1837C}" presName="Child2Accent2" presStyleLbl="alignNode1" presStyleIdx="21" presStyleCnt="42"/>
      <dgm:spPr/>
    </dgm:pt>
    <dgm:pt modelId="{9D215E50-5CB6-4747-A767-3FE8F435A138}" type="pres">
      <dgm:prSet presAssocID="{E6BAE886-69B9-4B09-A04A-3D15F8E1837C}" presName="Child2Accent3" presStyleLbl="alignNode1" presStyleIdx="22" presStyleCnt="42"/>
      <dgm:spPr/>
    </dgm:pt>
    <dgm:pt modelId="{3E70A1FA-7D05-4851-8993-6ABC06D61355}" type="pres">
      <dgm:prSet presAssocID="{E6BAE886-69B9-4B09-A04A-3D15F8E1837C}" presName="Child2Accent4" presStyleLbl="alignNode1" presStyleIdx="23" presStyleCnt="42"/>
      <dgm:spPr/>
    </dgm:pt>
    <dgm:pt modelId="{CBF5C00D-F55F-4840-AD28-DEB52D634B8F}" type="pres">
      <dgm:prSet presAssocID="{E6BAE886-69B9-4B09-A04A-3D15F8E1837C}" presName="Child2Accent5" presStyleLbl="alignNode1" presStyleIdx="24" presStyleCnt="42"/>
      <dgm:spPr/>
    </dgm:pt>
    <dgm:pt modelId="{FB917D6D-55F4-4ECC-AC0D-F78E9F1D2E74}" type="pres">
      <dgm:prSet presAssocID="{E6BAE886-69B9-4B09-A04A-3D15F8E1837C}" presName="Child2Accent6" presStyleLbl="alignNode1" presStyleIdx="25" presStyleCnt="42"/>
      <dgm:spPr/>
    </dgm:pt>
    <dgm:pt modelId="{CB3037D3-817D-4CD1-BC07-EBFC6AA4233A}" type="pres">
      <dgm:prSet presAssocID="{E6BAE886-69B9-4B09-A04A-3D15F8E1837C}" presName="Child2Accent7" presStyleLbl="alignNode1" presStyleIdx="26" presStyleCnt="42"/>
      <dgm:spPr/>
    </dgm:pt>
    <dgm:pt modelId="{AC67CE01-54F9-4ADE-9AA5-DA8B2B8A17AE}" type="pres">
      <dgm:prSet presAssocID="{E6BAE886-69B9-4B09-A04A-3D15F8E1837C}" presName="Child2" presStyleLbl="revTx" presStyleIdx="1" presStyleCnt="4" custScaleX="136384">
        <dgm:presLayoutVars>
          <dgm:chMax/>
          <dgm:chPref val="0"/>
          <dgm:bulletEnabled val="1"/>
        </dgm:presLayoutVars>
      </dgm:prSet>
      <dgm:spPr/>
      <dgm:t>
        <a:bodyPr/>
        <a:lstStyle/>
        <a:p>
          <a:endParaRPr lang="en-US"/>
        </a:p>
      </dgm:t>
    </dgm:pt>
    <dgm:pt modelId="{5261F32E-7648-4699-971F-70CEDD09D5EA}" type="pres">
      <dgm:prSet presAssocID="{2ABE1A0C-0BC5-4502-9434-C10002EF883B}" presName="Child3Accent1" presStyleLbl="alignNode1" presStyleIdx="27" presStyleCnt="42"/>
      <dgm:spPr/>
    </dgm:pt>
    <dgm:pt modelId="{15109F2C-6B17-471B-8583-22E52281AC90}" type="pres">
      <dgm:prSet presAssocID="{2ABE1A0C-0BC5-4502-9434-C10002EF883B}" presName="Child3Accent2" presStyleLbl="alignNode1" presStyleIdx="28" presStyleCnt="42"/>
      <dgm:spPr/>
    </dgm:pt>
    <dgm:pt modelId="{493B86F4-1002-4E02-A094-759238E0195B}" type="pres">
      <dgm:prSet presAssocID="{2ABE1A0C-0BC5-4502-9434-C10002EF883B}" presName="Child3Accent3" presStyleLbl="alignNode1" presStyleIdx="29" presStyleCnt="42"/>
      <dgm:spPr/>
    </dgm:pt>
    <dgm:pt modelId="{0F82B2A1-B131-40DC-8B7B-A5684CA99EA1}" type="pres">
      <dgm:prSet presAssocID="{2ABE1A0C-0BC5-4502-9434-C10002EF883B}" presName="Child3Accent4" presStyleLbl="alignNode1" presStyleIdx="30" presStyleCnt="42"/>
      <dgm:spPr/>
    </dgm:pt>
    <dgm:pt modelId="{56EFD68E-EC78-48A6-901F-E9C2BFE5318F}" type="pres">
      <dgm:prSet presAssocID="{2ABE1A0C-0BC5-4502-9434-C10002EF883B}" presName="Child3Accent5" presStyleLbl="alignNode1" presStyleIdx="31" presStyleCnt="42"/>
      <dgm:spPr/>
    </dgm:pt>
    <dgm:pt modelId="{41354777-7246-4876-896F-66564D539F0A}" type="pres">
      <dgm:prSet presAssocID="{2ABE1A0C-0BC5-4502-9434-C10002EF883B}" presName="Child3Accent6" presStyleLbl="alignNode1" presStyleIdx="32" presStyleCnt="42"/>
      <dgm:spPr/>
    </dgm:pt>
    <dgm:pt modelId="{233CA912-7A1E-442E-B375-B8B1850C0275}" type="pres">
      <dgm:prSet presAssocID="{2ABE1A0C-0BC5-4502-9434-C10002EF883B}" presName="Child3Accent7" presStyleLbl="alignNode1" presStyleIdx="33" presStyleCnt="42"/>
      <dgm:spPr/>
    </dgm:pt>
    <dgm:pt modelId="{99E5A929-648E-4C1C-A7A7-AA039F3F1252}" type="pres">
      <dgm:prSet presAssocID="{2ABE1A0C-0BC5-4502-9434-C10002EF883B}" presName="Child3" presStyleLbl="revTx" presStyleIdx="2" presStyleCnt="4">
        <dgm:presLayoutVars>
          <dgm:chMax/>
          <dgm:chPref val="0"/>
          <dgm:bulletEnabled val="1"/>
        </dgm:presLayoutVars>
      </dgm:prSet>
      <dgm:spPr/>
      <dgm:t>
        <a:bodyPr/>
        <a:lstStyle/>
        <a:p>
          <a:endParaRPr lang="en-US"/>
        </a:p>
      </dgm:t>
    </dgm:pt>
    <dgm:pt modelId="{D59CADB7-535B-45C5-A474-05AB30D584FA}" type="pres">
      <dgm:prSet presAssocID="{B7168BCD-C61B-430C-AE9B-EF15749C7C78}" presName="Child4Accent1" presStyleLbl="alignNode1" presStyleIdx="34" presStyleCnt="42"/>
      <dgm:spPr/>
    </dgm:pt>
    <dgm:pt modelId="{2C4EF9E7-3BCB-419E-ABFD-DB6AFEACFC32}" type="pres">
      <dgm:prSet presAssocID="{B7168BCD-C61B-430C-AE9B-EF15749C7C78}" presName="Child4Accent2" presStyleLbl="alignNode1" presStyleIdx="35" presStyleCnt="42"/>
      <dgm:spPr/>
    </dgm:pt>
    <dgm:pt modelId="{6BEF9D37-8130-4C63-9841-64316CDF2DCE}" type="pres">
      <dgm:prSet presAssocID="{B7168BCD-C61B-430C-AE9B-EF15749C7C78}" presName="Child4Accent3" presStyleLbl="alignNode1" presStyleIdx="36" presStyleCnt="42"/>
      <dgm:spPr/>
    </dgm:pt>
    <dgm:pt modelId="{96C80B38-9877-4DF3-A159-A6B9453D4900}" type="pres">
      <dgm:prSet presAssocID="{B7168BCD-C61B-430C-AE9B-EF15749C7C78}" presName="Child4Accent4" presStyleLbl="alignNode1" presStyleIdx="37" presStyleCnt="42"/>
      <dgm:spPr/>
    </dgm:pt>
    <dgm:pt modelId="{54EC19B4-4998-4844-8334-4968FB6DCFB3}" type="pres">
      <dgm:prSet presAssocID="{B7168BCD-C61B-430C-AE9B-EF15749C7C78}" presName="Child4Accent5" presStyleLbl="alignNode1" presStyleIdx="38" presStyleCnt="42"/>
      <dgm:spPr/>
    </dgm:pt>
    <dgm:pt modelId="{2A8D4474-4FBE-4BF6-881C-66809BF47DD4}" type="pres">
      <dgm:prSet presAssocID="{B7168BCD-C61B-430C-AE9B-EF15749C7C78}" presName="Child4Accent6" presStyleLbl="alignNode1" presStyleIdx="39" presStyleCnt="42"/>
      <dgm:spPr/>
    </dgm:pt>
    <dgm:pt modelId="{53712D43-1F11-4869-94CC-25E29A67BF00}" type="pres">
      <dgm:prSet presAssocID="{B7168BCD-C61B-430C-AE9B-EF15749C7C78}" presName="Child4Accent7" presStyleLbl="alignNode1" presStyleIdx="40" presStyleCnt="42"/>
      <dgm:spPr/>
    </dgm:pt>
    <dgm:pt modelId="{37F0ECB8-FD47-4C3C-BE88-365A97AC45BD}" type="pres">
      <dgm:prSet presAssocID="{B7168BCD-C61B-430C-AE9B-EF15749C7C78}" presName="Child4Accent8" presStyleLbl="alignNode1" presStyleIdx="41" presStyleCnt="42"/>
      <dgm:spPr/>
    </dgm:pt>
    <dgm:pt modelId="{94154EDF-A4CE-45BA-9426-16B20BDED06D}" type="pres">
      <dgm:prSet presAssocID="{B7168BCD-C61B-430C-AE9B-EF15749C7C78}" presName="Child4" presStyleLbl="revTx" presStyleIdx="3" presStyleCnt="4">
        <dgm:presLayoutVars>
          <dgm:chMax/>
          <dgm:chPref val="0"/>
          <dgm:bulletEnabled val="1"/>
        </dgm:presLayoutVars>
      </dgm:prSet>
      <dgm:spPr/>
      <dgm:t>
        <a:bodyPr/>
        <a:lstStyle/>
        <a:p>
          <a:endParaRPr lang="en-US"/>
        </a:p>
      </dgm:t>
    </dgm:pt>
  </dgm:ptLst>
  <dgm:cxnLst>
    <dgm:cxn modelId="{29892C54-36E6-4805-A291-2F34186B18AE}" srcId="{2704EE7A-49DC-43A0-9FDA-C6BB40E509FC}" destId="{2ABE1A0C-0BC5-4502-9434-C10002EF883B}" srcOrd="2" destOrd="0" parTransId="{D2A0F2BD-3CDD-44EC-99F4-EEB9B26A94AE}" sibTransId="{8F562329-AF98-446A-9679-0B1BAAE96E3B}"/>
    <dgm:cxn modelId="{EAC66A70-5101-4D3B-9F9C-02DB3C9C983A}" type="presOf" srcId="{C0DDE3CF-269C-4864-88C6-713364A23AEB}" destId="{5B0C1A61-0E48-468F-A567-53A1DCDCB90D}" srcOrd="0" destOrd="0" presId="urn:microsoft.com/office/officeart/2011/layout/ConvergingText"/>
    <dgm:cxn modelId="{BFD7EB45-3E27-4B03-ACD6-06EEB997BB04}" type="presOf" srcId="{B7168BCD-C61B-430C-AE9B-EF15749C7C78}" destId="{94154EDF-A4CE-45BA-9426-16B20BDED06D}" srcOrd="0" destOrd="0" presId="urn:microsoft.com/office/officeart/2011/layout/ConvergingText"/>
    <dgm:cxn modelId="{AEB8441A-6C5C-4821-8B1D-F0F67049263A}" srcId="{2704EE7A-49DC-43A0-9FDA-C6BB40E509FC}" destId="{C0DDE3CF-269C-4864-88C6-713364A23AEB}" srcOrd="0" destOrd="0" parTransId="{07D90081-B82D-4D0A-AB2D-487F41D419C2}" sibTransId="{282453E4-5C37-4994-BF51-D639FD8D3400}"/>
    <dgm:cxn modelId="{12E7E36F-95AF-4D9C-848D-4191A8AE2A05}" type="presOf" srcId="{E6BAE886-69B9-4B09-A04A-3D15F8E1837C}" destId="{AC67CE01-54F9-4ADE-9AA5-DA8B2B8A17AE}" srcOrd="0" destOrd="0" presId="urn:microsoft.com/office/officeart/2011/layout/ConvergingText"/>
    <dgm:cxn modelId="{D25113DC-3285-4DDD-8D73-12C8871AE6C6}" srcId="{2704EE7A-49DC-43A0-9FDA-C6BB40E509FC}" destId="{E6BAE886-69B9-4B09-A04A-3D15F8E1837C}" srcOrd="1" destOrd="0" parTransId="{0A106C57-C2D3-4FAE-8F18-43A250D8BE35}" sibTransId="{58195197-B464-4142-A530-1AFD9F016B32}"/>
    <dgm:cxn modelId="{CC40F088-62AA-41FD-8FFA-04A68C4928A2}" type="presOf" srcId="{400C447F-C0B8-4B0F-A7C3-E78689025141}" destId="{396F8D00-EC85-4E9D-B895-0A8FDA057898}" srcOrd="0" destOrd="0" presId="urn:microsoft.com/office/officeart/2011/layout/ConvergingText"/>
    <dgm:cxn modelId="{3DFBE83E-D104-4354-B867-6C6264A63B10}" type="presOf" srcId="{2ABE1A0C-0BC5-4502-9434-C10002EF883B}" destId="{99E5A929-648E-4C1C-A7A7-AA039F3F1252}" srcOrd="0" destOrd="0" presId="urn:microsoft.com/office/officeart/2011/layout/ConvergingText"/>
    <dgm:cxn modelId="{D074CD40-92FF-46AB-900F-C14B581DA766}" type="presOf" srcId="{2704EE7A-49DC-43A0-9FDA-C6BB40E509FC}" destId="{3AE771ED-D23E-40C7-B72F-8893A9ACCD86}" srcOrd="0" destOrd="0" presId="urn:microsoft.com/office/officeart/2011/layout/ConvergingText"/>
    <dgm:cxn modelId="{4C5DE00F-D3E5-4C70-A9FE-1FCCC56B0915}" srcId="{2704EE7A-49DC-43A0-9FDA-C6BB40E509FC}" destId="{B7168BCD-C61B-430C-AE9B-EF15749C7C78}" srcOrd="3" destOrd="0" parTransId="{DEF5F307-202D-4232-96CF-DB9CD88DE0A7}" sibTransId="{F3951189-0DD3-4929-AF10-5D2B0B0A7C07}"/>
    <dgm:cxn modelId="{79B74BCD-1275-43EC-A7F0-5F5E6F783A96}" srcId="{400C447F-C0B8-4B0F-A7C3-E78689025141}" destId="{2704EE7A-49DC-43A0-9FDA-C6BB40E509FC}" srcOrd="0" destOrd="0" parTransId="{3DFCDC9A-1FB9-4F92-9F50-84B6AB1686E0}" sibTransId="{15E65DC1-EBD0-4AC6-A387-640425046980}"/>
    <dgm:cxn modelId="{C1F891DF-93A9-4640-A786-0E52A4DC4CEF}" type="presParOf" srcId="{396F8D00-EC85-4E9D-B895-0A8FDA057898}" destId="{8D9845D5-D360-4AE5-937A-6462FC0010F1}" srcOrd="0" destOrd="0" presId="urn:microsoft.com/office/officeart/2011/layout/ConvergingText"/>
    <dgm:cxn modelId="{D54AB7BB-36C4-426E-A85B-1A0DCD68F2D2}" type="presParOf" srcId="{8D9845D5-D360-4AE5-937A-6462FC0010F1}" destId="{21519F5E-6E52-4B25-9C23-737F0C91057C}" srcOrd="0" destOrd="0" presId="urn:microsoft.com/office/officeart/2011/layout/ConvergingText"/>
    <dgm:cxn modelId="{D587047D-8095-4D2B-8FA5-F7701C9AEB1A}" type="presParOf" srcId="{8D9845D5-D360-4AE5-937A-6462FC0010F1}" destId="{E5E6BD95-F4E4-4494-80E8-01EA8EB7DC2A}" srcOrd="1" destOrd="0" presId="urn:microsoft.com/office/officeart/2011/layout/ConvergingText"/>
    <dgm:cxn modelId="{CA58BE19-749E-4D20-9602-CA4E081C14BF}" type="presParOf" srcId="{8D9845D5-D360-4AE5-937A-6462FC0010F1}" destId="{A0D79BD7-E9D3-41D3-9E31-03B74BB6363F}" srcOrd="2" destOrd="0" presId="urn:microsoft.com/office/officeart/2011/layout/ConvergingText"/>
    <dgm:cxn modelId="{650450BC-43A0-4870-8224-BBD5074504FE}" type="presParOf" srcId="{8D9845D5-D360-4AE5-937A-6462FC0010F1}" destId="{4988B71E-6095-45D2-A1C6-EA66E50786D5}" srcOrd="3" destOrd="0" presId="urn:microsoft.com/office/officeart/2011/layout/ConvergingText"/>
    <dgm:cxn modelId="{19548D77-1DDD-4A85-A525-28A138730125}" type="presParOf" srcId="{8D9845D5-D360-4AE5-937A-6462FC0010F1}" destId="{ECAD184C-93FA-4C07-AABF-7564B922D548}" srcOrd="4" destOrd="0" presId="urn:microsoft.com/office/officeart/2011/layout/ConvergingText"/>
    <dgm:cxn modelId="{E70A4D76-EBBD-462C-A5D1-8D5C0F416D78}" type="presParOf" srcId="{8D9845D5-D360-4AE5-937A-6462FC0010F1}" destId="{83B4CE4A-7715-4FFC-A04D-C120AC347A52}" srcOrd="5" destOrd="0" presId="urn:microsoft.com/office/officeart/2011/layout/ConvergingText"/>
    <dgm:cxn modelId="{A77DB388-30D0-4F90-A058-E761FD2C9AFD}" type="presParOf" srcId="{8D9845D5-D360-4AE5-937A-6462FC0010F1}" destId="{B8C4C261-37EB-4C05-B698-551B9F4C27A9}" srcOrd="6" destOrd="0" presId="urn:microsoft.com/office/officeart/2011/layout/ConvergingText"/>
    <dgm:cxn modelId="{9367E4E4-E33F-4FD3-9F06-5C41395C1600}" type="presParOf" srcId="{8D9845D5-D360-4AE5-937A-6462FC0010F1}" destId="{4BA1C64E-C7DA-4477-AC79-ADB71BFC0281}" srcOrd="7" destOrd="0" presId="urn:microsoft.com/office/officeart/2011/layout/ConvergingText"/>
    <dgm:cxn modelId="{74CD3883-1D64-49C9-A412-8615C7066DBB}" type="presParOf" srcId="{8D9845D5-D360-4AE5-937A-6462FC0010F1}" destId="{061FC209-CF18-44C7-BE90-F647A4D510C0}" srcOrd="8" destOrd="0" presId="urn:microsoft.com/office/officeart/2011/layout/ConvergingText"/>
    <dgm:cxn modelId="{CC6EAA05-3616-4861-B402-EA6E094E7E1A}" type="presParOf" srcId="{8D9845D5-D360-4AE5-937A-6462FC0010F1}" destId="{74F0B7D7-C9F9-4C1B-B9D4-302957FE9E04}" srcOrd="9" destOrd="0" presId="urn:microsoft.com/office/officeart/2011/layout/ConvergingText"/>
    <dgm:cxn modelId="{88CE923E-0C67-4BD6-8CD5-339CE8B6F34C}" type="presParOf" srcId="{8D9845D5-D360-4AE5-937A-6462FC0010F1}" destId="{3AE771ED-D23E-40C7-B72F-8893A9ACCD86}" srcOrd="10" destOrd="0" presId="urn:microsoft.com/office/officeart/2011/layout/ConvergingText"/>
    <dgm:cxn modelId="{8195D86C-CB6C-4A52-95A3-BBBDBF707D94}" type="presParOf" srcId="{8D9845D5-D360-4AE5-937A-6462FC0010F1}" destId="{2F22F3BB-CA1B-4AA2-8856-0BD35D744BD1}" srcOrd="11" destOrd="0" presId="urn:microsoft.com/office/officeart/2011/layout/ConvergingText"/>
    <dgm:cxn modelId="{0F900D74-2652-4467-B308-2E280C88B858}" type="presParOf" srcId="{8D9845D5-D360-4AE5-937A-6462FC0010F1}" destId="{2C1D519A-FA67-4A8C-AB70-B36FF24A77D4}" srcOrd="12" destOrd="0" presId="urn:microsoft.com/office/officeart/2011/layout/ConvergingText"/>
    <dgm:cxn modelId="{7F205B1F-EF50-44ED-ADFB-0D80A7E8A13D}" type="presParOf" srcId="{8D9845D5-D360-4AE5-937A-6462FC0010F1}" destId="{E03F4666-BA2C-41AB-8884-54E47FEB70E1}" srcOrd="13" destOrd="0" presId="urn:microsoft.com/office/officeart/2011/layout/ConvergingText"/>
    <dgm:cxn modelId="{033CEA39-2A5D-49D8-B229-D9D9342B864A}" type="presParOf" srcId="{8D9845D5-D360-4AE5-937A-6462FC0010F1}" destId="{85E784E7-2D83-48AA-88BB-EBE21FBD22E3}" srcOrd="14" destOrd="0" presId="urn:microsoft.com/office/officeart/2011/layout/ConvergingText"/>
    <dgm:cxn modelId="{416DFCA1-B0F8-44FB-8615-B61CE1A25530}" type="presParOf" srcId="{8D9845D5-D360-4AE5-937A-6462FC0010F1}" destId="{E13F4D55-E68C-4FF5-8D82-C07DA99F501B}" srcOrd="15" destOrd="0" presId="urn:microsoft.com/office/officeart/2011/layout/ConvergingText"/>
    <dgm:cxn modelId="{073B3E0F-B4A7-4B38-B61B-9E94F0402FB6}" type="presParOf" srcId="{8D9845D5-D360-4AE5-937A-6462FC0010F1}" destId="{5408490F-D3AC-4203-9EB1-B1DF1D15DD7F}" srcOrd="16" destOrd="0" presId="urn:microsoft.com/office/officeart/2011/layout/ConvergingText"/>
    <dgm:cxn modelId="{3383663C-23C3-446C-A5C2-8404B69D52A6}" type="presParOf" srcId="{8D9845D5-D360-4AE5-937A-6462FC0010F1}" destId="{D06A17CD-EBD2-42DE-BF1C-21B3DA900C77}" srcOrd="17" destOrd="0" presId="urn:microsoft.com/office/officeart/2011/layout/ConvergingText"/>
    <dgm:cxn modelId="{7EC654F0-9F56-44C8-96E8-73058FDE8476}" type="presParOf" srcId="{8D9845D5-D360-4AE5-937A-6462FC0010F1}" destId="{C73EE80C-9A7A-45E2-9C5A-9325A5F16B10}" srcOrd="18" destOrd="0" presId="urn:microsoft.com/office/officeart/2011/layout/ConvergingText"/>
    <dgm:cxn modelId="{45E3478E-B868-4AA4-8DAE-F134FB80628E}" type="presParOf" srcId="{8D9845D5-D360-4AE5-937A-6462FC0010F1}" destId="{9035373F-F1B8-41D4-95F3-C66CFDFA183D}" srcOrd="19" destOrd="0" presId="urn:microsoft.com/office/officeart/2011/layout/ConvergingText"/>
    <dgm:cxn modelId="{433C3040-1F0E-439F-A622-86F507D53702}" type="presParOf" srcId="{8D9845D5-D360-4AE5-937A-6462FC0010F1}" destId="{5B0C1A61-0E48-468F-A567-53A1DCDCB90D}" srcOrd="20" destOrd="0" presId="urn:microsoft.com/office/officeart/2011/layout/ConvergingText"/>
    <dgm:cxn modelId="{DF7FFFFD-CB29-46DE-9CAE-FE7C89E4CAAA}" type="presParOf" srcId="{8D9845D5-D360-4AE5-937A-6462FC0010F1}" destId="{50ACADA1-E2BF-4C73-82C2-E0A3E120DFD0}" srcOrd="21" destOrd="0" presId="urn:microsoft.com/office/officeart/2011/layout/ConvergingText"/>
    <dgm:cxn modelId="{B26926EA-EBC1-488C-9D4B-C544FE831104}" type="presParOf" srcId="{8D9845D5-D360-4AE5-937A-6462FC0010F1}" destId="{D6B1734F-F1A4-4265-8D9B-5424CB3109BB}" srcOrd="22" destOrd="0" presId="urn:microsoft.com/office/officeart/2011/layout/ConvergingText"/>
    <dgm:cxn modelId="{2F3FB097-C67C-446F-994C-8546263E06BF}" type="presParOf" srcId="{8D9845D5-D360-4AE5-937A-6462FC0010F1}" destId="{9D215E50-5CB6-4747-A767-3FE8F435A138}" srcOrd="23" destOrd="0" presId="urn:microsoft.com/office/officeart/2011/layout/ConvergingText"/>
    <dgm:cxn modelId="{C82968FC-79CF-4559-AE77-76E00447BCAE}" type="presParOf" srcId="{8D9845D5-D360-4AE5-937A-6462FC0010F1}" destId="{3E70A1FA-7D05-4851-8993-6ABC06D61355}" srcOrd="24" destOrd="0" presId="urn:microsoft.com/office/officeart/2011/layout/ConvergingText"/>
    <dgm:cxn modelId="{A01301B8-D511-45E5-9320-4A7004657308}" type="presParOf" srcId="{8D9845D5-D360-4AE5-937A-6462FC0010F1}" destId="{CBF5C00D-F55F-4840-AD28-DEB52D634B8F}" srcOrd="25" destOrd="0" presId="urn:microsoft.com/office/officeart/2011/layout/ConvergingText"/>
    <dgm:cxn modelId="{55EF6132-15C9-413A-8532-CDA99003FC4D}" type="presParOf" srcId="{8D9845D5-D360-4AE5-937A-6462FC0010F1}" destId="{FB917D6D-55F4-4ECC-AC0D-F78E9F1D2E74}" srcOrd="26" destOrd="0" presId="urn:microsoft.com/office/officeart/2011/layout/ConvergingText"/>
    <dgm:cxn modelId="{34E4102E-518C-4991-BFEF-D785FC64334F}" type="presParOf" srcId="{8D9845D5-D360-4AE5-937A-6462FC0010F1}" destId="{CB3037D3-817D-4CD1-BC07-EBFC6AA4233A}" srcOrd="27" destOrd="0" presId="urn:microsoft.com/office/officeart/2011/layout/ConvergingText"/>
    <dgm:cxn modelId="{3CF6841D-39B5-48AB-AF63-8736950C6B5D}" type="presParOf" srcId="{8D9845D5-D360-4AE5-937A-6462FC0010F1}" destId="{AC67CE01-54F9-4ADE-9AA5-DA8B2B8A17AE}" srcOrd="28" destOrd="0" presId="urn:microsoft.com/office/officeart/2011/layout/ConvergingText"/>
    <dgm:cxn modelId="{4AE4B587-7507-470C-94DD-7EB5ACE63E04}" type="presParOf" srcId="{8D9845D5-D360-4AE5-937A-6462FC0010F1}" destId="{5261F32E-7648-4699-971F-70CEDD09D5EA}" srcOrd="29" destOrd="0" presId="urn:microsoft.com/office/officeart/2011/layout/ConvergingText"/>
    <dgm:cxn modelId="{464E9E18-162E-43C5-848E-714C16DE71FE}" type="presParOf" srcId="{8D9845D5-D360-4AE5-937A-6462FC0010F1}" destId="{15109F2C-6B17-471B-8583-22E52281AC90}" srcOrd="30" destOrd="0" presId="urn:microsoft.com/office/officeart/2011/layout/ConvergingText"/>
    <dgm:cxn modelId="{8871021A-00B5-45C1-8B0E-5B94AB4357C6}" type="presParOf" srcId="{8D9845D5-D360-4AE5-937A-6462FC0010F1}" destId="{493B86F4-1002-4E02-A094-759238E0195B}" srcOrd="31" destOrd="0" presId="urn:microsoft.com/office/officeart/2011/layout/ConvergingText"/>
    <dgm:cxn modelId="{A9CB9384-FB95-4EF3-B5CF-9C1B84DB83A7}" type="presParOf" srcId="{8D9845D5-D360-4AE5-937A-6462FC0010F1}" destId="{0F82B2A1-B131-40DC-8B7B-A5684CA99EA1}" srcOrd="32" destOrd="0" presId="urn:microsoft.com/office/officeart/2011/layout/ConvergingText"/>
    <dgm:cxn modelId="{1E019772-3E5C-4B9A-A5E3-FB748C18CCD3}" type="presParOf" srcId="{8D9845D5-D360-4AE5-937A-6462FC0010F1}" destId="{56EFD68E-EC78-48A6-901F-E9C2BFE5318F}" srcOrd="33" destOrd="0" presId="urn:microsoft.com/office/officeart/2011/layout/ConvergingText"/>
    <dgm:cxn modelId="{06D6E61A-F934-42FC-B30C-BEAA00C29814}" type="presParOf" srcId="{8D9845D5-D360-4AE5-937A-6462FC0010F1}" destId="{41354777-7246-4876-896F-66564D539F0A}" srcOrd="34" destOrd="0" presId="urn:microsoft.com/office/officeart/2011/layout/ConvergingText"/>
    <dgm:cxn modelId="{29FA4986-954F-4D9B-85F6-6891C9CC4F97}" type="presParOf" srcId="{8D9845D5-D360-4AE5-937A-6462FC0010F1}" destId="{233CA912-7A1E-442E-B375-B8B1850C0275}" srcOrd="35" destOrd="0" presId="urn:microsoft.com/office/officeart/2011/layout/ConvergingText"/>
    <dgm:cxn modelId="{69B09956-7842-482F-B84C-2DD920A30F6F}" type="presParOf" srcId="{8D9845D5-D360-4AE5-937A-6462FC0010F1}" destId="{99E5A929-648E-4C1C-A7A7-AA039F3F1252}" srcOrd="36" destOrd="0" presId="urn:microsoft.com/office/officeart/2011/layout/ConvergingText"/>
    <dgm:cxn modelId="{0D85FF4C-B465-48F9-AFBE-74BF18888894}" type="presParOf" srcId="{8D9845D5-D360-4AE5-937A-6462FC0010F1}" destId="{D59CADB7-535B-45C5-A474-05AB30D584FA}" srcOrd="37" destOrd="0" presId="urn:microsoft.com/office/officeart/2011/layout/ConvergingText"/>
    <dgm:cxn modelId="{16BF6A7C-69FF-4846-A303-8F553D4BD785}" type="presParOf" srcId="{8D9845D5-D360-4AE5-937A-6462FC0010F1}" destId="{2C4EF9E7-3BCB-419E-ABFD-DB6AFEACFC32}" srcOrd="38" destOrd="0" presId="urn:microsoft.com/office/officeart/2011/layout/ConvergingText"/>
    <dgm:cxn modelId="{B285C58B-DF09-4C87-956B-536461082098}" type="presParOf" srcId="{8D9845D5-D360-4AE5-937A-6462FC0010F1}" destId="{6BEF9D37-8130-4C63-9841-64316CDF2DCE}" srcOrd="39" destOrd="0" presId="urn:microsoft.com/office/officeart/2011/layout/ConvergingText"/>
    <dgm:cxn modelId="{5FFB2D7A-3AF5-47C4-B625-F859AC19F902}" type="presParOf" srcId="{8D9845D5-D360-4AE5-937A-6462FC0010F1}" destId="{96C80B38-9877-4DF3-A159-A6B9453D4900}" srcOrd="40" destOrd="0" presId="urn:microsoft.com/office/officeart/2011/layout/ConvergingText"/>
    <dgm:cxn modelId="{F6426377-ADD4-433E-B7FB-26FF7A178949}" type="presParOf" srcId="{8D9845D5-D360-4AE5-937A-6462FC0010F1}" destId="{54EC19B4-4998-4844-8334-4968FB6DCFB3}" srcOrd="41" destOrd="0" presId="urn:microsoft.com/office/officeart/2011/layout/ConvergingText"/>
    <dgm:cxn modelId="{2C4F9143-B8A5-4447-8DE2-012A44726400}" type="presParOf" srcId="{8D9845D5-D360-4AE5-937A-6462FC0010F1}" destId="{2A8D4474-4FBE-4BF6-881C-66809BF47DD4}" srcOrd="42" destOrd="0" presId="urn:microsoft.com/office/officeart/2011/layout/ConvergingText"/>
    <dgm:cxn modelId="{539E8822-8AD8-4229-A718-DA7F5E7C2F05}" type="presParOf" srcId="{8D9845D5-D360-4AE5-937A-6462FC0010F1}" destId="{53712D43-1F11-4869-94CC-25E29A67BF00}" srcOrd="43" destOrd="0" presId="urn:microsoft.com/office/officeart/2011/layout/ConvergingText"/>
    <dgm:cxn modelId="{EA5C666B-0A74-4D09-8C97-017D09A0643C}" type="presParOf" srcId="{8D9845D5-D360-4AE5-937A-6462FC0010F1}" destId="{37F0ECB8-FD47-4C3C-BE88-365A97AC45BD}" srcOrd="44" destOrd="0" presId="urn:microsoft.com/office/officeart/2011/layout/ConvergingText"/>
    <dgm:cxn modelId="{3A5FE67B-A2CA-40C1-AFC9-5542FBD29FAB}" type="presParOf" srcId="{8D9845D5-D360-4AE5-937A-6462FC0010F1}" destId="{94154EDF-A4CE-45BA-9426-16B20BDED06D}"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19F5E-6E52-4B25-9C23-737F0C91057C}">
      <dsp:nvSpPr>
        <dsp:cNvPr id="0" name=""/>
        <dsp:cNvSpPr/>
      </dsp:nvSpPr>
      <dsp:spPr>
        <a:xfrm>
          <a:off x="7763975" y="279010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6BD95-F4E4-4494-80E8-01EA8EB7DC2A}">
      <dsp:nvSpPr>
        <dsp:cNvPr id="0" name=""/>
        <dsp:cNvSpPr/>
      </dsp:nvSpPr>
      <dsp:spPr>
        <a:xfrm>
          <a:off x="7371995" y="279010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D79BD7-E9D3-41D3-9E31-03B74BB6363F}">
      <dsp:nvSpPr>
        <dsp:cNvPr id="0" name=""/>
        <dsp:cNvSpPr/>
      </dsp:nvSpPr>
      <dsp:spPr>
        <a:xfrm>
          <a:off x="6980772" y="279010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8B71E-6095-45D2-A1C6-EA66E50786D5}">
      <dsp:nvSpPr>
        <dsp:cNvPr id="0" name=""/>
        <dsp:cNvSpPr/>
      </dsp:nvSpPr>
      <dsp:spPr>
        <a:xfrm>
          <a:off x="6588792" y="279010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D184C-93FA-4C07-AABF-7564B922D548}">
      <dsp:nvSpPr>
        <dsp:cNvPr id="0" name=""/>
        <dsp:cNvSpPr/>
      </dsp:nvSpPr>
      <dsp:spPr>
        <a:xfrm>
          <a:off x="6196812" y="279010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B4CE4A-7715-4FFC-A04D-C120AC347A52}">
      <dsp:nvSpPr>
        <dsp:cNvPr id="0" name=""/>
        <dsp:cNvSpPr/>
      </dsp:nvSpPr>
      <dsp:spPr>
        <a:xfrm>
          <a:off x="5591438" y="2683033"/>
          <a:ext cx="428302" cy="4278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C4C261-37EB-4C05-B698-551B9F4C27A9}">
      <dsp:nvSpPr>
        <dsp:cNvPr id="0" name=""/>
        <dsp:cNvSpPr/>
      </dsp:nvSpPr>
      <dsp:spPr>
        <a:xfrm>
          <a:off x="7415128" y="2348165"/>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A1C64E-C7DA-4477-AC79-ADB71BFC0281}">
      <dsp:nvSpPr>
        <dsp:cNvPr id="0" name=""/>
        <dsp:cNvSpPr/>
      </dsp:nvSpPr>
      <dsp:spPr>
        <a:xfrm>
          <a:off x="7415128" y="323494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1FC209-CF18-44C7-BE90-F647A4D510C0}">
      <dsp:nvSpPr>
        <dsp:cNvPr id="0" name=""/>
        <dsp:cNvSpPr/>
      </dsp:nvSpPr>
      <dsp:spPr>
        <a:xfrm>
          <a:off x="7606578" y="254040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F0B7D7-C9F9-4C1B-B9D4-302957FE9E04}">
      <dsp:nvSpPr>
        <dsp:cNvPr id="0" name=""/>
        <dsp:cNvSpPr/>
      </dsp:nvSpPr>
      <dsp:spPr>
        <a:xfrm>
          <a:off x="7618685" y="304394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771ED-D23E-40C7-B72F-8893A9ACCD86}">
      <dsp:nvSpPr>
        <dsp:cNvPr id="0" name=""/>
        <dsp:cNvSpPr/>
      </dsp:nvSpPr>
      <dsp:spPr>
        <a:xfrm>
          <a:off x="3264530" y="1810310"/>
          <a:ext cx="2165726" cy="2165890"/>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Rx EA Strategy</a:t>
          </a:r>
          <a:endParaRPr lang="en-US" sz="3000" kern="1200" dirty="0"/>
        </a:p>
      </dsp:txBody>
      <dsp:txXfrm>
        <a:off x="3581693" y="2127497"/>
        <a:ext cx="1531400" cy="1531516"/>
      </dsp:txXfrm>
    </dsp:sp>
    <dsp:sp modelId="{2F22F3BB-CA1B-4AA2-8856-0BD35D744BD1}">
      <dsp:nvSpPr>
        <dsp:cNvPr id="0" name=""/>
        <dsp:cNvSpPr/>
      </dsp:nvSpPr>
      <dsp:spPr>
        <a:xfrm>
          <a:off x="3365174" y="1462213"/>
          <a:ext cx="428302" cy="4278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D519A-FA67-4A8C-AB70-B36FF24A77D4}">
      <dsp:nvSpPr>
        <dsp:cNvPr id="0" name=""/>
        <dsp:cNvSpPr/>
      </dsp:nvSpPr>
      <dsp:spPr>
        <a:xfrm>
          <a:off x="3123781" y="1262120"/>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3F4666-BA2C-41AB-8884-54E47FEB70E1}">
      <dsp:nvSpPr>
        <dsp:cNvPr id="0" name=""/>
        <dsp:cNvSpPr/>
      </dsp:nvSpPr>
      <dsp:spPr>
        <a:xfrm>
          <a:off x="2681858"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784E7-2D83-48AA-88BB-EBE21FBD22E3}">
      <dsp:nvSpPr>
        <dsp:cNvPr id="0" name=""/>
        <dsp:cNvSpPr/>
      </dsp:nvSpPr>
      <dsp:spPr>
        <a:xfrm>
          <a:off x="2240691"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3F4D55-E68C-4FF5-8D82-C07DA99F501B}">
      <dsp:nvSpPr>
        <dsp:cNvPr id="0" name=""/>
        <dsp:cNvSpPr/>
      </dsp:nvSpPr>
      <dsp:spPr>
        <a:xfrm>
          <a:off x="1799524"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08490F-D3AC-4203-9EB1-B1DF1D15DD7F}">
      <dsp:nvSpPr>
        <dsp:cNvPr id="0" name=""/>
        <dsp:cNvSpPr/>
      </dsp:nvSpPr>
      <dsp:spPr>
        <a:xfrm>
          <a:off x="1358358"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6A17CD-EBD2-42DE-BF1C-21B3DA900C77}">
      <dsp:nvSpPr>
        <dsp:cNvPr id="0" name=""/>
        <dsp:cNvSpPr/>
      </dsp:nvSpPr>
      <dsp:spPr>
        <a:xfrm>
          <a:off x="916435"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3EE80C-9A7A-45E2-9C5A-9325A5F16B10}">
      <dsp:nvSpPr>
        <dsp:cNvPr id="0" name=""/>
        <dsp:cNvSpPr/>
      </dsp:nvSpPr>
      <dsp:spPr>
        <a:xfrm>
          <a:off x="475268" y="1121558"/>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0C1A61-0E48-468F-A567-53A1DCDCB90D}">
      <dsp:nvSpPr>
        <dsp:cNvPr id="0" name=""/>
        <dsp:cNvSpPr/>
      </dsp:nvSpPr>
      <dsp:spPr>
        <a:xfrm>
          <a:off x="472241" y="544217"/>
          <a:ext cx="2415443" cy="534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889000">
            <a:lnSpc>
              <a:spcPct val="90000"/>
            </a:lnSpc>
            <a:spcBef>
              <a:spcPct val="0"/>
            </a:spcBef>
            <a:spcAft>
              <a:spcPct val="35000"/>
            </a:spcAft>
          </a:pPr>
          <a:r>
            <a:rPr lang="en-US" sz="2000" kern="1200" dirty="0" smtClean="0"/>
            <a:t>Optum Tech Strategy</a:t>
          </a:r>
          <a:endParaRPr lang="en-US" sz="2000" kern="1200" dirty="0"/>
        </a:p>
      </dsp:txBody>
      <dsp:txXfrm>
        <a:off x="472241" y="544217"/>
        <a:ext cx="2415443" cy="534961"/>
      </dsp:txXfrm>
    </dsp:sp>
    <dsp:sp modelId="{50ACADA1-E2BF-4C73-82C2-E0A3E120DFD0}">
      <dsp:nvSpPr>
        <dsp:cNvPr id="0" name=""/>
        <dsp:cNvSpPr/>
      </dsp:nvSpPr>
      <dsp:spPr>
        <a:xfrm>
          <a:off x="2800662" y="2132362"/>
          <a:ext cx="428302" cy="4278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B1734F-F1A4-4265-8D9B-5424CB3109BB}">
      <dsp:nvSpPr>
        <dsp:cNvPr id="0" name=""/>
        <dsp:cNvSpPr/>
      </dsp:nvSpPr>
      <dsp:spPr>
        <a:xfrm>
          <a:off x="2445762"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15E50-5CB6-4747-A767-3FE8F435A138}">
      <dsp:nvSpPr>
        <dsp:cNvPr id="0" name=""/>
        <dsp:cNvSpPr/>
      </dsp:nvSpPr>
      <dsp:spPr>
        <a:xfrm>
          <a:off x="2038647"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0A1FA-7D05-4851-8993-6ABC06D61355}">
      <dsp:nvSpPr>
        <dsp:cNvPr id="0" name=""/>
        <dsp:cNvSpPr/>
      </dsp:nvSpPr>
      <dsp:spPr>
        <a:xfrm>
          <a:off x="1632290"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F5C00D-F55F-4840-AD28-DEB52D634B8F}">
      <dsp:nvSpPr>
        <dsp:cNvPr id="0" name=""/>
        <dsp:cNvSpPr/>
      </dsp:nvSpPr>
      <dsp:spPr>
        <a:xfrm>
          <a:off x="1225932"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17D6D-55F4-4ECC-AC0D-F78E9F1D2E74}">
      <dsp:nvSpPr>
        <dsp:cNvPr id="0" name=""/>
        <dsp:cNvSpPr/>
      </dsp:nvSpPr>
      <dsp:spPr>
        <a:xfrm>
          <a:off x="818818"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037D3-817D-4CD1-BC07-EBFC6AA4233A}">
      <dsp:nvSpPr>
        <dsp:cNvPr id="0" name=""/>
        <dsp:cNvSpPr/>
      </dsp:nvSpPr>
      <dsp:spPr>
        <a:xfrm>
          <a:off x="412461" y="2220006"/>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67CE01-54F9-4ADE-9AA5-DA8B2B8A17AE}">
      <dsp:nvSpPr>
        <dsp:cNvPr id="0" name=""/>
        <dsp:cNvSpPr/>
      </dsp:nvSpPr>
      <dsp:spPr>
        <a:xfrm>
          <a:off x="2091" y="1692900"/>
          <a:ext cx="3065165" cy="534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ctr" defTabSz="889000">
            <a:lnSpc>
              <a:spcPct val="90000"/>
            </a:lnSpc>
            <a:spcBef>
              <a:spcPct val="0"/>
            </a:spcBef>
            <a:spcAft>
              <a:spcPct val="35000"/>
            </a:spcAft>
          </a:pPr>
          <a:r>
            <a:rPr lang="en-US" sz="2000" kern="1200" dirty="0" smtClean="0"/>
            <a:t>ORx 2019 Tech Plan</a:t>
          </a:r>
          <a:endParaRPr lang="en-US" sz="2000" kern="1200" dirty="0"/>
        </a:p>
      </dsp:txBody>
      <dsp:txXfrm>
        <a:off x="2091" y="1692900"/>
        <a:ext cx="3065165" cy="534961"/>
      </dsp:txXfrm>
    </dsp:sp>
    <dsp:sp modelId="{5261F32E-7648-4699-971F-70CEDD09D5EA}">
      <dsp:nvSpPr>
        <dsp:cNvPr id="0" name=""/>
        <dsp:cNvSpPr/>
      </dsp:nvSpPr>
      <dsp:spPr>
        <a:xfrm>
          <a:off x="2800662" y="3160529"/>
          <a:ext cx="428302" cy="4278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09F2C-6B17-471B-8583-22E52281AC90}">
      <dsp:nvSpPr>
        <dsp:cNvPr id="0" name=""/>
        <dsp:cNvSpPr/>
      </dsp:nvSpPr>
      <dsp:spPr>
        <a:xfrm>
          <a:off x="2445762"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3B86F4-1002-4E02-A094-759238E0195B}">
      <dsp:nvSpPr>
        <dsp:cNvPr id="0" name=""/>
        <dsp:cNvSpPr/>
      </dsp:nvSpPr>
      <dsp:spPr>
        <a:xfrm>
          <a:off x="2038647"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B2A1-B131-40DC-8B7B-A5684CA99EA1}">
      <dsp:nvSpPr>
        <dsp:cNvPr id="0" name=""/>
        <dsp:cNvSpPr/>
      </dsp:nvSpPr>
      <dsp:spPr>
        <a:xfrm>
          <a:off x="1632290"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EFD68E-EC78-48A6-901F-E9C2BFE5318F}">
      <dsp:nvSpPr>
        <dsp:cNvPr id="0" name=""/>
        <dsp:cNvSpPr/>
      </dsp:nvSpPr>
      <dsp:spPr>
        <a:xfrm>
          <a:off x="1225932"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354777-7246-4876-896F-66564D539F0A}">
      <dsp:nvSpPr>
        <dsp:cNvPr id="0" name=""/>
        <dsp:cNvSpPr/>
      </dsp:nvSpPr>
      <dsp:spPr>
        <a:xfrm>
          <a:off x="818818"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3CA912-7A1E-442E-B375-B8B1850C0275}">
      <dsp:nvSpPr>
        <dsp:cNvPr id="0" name=""/>
        <dsp:cNvSpPr/>
      </dsp:nvSpPr>
      <dsp:spPr>
        <a:xfrm>
          <a:off x="412461" y="3415194"/>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5A929-648E-4C1C-A7A7-AA039F3F1252}">
      <dsp:nvSpPr>
        <dsp:cNvPr id="0" name=""/>
        <dsp:cNvSpPr/>
      </dsp:nvSpPr>
      <dsp:spPr>
        <a:xfrm>
          <a:off x="410947" y="2885607"/>
          <a:ext cx="2247452" cy="534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889000">
            <a:lnSpc>
              <a:spcPct val="90000"/>
            </a:lnSpc>
            <a:spcBef>
              <a:spcPct val="0"/>
            </a:spcBef>
            <a:spcAft>
              <a:spcPct val="35000"/>
            </a:spcAft>
          </a:pPr>
          <a:r>
            <a:rPr lang="en-US" sz="2000" kern="1200" dirty="0" smtClean="0"/>
            <a:t>ORx LRP</a:t>
          </a:r>
          <a:endParaRPr lang="en-US" sz="2000" kern="1200" dirty="0"/>
        </a:p>
      </dsp:txBody>
      <dsp:txXfrm>
        <a:off x="410947" y="2885607"/>
        <a:ext cx="2247452" cy="534961"/>
      </dsp:txXfrm>
    </dsp:sp>
    <dsp:sp modelId="{D59CADB7-535B-45C5-A474-05AB30D584FA}">
      <dsp:nvSpPr>
        <dsp:cNvPr id="0" name=""/>
        <dsp:cNvSpPr/>
      </dsp:nvSpPr>
      <dsp:spPr>
        <a:xfrm>
          <a:off x="3365174" y="3899718"/>
          <a:ext cx="428302" cy="42788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4EF9E7-3BCB-419E-ABFD-DB6AFEACFC32}">
      <dsp:nvSpPr>
        <dsp:cNvPr id="0" name=""/>
        <dsp:cNvSpPr/>
      </dsp:nvSpPr>
      <dsp:spPr>
        <a:xfrm>
          <a:off x="3119997" y="4310241"/>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EF9D37-8130-4C63-9841-64316CDF2DCE}">
      <dsp:nvSpPr>
        <dsp:cNvPr id="0" name=""/>
        <dsp:cNvSpPr/>
      </dsp:nvSpPr>
      <dsp:spPr>
        <a:xfrm>
          <a:off x="2679587"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C80B38-9877-4DF3-A159-A6B9453D4900}">
      <dsp:nvSpPr>
        <dsp:cNvPr id="0" name=""/>
        <dsp:cNvSpPr/>
      </dsp:nvSpPr>
      <dsp:spPr>
        <a:xfrm>
          <a:off x="2238421"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C19B4-4998-4844-8334-4968FB6DCFB3}">
      <dsp:nvSpPr>
        <dsp:cNvPr id="0" name=""/>
        <dsp:cNvSpPr/>
      </dsp:nvSpPr>
      <dsp:spPr>
        <a:xfrm>
          <a:off x="1798011"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D4474-4FBE-4BF6-881C-66809BF47DD4}">
      <dsp:nvSpPr>
        <dsp:cNvPr id="0" name=""/>
        <dsp:cNvSpPr/>
      </dsp:nvSpPr>
      <dsp:spPr>
        <a:xfrm>
          <a:off x="1357601"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712D43-1F11-4869-94CC-25E29A67BF00}">
      <dsp:nvSpPr>
        <dsp:cNvPr id="0" name=""/>
        <dsp:cNvSpPr/>
      </dsp:nvSpPr>
      <dsp:spPr>
        <a:xfrm>
          <a:off x="916435"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F0ECB8-FD47-4C3C-BE88-365A97AC45BD}">
      <dsp:nvSpPr>
        <dsp:cNvPr id="0" name=""/>
        <dsp:cNvSpPr/>
      </dsp:nvSpPr>
      <dsp:spPr>
        <a:xfrm>
          <a:off x="476025" y="4512402"/>
          <a:ext cx="214151" cy="21414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154EDF-A4CE-45BA-9426-16B20BDED06D}">
      <dsp:nvSpPr>
        <dsp:cNvPr id="0" name=""/>
        <dsp:cNvSpPr/>
      </dsp:nvSpPr>
      <dsp:spPr>
        <a:xfrm>
          <a:off x="472241" y="3975787"/>
          <a:ext cx="2415443" cy="534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889000">
            <a:lnSpc>
              <a:spcPct val="90000"/>
            </a:lnSpc>
            <a:spcBef>
              <a:spcPct val="0"/>
            </a:spcBef>
            <a:spcAft>
              <a:spcPct val="35000"/>
            </a:spcAft>
          </a:pPr>
          <a:r>
            <a:rPr lang="en-US" sz="2000" kern="1200" dirty="0" smtClean="0"/>
            <a:t>Rx LOB Portfolios</a:t>
          </a:r>
          <a:endParaRPr lang="en-US" sz="2000" kern="1200" dirty="0"/>
        </a:p>
      </dsp:txBody>
      <dsp:txXfrm>
        <a:off x="472241" y="3975787"/>
        <a:ext cx="2415443" cy="534961"/>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endParaRPr lang="en-US" dirty="0"/>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0A1059E1-8A92-412E-9FFC-46DC2A12AD11}" type="datetimeFigureOut">
              <a:rPr lang="en-US" smtClean="0"/>
              <a:t>11/2/2018</a:t>
            </a:fld>
            <a:endParaRPr lang="en-US" dirty="0"/>
          </a:p>
        </p:txBody>
      </p:sp>
      <p:sp>
        <p:nvSpPr>
          <p:cNvPr id="4" name="Slide Image Placeholder 3"/>
          <p:cNvSpPr>
            <a:spLocks noGrp="1" noRot="1" noChangeAspect="1"/>
          </p:cNvSpPr>
          <p:nvPr>
            <p:ph type="sldImg" idx="2"/>
          </p:nvPr>
        </p:nvSpPr>
        <p:spPr>
          <a:xfrm>
            <a:off x="730250" y="1169988"/>
            <a:ext cx="5616575" cy="3160712"/>
          </a:xfrm>
          <a:prstGeom prst="rect">
            <a:avLst/>
          </a:prstGeom>
          <a:noFill/>
          <a:ln w="12700">
            <a:solidFill>
              <a:prstClr val="black"/>
            </a:solidFill>
          </a:ln>
        </p:spPr>
        <p:txBody>
          <a:bodyPr vert="horz" lIns="93936" tIns="46968" rIns="93936" bIns="46968" rtlCol="0" anchor="ctr"/>
          <a:lstStyle/>
          <a:p>
            <a:endParaRPr lang="en-US" dirty="0"/>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ub.uhg.com/sites/hub/Optum/Resources/Brand/Pages/BrandTools.aspx"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optumkic.cipher-sys.com/OptumKIC/Search/KW/KWSearch?searchText=optumiq&amp;isAttachment=true&amp;isArchive=false&amp;isFromNPS=Fals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r>
              <a:rPr lang="en-US" b="1" kern="1200" dirty="0">
                <a:solidFill>
                  <a:schemeClr val="tx1"/>
                </a:solidFill>
                <a:effectLst/>
                <a:latin typeface="Arial" panose="020B0604020202020204" pitchFamily="34" charset="0"/>
                <a:ea typeface="+mn-ea"/>
                <a:cs typeface="+mn-cs"/>
              </a:rPr>
              <a:t>Marketing Owner:</a:t>
            </a:r>
            <a:r>
              <a:rPr lang="en-US" b="1" kern="1200" baseline="0" dirty="0">
                <a:solidFill>
                  <a:schemeClr val="tx1"/>
                </a:solidFill>
                <a:effectLst/>
                <a:latin typeface="Arial" panose="020B0604020202020204" pitchFamily="34" charset="0"/>
                <a:ea typeface="+mn-ea"/>
                <a:cs typeface="+mn-cs"/>
              </a:rPr>
              <a:t> Julie Rosckes</a:t>
            </a:r>
            <a:endParaRPr lang="en-US" b="1" kern="1200" dirty="0">
              <a:solidFill>
                <a:schemeClr val="tx1"/>
              </a:solidFill>
              <a:effectLst/>
              <a:latin typeface="Arial" panose="020B0604020202020204" pitchFamily="34" charset="0"/>
              <a:ea typeface="+mn-ea"/>
              <a:cs typeface="+mn-cs"/>
            </a:endParaRPr>
          </a:p>
          <a:p>
            <a:r>
              <a:rPr lang="en-US" b="1" kern="1200" dirty="0">
                <a:solidFill>
                  <a:schemeClr val="tx1"/>
                </a:solidFill>
                <a:effectLst/>
                <a:latin typeface="Arial" panose="020B0604020202020204" pitchFamily="34" charset="0"/>
                <a:ea typeface="+mn-ea"/>
                <a:cs typeface="+mn-cs"/>
              </a:rPr>
              <a:t>Updated: December</a:t>
            </a:r>
            <a:r>
              <a:rPr lang="en-US" b="1" kern="1200" baseline="0" dirty="0">
                <a:solidFill>
                  <a:schemeClr val="tx1"/>
                </a:solidFill>
                <a:effectLst/>
                <a:latin typeface="Arial" panose="020B0604020202020204" pitchFamily="34" charset="0"/>
                <a:ea typeface="+mn-ea"/>
                <a:cs typeface="+mn-cs"/>
              </a:rPr>
              <a:t> 2017</a:t>
            </a:r>
            <a:endParaRPr lang="en-US" b="1" kern="1200" dirty="0">
              <a:solidFill>
                <a:schemeClr val="tx1"/>
              </a:solidFill>
              <a:effectLst/>
              <a:latin typeface="Arial" panose="020B0604020202020204" pitchFamily="34" charset="0"/>
              <a:ea typeface="+mn-ea"/>
              <a:cs typeface="+mn-cs"/>
            </a:endParaRPr>
          </a:p>
          <a:p>
            <a:endParaRPr lang="en-US" kern="1200" dirty="0">
              <a:solidFill>
                <a:schemeClr val="tx1"/>
              </a:solidFill>
              <a:effectLst/>
              <a:latin typeface="Arial" panose="020B0604020202020204" pitchFamily="34" charset="0"/>
              <a:ea typeface="+mn-ea"/>
              <a:cs typeface="+mn-cs"/>
            </a:endParaRPr>
          </a:p>
          <a:p>
            <a:r>
              <a:rPr lang="en-US" kern="1200" dirty="0">
                <a:solidFill>
                  <a:schemeClr val="tx1"/>
                </a:solidFill>
                <a:effectLst/>
                <a:latin typeface="Arial" panose="020B0604020202020204" pitchFamily="34" charset="0"/>
                <a:ea typeface="+mn-ea"/>
                <a:cs typeface="+mn-cs"/>
              </a:rPr>
              <a:t>The traditional PBM model has been focused on driving down unit cost and distribution strategies vs. total health care value.  </a:t>
            </a:r>
            <a:r>
              <a:rPr lang="en-US" b="1" kern="1200" dirty="0">
                <a:solidFill>
                  <a:schemeClr val="tx1"/>
                </a:solidFill>
                <a:effectLst/>
                <a:latin typeface="Arial" panose="020B0604020202020204" pitchFamily="34" charset="0"/>
                <a:ea typeface="+mn-ea"/>
                <a:cs typeface="+mn-cs"/>
              </a:rPr>
              <a:t>OptumRx is changing this model by infusing transparency and visibility across the health system and creating the connections </a:t>
            </a:r>
            <a:r>
              <a:rPr lang="en-US" kern="1200" dirty="0">
                <a:solidFill>
                  <a:schemeClr val="tx1"/>
                </a:solidFill>
                <a:effectLst/>
                <a:latin typeface="Arial" panose="020B0604020202020204" pitchFamily="34" charset="0"/>
                <a:ea typeface="+mn-ea"/>
                <a:cs typeface="+mn-cs"/>
              </a:rPr>
              <a:t>to impact total care and cost like never before to delivery better value. </a:t>
            </a:r>
          </a:p>
          <a:p>
            <a:r>
              <a:rPr lang="en-US" kern="1200" dirty="0">
                <a:solidFill>
                  <a:schemeClr val="tx1"/>
                </a:solidFill>
                <a:effectLst/>
                <a:latin typeface="Arial" panose="020B0604020202020204" pitchFamily="34" charset="0"/>
                <a:ea typeface="+mn-ea"/>
                <a:cs typeface="+mn-cs"/>
              </a:rPr>
              <a:t> </a:t>
            </a:r>
          </a:p>
          <a:p>
            <a:r>
              <a:rPr lang="en-US" kern="1200" dirty="0">
                <a:solidFill>
                  <a:schemeClr val="tx1"/>
                </a:solidFill>
                <a:effectLst/>
                <a:latin typeface="Arial" panose="020B0604020202020204" pitchFamily="34" charset="0"/>
                <a:ea typeface="+mn-ea"/>
                <a:cs typeface="+mn-cs"/>
              </a:rPr>
              <a:t>It all starts with the data, analytics and expertise we have with OptumIQ and it fuels our differentiation, starting with:</a:t>
            </a:r>
          </a:p>
          <a:p>
            <a:pPr marL="172837" indent="-172837">
              <a:buFont typeface="Arial" panose="020B0604020202020204" pitchFamily="34" charset="0"/>
              <a:buChar char="•"/>
            </a:pPr>
            <a:r>
              <a:rPr lang="en-US" b="1" kern="1200" dirty="0">
                <a:solidFill>
                  <a:schemeClr val="tx1"/>
                </a:solidFill>
                <a:effectLst/>
                <a:latin typeface="Arial" panose="020B0604020202020204" pitchFamily="34" charset="0"/>
                <a:ea typeface="+mn-ea"/>
                <a:cs typeface="+mn-cs"/>
              </a:rPr>
              <a:t>Synchronizing clinical care:  </a:t>
            </a:r>
            <a:r>
              <a:rPr lang="en-US" kern="1200" dirty="0">
                <a:solidFill>
                  <a:schemeClr val="tx1"/>
                </a:solidFill>
                <a:effectLst/>
                <a:latin typeface="Arial" panose="020B0604020202020204" pitchFamily="34" charset="0"/>
                <a:ea typeface="+mn-ea"/>
                <a:cs typeface="+mn-cs"/>
              </a:rPr>
              <a:t>where we synchronize data, going beyond traditional PBMs, to look at all health and savings opportunities and connecting the member with the necessary resources to address the most pressing needs.  Nowhere is this more important than in specialty, where 98% of the patients have multiple comorbidities.</a:t>
            </a:r>
          </a:p>
          <a:p>
            <a:pPr marL="172837" indent="-172837">
              <a:buFont typeface="Arial" panose="020B0604020202020204" pitchFamily="34" charset="0"/>
              <a:buChar char="•"/>
            </a:pPr>
            <a:r>
              <a:rPr lang="en-US" kern="1200" dirty="0">
                <a:solidFill>
                  <a:schemeClr val="tx1"/>
                </a:solidFill>
                <a:effectLst/>
                <a:latin typeface="Arial" panose="020B0604020202020204" pitchFamily="34" charset="0"/>
                <a:ea typeface="+mn-ea"/>
                <a:cs typeface="+mn-cs"/>
              </a:rPr>
              <a:t>We </a:t>
            </a:r>
            <a:r>
              <a:rPr lang="en-US" b="1" kern="1200" dirty="0">
                <a:solidFill>
                  <a:schemeClr val="tx1"/>
                </a:solidFill>
                <a:effectLst/>
                <a:latin typeface="Arial" panose="020B0604020202020204" pitchFamily="34" charset="0"/>
                <a:ea typeface="+mn-ea"/>
                <a:cs typeface="+mn-cs"/>
              </a:rPr>
              <a:t>empower physicians </a:t>
            </a:r>
            <a:r>
              <a:rPr lang="en-US" kern="1200" dirty="0">
                <a:solidFill>
                  <a:schemeClr val="tx1"/>
                </a:solidFill>
                <a:effectLst/>
                <a:latin typeface="Arial" panose="020B0604020202020204" pitchFamily="34" charset="0"/>
                <a:ea typeface="+mn-ea"/>
                <a:cs typeface="+mn-cs"/>
              </a:rPr>
              <a:t>by being the first to provide patient-specific benefit and cost information and the ability to clear a PA all within the physician’s EMR workflow in real-time vs. the guessing that leaves members without prescriptions or starting on a higher cost medication. </a:t>
            </a:r>
            <a:r>
              <a:rPr lang="en-US" dirty="0"/>
              <a:t>Today through this capability, we are seeing more than 20% of all transactions with an alternative resulted in a drug change and more than 30% of prior authorizations were electronically initiated or avoided </a:t>
            </a:r>
          </a:p>
          <a:p>
            <a:pPr marL="172837" indent="-172837">
              <a:buFont typeface="Arial" panose="020B0604020202020204" pitchFamily="34" charset="0"/>
              <a:buChar char="•"/>
            </a:pPr>
            <a:r>
              <a:rPr lang="en-US" kern="1200" dirty="0">
                <a:solidFill>
                  <a:schemeClr val="tx1"/>
                </a:solidFill>
                <a:effectLst/>
                <a:latin typeface="Arial" panose="020B0604020202020204" pitchFamily="34" charset="0"/>
                <a:ea typeface="+mn-ea"/>
                <a:cs typeface="+mn-cs"/>
              </a:rPr>
              <a:t>We </a:t>
            </a:r>
            <a:r>
              <a:rPr lang="en-US" b="1" kern="1200" dirty="0">
                <a:solidFill>
                  <a:schemeClr val="tx1"/>
                </a:solidFill>
                <a:effectLst/>
                <a:latin typeface="Arial" panose="020B0604020202020204" pitchFamily="34" charset="0"/>
                <a:ea typeface="+mn-ea"/>
                <a:cs typeface="+mn-cs"/>
              </a:rPr>
              <a:t>simplify the member experience </a:t>
            </a:r>
            <a:r>
              <a:rPr lang="en-US" kern="1200" dirty="0">
                <a:solidFill>
                  <a:schemeClr val="tx1"/>
                </a:solidFill>
                <a:effectLst/>
                <a:latin typeface="Arial" panose="020B0604020202020204" pitchFamily="34" charset="0"/>
                <a:ea typeface="+mn-ea"/>
                <a:cs typeface="+mn-cs"/>
              </a:rPr>
              <a:t>by breaking down traditional silos and creating a connected, easier experience that pays attention to how a member wants to receive communications and looks at their entire health picture vs. just their prescriptions.  For more complex specialty patients, we make live video consults available on demand for a better experience and improved adherence.  </a:t>
            </a:r>
          </a:p>
          <a:p>
            <a:pPr marL="172837" indent="-172837">
              <a:buFont typeface="Arial" panose="020B0604020202020204" pitchFamily="34" charset="0"/>
              <a:buChar char="•"/>
            </a:pPr>
            <a:r>
              <a:rPr lang="en-US" kern="1200" dirty="0">
                <a:solidFill>
                  <a:schemeClr val="tx1"/>
                </a:solidFill>
                <a:effectLst/>
                <a:latin typeface="Arial" panose="020B0604020202020204" pitchFamily="34" charset="0"/>
                <a:ea typeface="+mn-ea"/>
                <a:cs typeface="+mn-cs"/>
              </a:rPr>
              <a:t>OptumRx focuses on </a:t>
            </a:r>
            <a:r>
              <a:rPr lang="en-US" b="1" kern="1200" dirty="0">
                <a:solidFill>
                  <a:schemeClr val="tx1"/>
                </a:solidFill>
                <a:effectLst/>
                <a:latin typeface="Arial" panose="020B0604020202020204" pitchFamily="34" charset="0"/>
                <a:ea typeface="+mn-ea"/>
                <a:cs typeface="+mn-cs"/>
              </a:rPr>
              <a:t>impacting total cost, </a:t>
            </a:r>
            <a:r>
              <a:rPr lang="en-US" kern="1200" dirty="0">
                <a:solidFill>
                  <a:schemeClr val="tx1"/>
                </a:solidFill>
                <a:effectLst/>
                <a:latin typeface="Arial" panose="020B0604020202020204" pitchFamily="34" charset="0"/>
                <a:ea typeface="+mn-ea"/>
                <a:cs typeface="+mn-cs"/>
              </a:rPr>
              <a:t>not just pharmacy cost.  Pharmacy, as the most frequent health care touch point, creates an incredible opportunity to leverage real-time data to identify opportunities to impact overall cost and care.  This starts with how we evaluate drugs for coverage and clinical programs to how we contract with drug manufacturers all the way to how we manage every member interaction.  Through our unique combination of purchasing and operating scale, transparency and synchronized care, we drive as much as $200 dollars in savings per member, per year beyond traditional pharmacy management.</a:t>
            </a:r>
          </a:p>
          <a:p>
            <a:endParaRPr lang="en-US" kern="1200" dirty="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372262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23160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60321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812870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28253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20146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r>
              <a:rPr lang="en-US" b="1" kern="1200" dirty="0" smtClean="0">
                <a:solidFill>
                  <a:schemeClr val="tx1"/>
                </a:solidFill>
                <a:effectLst/>
              </a:rPr>
              <a:t>Marketing Owner:</a:t>
            </a:r>
            <a:r>
              <a:rPr lang="en-US" b="1" kern="1200" baseline="0" dirty="0" smtClean="0">
                <a:solidFill>
                  <a:schemeClr val="tx1"/>
                </a:solidFill>
                <a:effectLst/>
              </a:rPr>
              <a:t> Julie Rosckes</a:t>
            </a:r>
            <a:endParaRPr lang="en-US" b="1" kern="1200" dirty="0" smtClean="0">
              <a:solidFill>
                <a:schemeClr val="tx1"/>
              </a:solidFill>
              <a:effectLst/>
            </a:endParaRPr>
          </a:p>
          <a:p>
            <a:r>
              <a:rPr lang="en-US" b="1" kern="1200" dirty="0" smtClean="0">
                <a:solidFill>
                  <a:schemeClr val="tx1"/>
                </a:solidFill>
                <a:effectLst/>
              </a:rPr>
              <a:t>Updated: January</a:t>
            </a:r>
            <a:r>
              <a:rPr lang="en-US" b="1" kern="1200" baseline="0" dirty="0" smtClean="0">
                <a:solidFill>
                  <a:schemeClr val="tx1"/>
                </a:solidFill>
                <a:effectLst/>
              </a:rPr>
              <a:t> 2018</a:t>
            </a:r>
            <a:endParaRPr lang="en-US" b="1" kern="1200" dirty="0" smtClean="0">
              <a:solidFill>
                <a:schemeClr val="tx1"/>
              </a:solidFill>
              <a:effectLst/>
            </a:endParaRPr>
          </a:p>
          <a:p>
            <a:endParaRPr lang="en-US" dirty="0" smtClean="0"/>
          </a:p>
          <a:p>
            <a:r>
              <a:rPr lang="en-US" dirty="0" smtClean="0"/>
              <a:t>Our mission, which drives and inspires us every day, is to </a:t>
            </a:r>
            <a:r>
              <a:rPr lang="en-US" b="1" dirty="0" smtClean="0"/>
              <a:t>help people live healthier lives and help make the health system work better for everyone.  </a:t>
            </a:r>
            <a:r>
              <a:rPr lang="en-US" dirty="0" smtClean="0"/>
              <a:t>It’s no accident that </a:t>
            </a:r>
            <a:r>
              <a:rPr lang="en-US" i="1" dirty="0" smtClean="0"/>
              <a:t>helping</a:t>
            </a:r>
            <a:r>
              <a:rPr lang="en-US" dirty="0" smtClean="0"/>
              <a:t> is in there twice.</a:t>
            </a:r>
          </a:p>
          <a:p>
            <a:r>
              <a:rPr lang="en-US" dirty="0" smtClean="0"/>
              <a:t> </a:t>
            </a:r>
          </a:p>
          <a:p>
            <a:r>
              <a:rPr lang="en-US" b="1" dirty="0" smtClean="0"/>
              <a:t>Only Optum has the broad capabilities to tackle the biggest problems </a:t>
            </a:r>
            <a:r>
              <a:rPr lang="en-US" dirty="0" smtClean="0"/>
              <a:t>in health care.  These capabilities touch virtually every facet of the health care delivery system.  We support those who need care, those who provide care, those who pay for care and those who innovate for care.  What this translates into for our clients is a deep knowledge of the way health care works and what needs to be done to make it work better.  </a:t>
            </a:r>
          </a:p>
          <a:p>
            <a:endParaRPr lang="en-US" dirty="0" smtClean="0"/>
          </a:p>
          <a:p>
            <a:r>
              <a:rPr lang="en-US" dirty="0" smtClean="0"/>
              <a:t>The unique assets of Optum include care delivery, care delivery operations enablement, management of population health and pharmacy care services, </a:t>
            </a:r>
            <a:r>
              <a:rPr lang="en-US" b="1" dirty="0" smtClean="0"/>
              <a:t>enabling deep knowledge of the entire health care system. </a:t>
            </a:r>
            <a:r>
              <a:rPr lang="en-US" dirty="0" smtClean="0"/>
              <a:t>We truly understand the challenges faced by health care consumers and we understand what needs to be done to address these challenges head-on. </a:t>
            </a:r>
            <a:r>
              <a:rPr lang="en-US" b="1" dirty="0" smtClean="0"/>
              <a:t>At the heart of our offering is OptumIQ, </a:t>
            </a:r>
            <a:r>
              <a:rPr lang="en-US" dirty="0" smtClean="0"/>
              <a:t>combining curated data, leading analytics, and health care intelligence to create a comprehensive view of quality, cost and access at both an individual and population level. OptumIQ is infused in all our products and services. For OptumRx, it enables connections, fuels engagement and allows us to directly solve for some of the biggest challenges in health care.</a:t>
            </a:r>
          </a:p>
          <a:p>
            <a:endParaRPr lang="en-US" dirty="0" smtClean="0"/>
          </a:p>
          <a:p>
            <a:r>
              <a:rPr lang="en-US" dirty="0" smtClean="0"/>
              <a:t>We are clearing the path to a new model – one that </a:t>
            </a:r>
            <a:r>
              <a:rPr lang="en-US" b="1" dirty="0" smtClean="0"/>
              <a:t>leverages the power of Optum to transform the way we use the pharmacy benefit to impact cost and care.</a:t>
            </a:r>
          </a:p>
          <a:p>
            <a:r>
              <a:rPr lang="en-US" b="1" kern="1200" baseline="0" dirty="0" smtClean="0">
                <a:solidFill>
                  <a:schemeClr val="tx1"/>
                </a:solidFill>
                <a:effectLst/>
              </a:rPr>
              <a:t>________________________________________________________________</a:t>
            </a:r>
          </a:p>
          <a:p>
            <a:endParaRPr lang="en-US" b="1" dirty="0" smtClean="0">
              <a:solidFill>
                <a:srgbClr val="FF0000"/>
              </a:solidFill>
            </a:endParaRPr>
          </a:p>
          <a:p>
            <a:r>
              <a:rPr lang="en-US" b="1" dirty="0" smtClean="0"/>
              <a:t>NOTE:</a:t>
            </a:r>
          </a:p>
          <a:p>
            <a:r>
              <a:rPr lang="en-US" b="0" dirty="0" smtClean="0"/>
              <a:t>See Optum Value Story in</a:t>
            </a:r>
            <a:r>
              <a:rPr lang="en-US" b="0" baseline="0" dirty="0" smtClean="0"/>
              <a:t> the hub for </a:t>
            </a:r>
            <a:r>
              <a:rPr lang="en-US" b="0" dirty="0" smtClean="0"/>
              <a:t>more details. </a:t>
            </a:r>
            <a:r>
              <a:rPr lang="en-US" b="0" dirty="0" smtClean="0">
                <a:hlinkClick r:id="rId3"/>
              </a:rPr>
              <a:t>https://hub.uhg.com/sites/hub/Optum/Resources/Brand/Pages/BrandTools.aspx</a:t>
            </a:r>
            <a:r>
              <a:rPr lang="en-US" b="0" dirty="0" smtClean="0"/>
              <a:t>   </a:t>
            </a:r>
          </a:p>
          <a:p>
            <a:endParaRPr lang="en-US" b="0" dirty="0" smtClean="0"/>
          </a:p>
          <a:p>
            <a:r>
              <a:rPr lang="en-US" b="0" dirty="0" smtClean="0"/>
              <a:t>See OptumIQ internal FAQ</a:t>
            </a:r>
            <a:r>
              <a:rPr lang="en-US" b="0" baseline="0" dirty="0" smtClean="0"/>
              <a:t> and other materials on the KIC.</a:t>
            </a:r>
          </a:p>
          <a:p>
            <a:r>
              <a:rPr lang="en-US" b="0" dirty="0" smtClean="0">
                <a:hlinkClick r:id="rId4"/>
              </a:rPr>
              <a:t>https://optumkic.cipher-sys.com/OptumKIC/Search/KW/KWSearch?searchText=optumiq&amp;isAttachment=true&amp;isArchive=false&amp;isFromNPS=False</a:t>
            </a:r>
            <a:r>
              <a:rPr lang="en-US" b="0" dirty="0" smtClean="0"/>
              <a:t> </a:t>
            </a:r>
          </a:p>
          <a:p>
            <a:endParaRPr lang="en-US" b="0" dirty="0" smtClean="0"/>
          </a:p>
          <a:p>
            <a:r>
              <a:rPr lang="en-US" b="0" dirty="0" smtClean="0"/>
              <a:t>Additional talking point considerations for further understanding in representing this slide:</a:t>
            </a:r>
          </a:p>
          <a:p>
            <a:endParaRPr lang="en-US" b="0" dirty="0" smtClean="0"/>
          </a:p>
          <a:p>
            <a:r>
              <a:rPr lang="en-US" b="0" dirty="0" smtClean="0"/>
              <a:t>Optum Capabilities:</a:t>
            </a:r>
          </a:p>
          <a:p>
            <a:pPr marL="172837" indent="-172837">
              <a:buFont typeface="Arial" panose="020B0604020202020204" pitchFamily="34" charset="0"/>
              <a:buChar char="•"/>
            </a:pPr>
            <a:r>
              <a:rPr lang="en-US" b="1" dirty="0" smtClean="0"/>
              <a:t>OptumIQ example use cases for pharmacy include (but are not limited to):</a:t>
            </a:r>
          </a:p>
          <a:p>
            <a:pPr marL="633735" lvl="1" indent="-172837">
              <a:buFont typeface="Arial" panose="020B0604020202020204" pitchFamily="34" charset="0"/>
              <a:buChar char="•"/>
            </a:pPr>
            <a:r>
              <a:rPr lang="en-US" b="0" dirty="0" smtClean="0"/>
              <a:t>How we make </a:t>
            </a:r>
            <a:r>
              <a:rPr lang="en-US" b="1" dirty="0" smtClean="0"/>
              <a:t>P&amp;T</a:t>
            </a:r>
            <a:r>
              <a:rPr lang="en-US" b="0" dirty="0" smtClean="0"/>
              <a:t> management decisions using comprehensive curated data including real world evidence in modeling and outcome measurement.</a:t>
            </a:r>
          </a:p>
          <a:p>
            <a:pPr marL="633735" lvl="1" indent="-172837">
              <a:buFont typeface="Arial" panose="020B0604020202020204" pitchFamily="34" charset="0"/>
              <a:buChar char="•"/>
            </a:pPr>
            <a:r>
              <a:rPr lang="en-US" b="0" dirty="0" smtClean="0"/>
              <a:t>Identifying the </a:t>
            </a:r>
            <a:r>
              <a:rPr lang="en-US" b="1" dirty="0" smtClean="0"/>
              <a:t>next best health and savings action </a:t>
            </a:r>
            <a:r>
              <a:rPr lang="en-US" b="0" dirty="0" smtClean="0"/>
              <a:t>a member should take to improve cost savings and health outcomes.</a:t>
            </a:r>
          </a:p>
          <a:p>
            <a:pPr marL="633735" lvl="1" indent="-172837">
              <a:buFont typeface="Arial" panose="020B0604020202020204" pitchFamily="34" charset="0"/>
              <a:buChar char="•"/>
            </a:pPr>
            <a:r>
              <a:rPr lang="en-US" b="0" dirty="0" smtClean="0"/>
              <a:t>How we use predictive modeling in our </a:t>
            </a:r>
            <a:r>
              <a:rPr lang="en-US" b="1" dirty="0" smtClean="0"/>
              <a:t>Opioid Management program.</a:t>
            </a:r>
          </a:p>
          <a:p>
            <a:pPr marL="172837" indent="-172837">
              <a:buFont typeface="Arial" panose="020B0604020202020204" pitchFamily="34" charset="0"/>
              <a:buChar char="•"/>
            </a:pPr>
            <a:r>
              <a:rPr lang="en-US" b="1" dirty="0" smtClean="0"/>
              <a:t>Pharmacy care services </a:t>
            </a:r>
            <a:r>
              <a:rPr lang="en-US" b="0" dirty="0" smtClean="0"/>
              <a:t>that go beyond the prescription to impact the overall health of members and bring new levels of value to pharmacy benefit sponsors.</a:t>
            </a:r>
          </a:p>
          <a:p>
            <a:pPr marL="172837" indent="-172837">
              <a:buFont typeface="Arial" panose="020B0604020202020204" pitchFamily="34" charset="0"/>
              <a:buChar char="•"/>
            </a:pPr>
            <a:r>
              <a:rPr lang="en-US" b="1" dirty="0" smtClean="0"/>
              <a:t>Population health management, </a:t>
            </a:r>
            <a:r>
              <a:rPr lang="en-US" b="0" dirty="0" smtClean="0"/>
              <a:t>where all of our expertise, people and services come together to meet the unique needs of a population. </a:t>
            </a:r>
          </a:p>
          <a:p>
            <a:pPr marL="172837" indent="-172837">
              <a:buFont typeface="Arial" panose="020B0604020202020204" pitchFamily="34" charset="0"/>
              <a:buChar char="•"/>
            </a:pPr>
            <a:r>
              <a:rPr lang="en-US" b="1" dirty="0" smtClean="0"/>
              <a:t>Health care delivery, </a:t>
            </a:r>
            <a:r>
              <a:rPr lang="en-US" b="0" dirty="0" smtClean="0"/>
              <a:t>where we are </a:t>
            </a:r>
            <a:r>
              <a:rPr lang="en-US" b="0" i="1" dirty="0" smtClean="0"/>
              <a:t>improving</a:t>
            </a:r>
            <a:r>
              <a:rPr lang="en-US" b="0" dirty="0" smtClean="0"/>
              <a:t> the overall patient and provider experience, driving value from the center of the system.</a:t>
            </a:r>
          </a:p>
          <a:p>
            <a:pPr marL="172837" indent="-172837">
              <a:buFont typeface="Arial" panose="020B0604020202020204" pitchFamily="34" charset="0"/>
              <a:buChar char="•"/>
            </a:pPr>
            <a:r>
              <a:rPr lang="en-US" b="0" dirty="0" smtClean="0"/>
              <a:t>And </a:t>
            </a:r>
            <a:r>
              <a:rPr lang="en-US" b="1" dirty="0" smtClean="0"/>
              <a:t>Health care operations </a:t>
            </a:r>
            <a:r>
              <a:rPr lang="en-US" b="0" dirty="0" smtClean="0"/>
              <a:t>that help improve the overall performance of the health system.</a:t>
            </a:r>
            <a:endParaRPr lang="en-US" b="1" dirty="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37226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r>
              <a:rPr lang="en-US" b="1" kern="1200" dirty="0" smtClean="0">
                <a:solidFill>
                  <a:schemeClr val="tx1"/>
                </a:solidFill>
                <a:effectLst/>
                <a:latin typeface="Arial" panose="020B0604020202020204" pitchFamily="34" charset="0"/>
                <a:ea typeface="+mn-ea"/>
                <a:cs typeface="+mn-cs"/>
              </a:rPr>
              <a:t>Marketing Owner:</a:t>
            </a:r>
            <a:r>
              <a:rPr lang="en-US" b="1" kern="1200" baseline="0" dirty="0" smtClean="0">
                <a:solidFill>
                  <a:schemeClr val="tx1"/>
                </a:solidFill>
                <a:effectLst/>
                <a:latin typeface="Arial" panose="020B0604020202020204" pitchFamily="34" charset="0"/>
                <a:ea typeface="+mn-ea"/>
                <a:cs typeface="+mn-cs"/>
              </a:rPr>
              <a:t> Julie Rosckes</a:t>
            </a:r>
            <a:endParaRPr lang="en-US" b="1" kern="1200" dirty="0" smtClean="0">
              <a:solidFill>
                <a:schemeClr val="tx1"/>
              </a:solidFill>
              <a:effectLst/>
              <a:latin typeface="Arial" panose="020B0604020202020204" pitchFamily="34" charset="0"/>
              <a:ea typeface="+mn-ea"/>
              <a:cs typeface="+mn-cs"/>
            </a:endParaRPr>
          </a:p>
          <a:p>
            <a:r>
              <a:rPr lang="en-US" b="1" kern="1200" dirty="0" smtClean="0">
                <a:solidFill>
                  <a:schemeClr val="tx1"/>
                </a:solidFill>
                <a:effectLst/>
                <a:latin typeface="Arial" panose="020B0604020202020204" pitchFamily="34" charset="0"/>
                <a:ea typeface="+mn-ea"/>
                <a:cs typeface="+mn-cs"/>
              </a:rPr>
              <a:t>Updated: December</a:t>
            </a:r>
            <a:r>
              <a:rPr lang="en-US" b="1" kern="1200" baseline="0" dirty="0" smtClean="0">
                <a:solidFill>
                  <a:schemeClr val="tx1"/>
                </a:solidFill>
                <a:effectLst/>
                <a:latin typeface="Arial" panose="020B0604020202020204" pitchFamily="34" charset="0"/>
                <a:ea typeface="+mn-ea"/>
                <a:cs typeface="+mn-cs"/>
              </a:rPr>
              <a:t> 2017</a:t>
            </a:r>
            <a:endParaRPr lang="en-US" b="1" kern="1200" dirty="0" smtClean="0">
              <a:solidFill>
                <a:schemeClr val="tx1"/>
              </a:solidFill>
              <a:effectLst/>
              <a:latin typeface="Arial" panose="020B0604020202020204" pitchFamily="34" charset="0"/>
              <a:ea typeface="+mn-ea"/>
              <a:cs typeface="+mn-cs"/>
            </a:endParaRPr>
          </a:p>
          <a:p>
            <a:endParaRPr lang="en-US" kern="1200" dirty="0" smtClean="0">
              <a:solidFill>
                <a:schemeClr val="tx1"/>
              </a:solidFill>
              <a:effectLst/>
              <a:latin typeface="Arial" panose="020B0604020202020204" pitchFamily="34" charset="0"/>
              <a:ea typeface="+mn-ea"/>
              <a:cs typeface="+mn-cs"/>
            </a:endParaRPr>
          </a:p>
          <a:p>
            <a:r>
              <a:rPr lang="en-US" kern="1200" dirty="0" smtClean="0">
                <a:solidFill>
                  <a:schemeClr val="tx1"/>
                </a:solidFill>
                <a:effectLst/>
                <a:latin typeface="Arial" panose="020B0604020202020204" pitchFamily="34" charset="0"/>
                <a:ea typeface="+mn-ea"/>
                <a:cs typeface="+mn-cs"/>
              </a:rPr>
              <a:t>The traditional PBM model has been focused on driving down unit cost and distribution strategies vs. total health care value.  </a:t>
            </a:r>
            <a:r>
              <a:rPr lang="en-US" b="1" kern="1200" dirty="0" smtClean="0">
                <a:solidFill>
                  <a:schemeClr val="tx1"/>
                </a:solidFill>
                <a:effectLst/>
                <a:latin typeface="Arial" panose="020B0604020202020204" pitchFamily="34" charset="0"/>
                <a:ea typeface="+mn-ea"/>
                <a:cs typeface="+mn-cs"/>
              </a:rPr>
              <a:t>OptumRx is changing this model by infusing transparency and visibility across the health system and creating the connections </a:t>
            </a:r>
            <a:r>
              <a:rPr lang="en-US" kern="1200" dirty="0" smtClean="0">
                <a:solidFill>
                  <a:schemeClr val="tx1"/>
                </a:solidFill>
                <a:effectLst/>
                <a:latin typeface="Arial" panose="020B0604020202020204" pitchFamily="34" charset="0"/>
                <a:ea typeface="+mn-ea"/>
                <a:cs typeface="+mn-cs"/>
              </a:rPr>
              <a:t>to impact total care and cost like never before to delivery better value. </a:t>
            </a:r>
          </a:p>
          <a:p>
            <a:r>
              <a:rPr lang="en-US" kern="1200" dirty="0" smtClean="0">
                <a:solidFill>
                  <a:schemeClr val="tx1"/>
                </a:solidFill>
                <a:effectLst/>
                <a:latin typeface="Arial" panose="020B0604020202020204" pitchFamily="34" charset="0"/>
                <a:ea typeface="+mn-ea"/>
                <a:cs typeface="+mn-cs"/>
              </a:rPr>
              <a:t> </a:t>
            </a:r>
          </a:p>
          <a:p>
            <a:r>
              <a:rPr lang="en-US" kern="1200" dirty="0" smtClean="0">
                <a:solidFill>
                  <a:schemeClr val="tx1"/>
                </a:solidFill>
                <a:effectLst/>
                <a:latin typeface="Arial" panose="020B0604020202020204" pitchFamily="34" charset="0"/>
                <a:ea typeface="+mn-ea"/>
                <a:cs typeface="+mn-cs"/>
              </a:rPr>
              <a:t>It all starts with the data, analytics and expertise we have with OptumIQ and it fuels our differentiation, starting with:</a:t>
            </a:r>
          </a:p>
          <a:p>
            <a:pPr marL="172837" indent="-172837">
              <a:buFont typeface="Arial" panose="020B0604020202020204" pitchFamily="34" charset="0"/>
              <a:buChar char="•"/>
            </a:pPr>
            <a:r>
              <a:rPr lang="en-US" b="1" kern="1200" dirty="0" smtClean="0">
                <a:solidFill>
                  <a:schemeClr val="tx1"/>
                </a:solidFill>
                <a:effectLst/>
                <a:latin typeface="Arial" panose="020B0604020202020204" pitchFamily="34" charset="0"/>
                <a:ea typeface="+mn-ea"/>
                <a:cs typeface="+mn-cs"/>
              </a:rPr>
              <a:t>Synchronizing clinical care:  </a:t>
            </a:r>
            <a:r>
              <a:rPr lang="en-US" kern="1200" dirty="0" smtClean="0">
                <a:solidFill>
                  <a:schemeClr val="tx1"/>
                </a:solidFill>
                <a:effectLst/>
                <a:latin typeface="Arial" panose="020B0604020202020204" pitchFamily="34" charset="0"/>
                <a:ea typeface="+mn-ea"/>
                <a:cs typeface="+mn-cs"/>
              </a:rPr>
              <a:t>where we synchronize data, going beyond traditional PBMs, to look at all health and savings opportunities and connecting the member with the necessary resources to address the most pressing needs.  Nowhere is this more important than in specialty, where 98% of the patients have multiple comorbidities.</a:t>
            </a:r>
          </a:p>
          <a:p>
            <a:pPr marL="172837" indent="-172837">
              <a:buFont typeface="Arial" panose="020B0604020202020204" pitchFamily="34" charset="0"/>
              <a:buChar char="•"/>
            </a:pPr>
            <a:r>
              <a:rPr lang="en-US" kern="1200" dirty="0" smtClean="0">
                <a:solidFill>
                  <a:schemeClr val="tx1"/>
                </a:solidFill>
                <a:effectLst/>
                <a:latin typeface="Arial" panose="020B0604020202020204" pitchFamily="34" charset="0"/>
                <a:ea typeface="+mn-ea"/>
                <a:cs typeface="+mn-cs"/>
              </a:rPr>
              <a:t>We </a:t>
            </a:r>
            <a:r>
              <a:rPr lang="en-US" b="1" kern="1200" dirty="0" smtClean="0">
                <a:solidFill>
                  <a:schemeClr val="tx1"/>
                </a:solidFill>
                <a:effectLst/>
                <a:latin typeface="Arial" panose="020B0604020202020204" pitchFamily="34" charset="0"/>
                <a:ea typeface="+mn-ea"/>
                <a:cs typeface="+mn-cs"/>
              </a:rPr>
              <a:t>empower physicians </a:t>
            </a:r>
            <a:r>
              <a:rPr lang="en-US" kern="1200" dirty="0" smtClean="0">
                <a:solidFill>
                  <a:schemeClr val="tx1"/>
                </a:solidFill>
                <a:effectLst/>
                <a:latin typeface="Arial" panose="020B0604020202020204" pitchFamily="34" charset="0"/>
                <a:ea typeface="+mn-ea"/>
                <a:cs typeface="+mn-cs"/>
              </a:rPr>
              <a:t>by being the first to provide patient-specific benefit and cost information and the ability to clear a PA all within the physician’s EMR workflow in real-time vs. the guessing that leaves members without prescriptions or starting on a higher cost medication. </a:t>
            </a:r>
            <a:r>
              <a:rPr lang="en-US" dirty="0" smtClean="0"/>
              <a:t>Today through this capability, we are seeing more than 20% of all transactions with an alternative resulted in a drug change and more than 30% of prior authorizations were electronically initiated or avoided </a:t>
            </a:r>
          </a:p>
          <a:p>
            <a:pPr marL="172837" indent="-172837">
              <a:buFont typeface="Arial" panose="020B0604020202020204" pitchFamily="34" charset="0"/>
              <a:buChar char="•"/>
            </a:pPr>
            <a:r>
              <a:rPr lang="en-US" kern="1200" dirty="0" smtClean="0">
                <a:solidFill>
                  <a:schemeClr val="tx1"/>
                </a:solidFill>
                <a:effectLst/>
                <a:latin typeface="Arial" panose="020B0604020202020204" pitchFamily="34" charset="0"/>
                <a:ea typeface="+mn-ea"/>
                <a:cs typeface="+mn-cs"/>
              </a:rPr>
              <a:t>We </a:t>
            </a:r>
            <a:r>
              <a:rPr lang="en-US" b="1" kern="1200" dirty="0" smtClean="0">
                <a:solidFill>
                  <a:schemeClr val="tx1"/>
                </a:solidFill>
                <a:effectLst/>
                <a:latin typeface="Arial" panose="020B0604020202020204" pitchFamily="34" charset="0"/>
                <a:ea typeface="+mn-ea"/>
                <a:cs typeface="+mn-cs"/>
              </a:rPr>
              <a:t>simplify the member experience </a:t>
            </a:r>
            <a:r>
              <a:rPr lang="en-US" kern="1200" dirty="0" smtClean="0">
                <a:solidFill>
                  <a:schemeClr val="tx1"/>
                </a:solidFill>
                <a:effectLst/>
                <a:latin typeface="Arial" panose="020B0604020202020204" pitchFamily="34" charset="0"/>
                <a:ea typeface="+mn-ea"/>
                <a:cs typeface="+mn-cs"/>
              </a:rPr>
              <a:t>by breaking down traditional silos and creating a connected, easier experience that pays attention to how a member wants to receive communications and looks at their entire health picture vs. just their prescriptions.  For more complex specialty patients, we make live video consults available on demand for a better experience and improved adherence.  </a:t>
            </a:r>
          </a:p>
          <a:p>
            <a:pPr marL="172837" indent="-172837">
              <a:buFont typeface="Arial" panose="020B0604020202020204" pitchFamily="34" charset="0"/>
              <a:buChar char="•"/>
            </a:pPr>
            <a:r>
              <a:rPr lang="en-US" kern="1200" dirty="0" smtClean="0">
                <a:solidFill>
                  <a:schemeClr val="tx1"/>
                </a:solidFill>
                <a:effectLst/>
                <a:latin typeface="Arial" panose="020B0604020202020204" pitchFamily="34" charset="0"/>
                <a:ea typeface="+mn-ea"/>
                <a:cs typeface="+mn-cs"/>
              </a:rPr>
              <a:t>OptumRx focuses on </a:t>
            </a:r>
            <a:r>
              <a:rPr lang="en-US" b="1" kern="1200" dirty="0" smtClean="0">
                <a:solidFill>
                  <a:schemeClr val="tx1"/>
                </a:solidFill>
                <a:effectLst/>
                <a:latin typeface="Arial" panose="020B0604020202020204" pitchFamily="34" charset="0"/>
                <a:ea typeface="+mn-ea"/>
                <a:cs typeface="+mn-cs"/>
              </a:rPr>
              <a:t>impacting total cost, </a:t>
            </a:r>
            <a:r>
              <a:rPr lang="en-US" kern="1200" dirty="0" smtClean="0">
                <a:solidFill>
                  <a:schemeClr val="tx1"/>
                </a:solidFill>
                <a:effectLst/>
                <a:latin typeface="Arial" panose="020B0604020202020204" pitchFamily="34" charset="0"/>
                <a:ea typeface="+mn-ea"/>
                <a:cs typeface="+mn-cs"/>
              </a:rPr>
              <a:t>not just pharmacy cost.  Pharmacy, as the most frequent health care touch point, creates an incredible opportunity to leverage real-time data to identify opportunities to impact overall cost and care.  This starts with how we evaluate drugs for coverage and clinical programs to how we contract with drug manufacturers all the way to how we manage every member interaction.  Through our unique combination of purchasing and operating scale, transparency and synchronized care, we drive as much as $200 dollars in savings per member, per year beyond traditional pharmacy management.</a:t>
            </a:r>
          </a:p>
          <a:p>
            <a:endParaRPr lang="en-US" kern="1200" dirty="0" smtClean="0">
              <a:solidFill>
                <a:schemeClr val="tx1"/>
              </a:solidFill>
              <a:effectLst/>
              <a:latin typeface="Arial" panose="020B0604020202020204" pitchFamily="34" charset="0"/>
              <a:ea typeface="+mn-ea"/>
              <a:cs typeface="+mn-cs"/>
            </a:endParaRPr>
          </a:p>
          <a:p>
            <a:r>
              <a:rPr lang="en-US" kern="1200" dirty="0" smtClean="0">
                <a:solidFill>
                  <a:schemeClr val="tx1"/>
                </a:solidFill>
                <a:effectLst/>
                <a:latin typeface="Arial" panose="020B0604020202020204" pitchFamily="34" charset="0"/>
                <a:ea typeface="+mn-ea"/>
                <a:cs typeface="+mn-cs"/>
              </a:rPr>
              <a:t>The next few slides go in to more detail on each of these areas where OptumRx really differentiates.</a:t>
            </a:r>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37226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dirty="0"/>
          </a:p>
        </p:txBody>
      </p:sp>
    </p:spTree>
    <p:extLst>
      <p:ext uri="{BB962C8B-B14F-4D97-AF65-F5344CB8AC3E}">
        <p14:creationId xmlns:p14="http://schemas.microsoft.com/office/powerpoint/2010/main" val="120466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417513" y="701675"/>
            <a:ext cx="6242050" cy="3511550"/>
          </a:xfrm>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ea typeface="Geneva"/>
              <a:cs typeface="Arial Unicode MS" pitchFamily="34" charset="-128"/>
            </a:endParaRPr>
          </a:p>
        </p:txBody>
      </p:sp>
      <p:sp>
        <p:nvSpPr>
          <p:cNvPr id="4" name="Slide Number Placeholder 3"/>
          <p:cNvSpPr>
            <a:spLocks noGrp="1"/>
          </p:cNvSpPr>
          <p:nvPr>
            <p:ph type="sldNum" sz="quarter" idx="5"/>
          </p:nvPr>
        </p:nvSpPr>
        <p:spPr/>
        <p:txBody>
          <a:bodyPr/>
          <a:lstStyle/>
          <a:p>
            <a:pPr>
              <a:defRPr/>
            </a:pPr>
            <a:fld id="{8D411DD3-57AA-4081-A658-5545E3E34704}"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314238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39</a:t>
            </a:fld>
            <a:endParaRPr lang="en-US" dirty="0"/>
          </a:p>
        </p:txBody>
      </p:sp>
    </p:spTree>
    <p:extLst>
      <p:ext uri="{BB962C8B-B14F-4D97-AF65-F5344CB8AC3E}">
        <p14:creationId xmlns:p14="http://schemas.microsoft.com/office/powerpoint/2010/main" val="154870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41</a:t>
            </a:fld>
            <a:endParaRPr lang="en-US" dirty="0"/>
          </a:p>
        </p:txBody>
      </p:sp>
    </p:spTree>
    <p:extLst>
      <p:ext uri="{BB962C8B-B14F-4D97-AF65-F5344CB8AC3E}">
        <p14:creationId xmlns:p14="http://schemas.microsoft.com/office/powerpoint/2010/main" val="11734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199410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Engaging members at point of prescription to increase value - </a:t>
            </a:r>
            <a:r>
              <a:rPr lang="en-US" sz="1200" kern="0" dirty="0" smtClean="0">
                <a:solidFill>
                  <a:srgbClr val="444444"/>
                </a:solidFill>
              </a:rPr>
              <a:t>OptumRx clinical alerts</a:t>
            </a:r>
            <a:r>
              <a:rPr lang="en-US" sz="1200" kern="1200" dirty="0" smtClean="0">
                <a:solidFill>
                  <a:schemeClr val="tx1"/>
                </a:solidFill>
              </a:rPr>
              <a:t>,</a:t>
            </a:r>
            <a:r>
              <a:rPr lang="en-US" sz="1200" kern="1200" baseline="0" dirty="0" smtClean="0">
                <a:solidFill>
                  <a:schemeClr val="tx1"/>
                </a:solidFill>
              </a:rPr>
              <a:t> </a:t>
            </a:r>
            <a:r>
              <a:rPr lang="en-US" sz="1200" kern="0" dirty="0" smtClean="0">
                <a:solidFill>
                  <a:srgbClr val="444444"/>
                </a:solidFill>
              </a:rPr>
              <a:t>Health and wellness opportunities,</a:t>
            </a:r>
            <a:r>
              <a:rPr lang="en-US" sz="1200" kern="0" baseline="0" dirty="0" smtClean="0">
                <a:solidFill>
                  <a:srgbClr val="444444"/>
                </a:solidFill>
              </a:rPr>
              <a:t> </a:t>
            </a:r>
            <a:r>
              <a:rPr lang="en-US" sz="1200" kern="0" dirty="0" smtClean="0">
                <a:solidFill>
                  <a:srgbClr val="444444"/>
                </a:solidFill>
              </a:rPr>
              <a:t>Prioritized next best action</a:t>
            </a:r>
          </a:p>
        </p:txBody>
      </p:sp>
      <p:sp>
        <p:nvSpPr>
          <p:cNvPr id="4" name="Slide Number Placeholder 3"/>
          <p:cNvSpPr>
            <a:spLocks noGrp="1"/>
          </p:cNvSpPr>
          <p:nvPr>
            <p:ph type="sldNum" sz="quarter" idx="10"/>
          </p:nvPr>
        </p:nvSpPr>
        <p:spPr/>
        <p:txBody>
          <a:bodyPr/>
          <a:lstStyle/>
          <a:p>
            <a:fld id="{436492AF-BC2A-4188-B06F-754C36A745C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80547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0.xml"/><Relationship Id="rId4"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1.xml"/><Relationship Id="rId4" Type="http://schemas.openxmlformats.org/officeDocument/2006/relationships/image" Target="../media/image5.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openxmlformats.org/officeDocument/2006/relationships/image" Target="../media/image6.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1.xml"/><Relationship Id="rId4" Type="http://schemas.openxmlformats.org/officeDocument/2006/relationships/image" Target="../media/image6.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12.xml"/><Relationship Id="rId4"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2.xml"/><Relationship Id="rId4" Type="http://schemas.openxmlformats.org/officeDocument/2006/relationships/image" Target="../media/image6.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6.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10515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9953974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00532" y="2415962"/>
            <a:ext cx="103632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14" name="Subtitle 2"/>
          <p:cNvSpPr>
            <a:spLocks noGrp="1"/>
          </p:cNvSpPr>
          <p:nvPr>
            <p:ph type="subTitle" idx="1"/>
          </p:nvPr>
        </p:nvSpPr>
        <p:spPr>
          <a:xfrm>
            <a:off x="1126905" y="3815531"/>
            <a:ext cx="103632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67774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Slide | photo">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00531" y="2415962"/>
            <a:ext cx="10454868" cy="1223319"/>
          </a:xfrm>
          <a:prstGeom prst="rect">
            <a:avLst/>
          </a:prstGeom>
        </p:spPr>
        <p:txBody>
          <a:bodyPr>
            <a:noAutofit/>
          </a:bodyPr>
          <a:lstStyle>
            <a:lvl1pPr algn="l">
              <a:defRPr sz="32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14" name="Subtitle 2"/>
          <p:cNvSpPr>
            <a:spLocks noGrp="1"/>
          </p:cNvSpPr>
          <p:nvPr>
            <p:ph type="subTitle" idx="1"/>
          </p:nvPr>
        </p:nvSpPr>
        <p:spPr>
          <a:xfrm>
            <a:off x="1126905" y="3815531"/>
            <a:ext cx="103632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46219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7" name="Picture 6"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6" name="Straight Connector 5"/>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00080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5"/>
          <p:cNvSpPr txBox="1">
            <a:spLocks/>
          </p:cNvSpPr>
          <p:nvPr userDrawn="1"/>
        </p:nvSpPr>
        <p:spPr>
          <a:xfrm>
            <a:off x="5657749" y="6555407"/>
            <a:ext cx="6534252" cy="302593"/>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smtClean="0">
                <a:solidFill>
                  <a:prstClr val="white">
                    <a:lumMod val="50000"/>
                  </a:prstClr>
                </a:solidFill>
              </a:rPr>
              <a:t>Confidential property of Optum. Do not distribute or reproduce without express permission from Optum.</a:t>
            </a:r>
            <a:endParaRPr lang="en-US" sz="800" dirty="0">
              <a:solidFill>
                <a:prstClr val="white">
                  <a:lumMod val="50000"/>
                </a:prstClr>
              </a:solidFill>
            </a:endParaRPr>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1059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233"/>
            <a:ext cx="12192000" cy="6864344"/>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11/2/2018</a:t>
            </a:fld>
            <a:endParaRPr lang="en-US" dirty="0">
              <a:solidFill>
                <a:srgbClr val="55565A">
                  <a:tint val="75000"/>
                </a:srgbClr>
              </a:solidFill>
            </a:endParaRPr>
          </a:p>
        </p:txBody>
      </p:sp>
      <p:pic>
        <p:nvPicPr>
          <p:cNvPr id="6" name="Picture 5">
            <a:extLst>
              <a:ext uri="{FF2B5EF4-FFF2-40B4-BE49-F238E27FC236}">
                <a16:creationId xmlns="" xmlns:a16="http://schemas.microsoft.com/office/drawing/2014/main" id="{E3562FAE-D3E7-4AF2-9F04-7B5F288F0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1035989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12192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11/2/2018</a:t>
            </a:fld>
            <a:endParaRPr lang="en-US" dirty="0">
              <a:solidFill>
                <a:srgbClr val="55565A">
                  <a:tint val="75000"/>
                </a:srgbClr>
              </a:solidFill>
            </a:endParaRPr>
          </a:p>
        </p:txBody>
      </p:sp>
      <p:pic>
        <p:nvPicPr>
          <p:cNvPr id="17" name="Picture 16">
            <a:extLst>
              <a:ext uri="{FF2B5EF4-FFF2-40B4-BE49-F238E27FC236}">
                <a16:creationId xmlns="" xmlns:a16="http://schemas.microsoft.com/office/drawing/2014/main" id="{6753090A-B656-45FC-9886-F280D93F6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9846740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12192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11/2/2018</a:t>
            </a:fld>
            <a:endParaRPr lang="en-US" dirty="0">
              <a:solidFill>
                <a:srgbClr val="55565A">
                  <a:tint val="75000"/>
                </a:srgbClr>
              </a:solidFill>
            </a:endParaRPr>
          </a:p>
        </p:txBody>
      </p:sp>
      <p:pic>
        <p:nvPicPr>
          <p:cNvPr id="19" name="Picture 18">
            <a:extLst>
              <a:ext uri="{FF2B5EF4-FFF2-40B4-BE49-F238E27FC236}">
                <a16:creationId xmlns="" xmlns:a16="http://schemas.microsoft.com/office/drawing/2014/main" id="{506AFEAB-1709-4C0C-B4AA-1A4479FBF5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42222027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2192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bwMode="gray">
          <a:xfrm>
            <a:off x="0" y="-5893"/>
            <a:ext cx="12192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9" name="Rectangle 8"/>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10" name="Rectangle 9"/>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 xmlns:a16="http://schemas.microsoft.com/office/drawing/2014/main" id="{B676653B-7108-453B-9B83-C7F4FB60F99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 xmlns:a16="http://schemas.microsoft.com/office/drawing/2014/main" id="{69B2ADF1-764A-4F68-BB0A-1874814E7521}"/>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 xmlns:a16="http://schemas.microsoft.com/office/drawing/2014/main" id="{F821BB3F-CBC9-45BD-BE44-5074087344C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11/2/2018</a:t>
            </a:fld>
            <a:endParaRPr lang="en-US">
              <a:solidFill>
                <a:srgbClr val="55565A">
                  <a:tint val="75000"/>
                </a:srgbClr>
              </a:solidFill>
            </a:endParaRPr>
          </a:p>
        </p:txBody>
      </p:sp>
      <p:sp>
        <p:nvSpPr>
          <p:cNvPr id="24" name="Text Placeholder 23">
            <a:extLst>
              <a:ext uri="{FF2B5EF4-FFF2-40B4-BE49-F238E27FC236}">
                <a16:creationId xmlns="" xmlns:a16="http://schemas.microsoft.com/office/drawing/2014/main" id="{0F992B04-FE0A-48EA-A5CC-B98E75A5F90D}"/>
              </a:ext>
            </a:extLst>
          </p:cNvPr>
          <p:cNvSpPr>
            <a:spLocks noGrp="1" noChangeAspect="1"/>
          </p:cNvSpPr>
          <p:nvPr>
            <p:ph type="body" sz="quarter" idx="19" hasCustomPrompt="1"/>
          </p:nvPr>
        </p:nvSpPr>
        <p:spPr>
          <a:xfrm>
            <a:off x="353112" y="5795737"/>
            <a:ext cx="2186148" cy="667645"/>
          </a:xfrm>
          <a:blipFill>
            <a:blip r:embed="rId2"/>
            <a:stretch>
              <a:fillRect/>
            </a:stretch>
          </a:blipFill>
        </p:spPr>
        <p:txBody>
          <a:bodyPr/>
          <a:lstStyle>
            <a:lvl1pPr>
              <a:defRPr/>
            </a:lvl1pPr>
          </a:lstStyle>
          <a:p>
            <a:pPr lvl="0"/>
            <a:r>
              <a:rPr lang="en-US" dirty="0"/>
              <a:t> </a:t>
            </a:r>
          </a:p>
        </p:txBody>
      </p:sp>
      <p:sp>
        <p:nvSpPr>
          <p:cNvPr id="25" name="Rectangle 24">
            <a:extLst>
              <a:ext uri="{FF2B5EF4-FFF2-40B4-BE49-F238E27FC236}">
                <a16:creationId xmlns="" xmlns:a16="http://schemas.microsoft.com/office/drawing/2014/main" id="{0519D5C0-3E30-4D27-B93A-DE8877DFA135}"/>
              </a:ext>
            </a:extLst>
          </p:cNvPr>
          <p:cNvSpPr/>
          <p:nvPr/>
        </p:nvSpPr>
        <p:spPr bwMode="gray">
          <a:xfrm>
            <a:off x="14478000"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834048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11/2/2018</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2920683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04634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4"/>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4709317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40325329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11/2/2018</a:t>
            </a:fld>
            <a:endParaRPr lang="en-US">
              <a:solidFill>
                <a:srgbClr val="55565A">
                  <a:tint val="75000"/>
                </a:srgbClr>
              </a:solidFill>
            </a:endParaRPr>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12890611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1921473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23951466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16148665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602189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1700846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8801875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524328" y="1828800"/>
            <a:ext cx="5571671"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2510971" y="4470400"/>
            <a:ext cx="3585028"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6096000" y="1828800"/>
            <a:ext cx="571500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8226552" y="4470400"/>
            <a:ext cx="3584448"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1" name="Rectangle 10">
            <a:extLst>
              <a:ext uri="{FF2B5EF4-FFF2-40B4-BE49-F238E27FC236}">
                <a16:creationId xmlns="" xmlns:a16="http://schemas.microsoft.com/office/drawing/2014/main" id="{BEE817BE-EAFE-488D-818F-3A834185D3B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7570846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1"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2204321" y="3873724"/>
            <a:ext cx="2077358"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4286398"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5985512" y="3873724"/>
            <a:ext cx="2077358"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067405" y="1835374"/>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9766519" y="3873724"/>
            <a:ext cx="2077358"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3" name="Rectangle 12">
            <a:extLst>
              <a:ext uri="{FF2B5EF4-FFF2-40B4-BE49-F238E27FC236}">
                <a16:creationId xmlns="" xmlns:a16="http://schemas.microsoft.com/office/drawing/2014/main" id="{B42870C7-51DA-4C40-888B-8B285A0F75BB}"/>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449664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Walkin Lifestyle Layou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5301" y="1104911"/>
            <a:ext cx="7440387"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495301" y="3924314"/>
            <a:ext cx="7440387"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495301"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994E08A3-4092-47F1-9E71-C70852FA56AC}"/>
              </a:ext>
            </a:extLst>
          </p:cNvPr>
          <p:cNvSpPr>
            <a:spLocks noGrp="1"/>
          </p:cNvSpPr>
          <p:nvPr>
            <p:ph type="dt" sz="half" idx="14"/>
          </p:nvPr>
        </p:nvSpPr>
        <p:spPr>
          <a:xfrm>
            <a:off x="609600" y="6356367"/>
            <a:ext cx="2844800" cy="365125"/>
          </a:xfrm>
          <a:prstGeom prst="rect">
            <a:avLst/>
          </a:prstGeom>
        </p:spPr>
        <p:txBody>
          <a:bodyPr/>
          <a:lstStyle/>
          <a:p>
            <a:fld id="{E1E73121-7B3E-9542-A578-64E2FE217CBC}" type="datetime1">
              <a:rPr lang="en-US" smtClean="0"/>
              <a:t>11/2/2018</a:t>
            </a:fld>
            <a:endParaRPr lang="en-US" dirty="0"/>
          </a:p>
        </p:txBody>
      </p:sp>
      <p:pic>
        <p:nvPicPr>
          <p:cNvPr id="17" name="Picture 16">
            <a:extLst>
              <a:ext uri="{FF2B5EF4-FFF2-40B4-BE49-F238E27FC236}">
                <a16:creationId xmlns="" xmlns:a16="http://schemas.microsoft.com/office/drawing/2014/main" id="{6753090A-B656-45FC-9886-F280D93F60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186" t="19533" r="8101" b="19620"/>
          <a:stretch/>
        </p:blipFill>
        <p:spPr>
          <a:xfrm>
            <a:off x="353113" y="5795753"/>
            <a:ext cx="2186147" cy="667645"/>
          </a:xfrm>
          <a:prstGeom prst="rect">
            <a:avLst/>
          </a:prstGeom>
        </p:spPr>
      </p:pic>
    </p:spTree>
    <p:extLst>
      <p:ext uri="{BB962C8B-B14F-4D97-AF65-F5344CB8AC3E}">
        <p14:creationId xmlns:p14="http://schemas.microsoft.com/office/powerpoint/2010/main" val="17423063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0" y="1828800"/>
            <a:ext cx="281940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3333751" y="1828800"/>
            <a:ext cx="282416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6157912" y="1826530"/>
            <a:ext cx="2821781"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8977313" y="1826530"/>
            <a:ext cx="2833688"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872342" y="2971800"/>
            <a:ext cx="1461407"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4696505" y="2971800"/>
            <a:ext cx="1461407"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7518285" y="2971800"/>
            <a:ext cx="1461407"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0349593" y="2971800"/>
            <a:ext cx="1461407"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 xmlns:a16="http://schemas.microsoft.com/office/drawing/2014/main" id="{788C153F-3CBA-4181-B037-6B310FABB90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1208852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49"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777122"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5039895" y="1826531"/>
            <a:ext cx="224028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7302668"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9565441"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637936" y="2700789"/>
            <a:ext cx="1116693"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900709" y="2700789"/>
            <a:ext cx="1116693"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6163482" y="2700789"/>
            <a:ext cx="1116693"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8426255" y="2700789"/>
            <a:ext cx="1116693"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0662103" y="2700789"/>
            <a:ext cx="1116693"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 xmlns:a16="http://schemas.microsoft.com/office/drawing/2014/main" id="{1F65E925-2FCB-43EF-8928-862B5DDB1D8D}"/>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7334228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5803177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8115856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2871346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7705485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9906687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11307558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6501896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11/2/2018</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 xmlns:a16="http://schemas.microsoft.com/office/drawing/2014/main" id="{7CA2E36E-0880-4ED1-941C-15199A0FA8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4135305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3" y="136843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3" y="136843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609600" y="6356367"/>
            <a:ext cx="2844800" cy="365125"/>
          </a:xfrm>
          <a:prstGeom prst="rect">
            <a:avLst/>
          </a:prstGeom>
        </p:spPr>
        <p:txBody>
          <a:bodyPr/>
          <a:lstStyle/>
          <a:p>
            <a:fld id="{27F0BFFF-AA19-A248-B278-6D3F06A4B752}" type="datetime1">
              <a:rPr lang="en-US" smtClean="0"/>
              <a:t>11/2/2018</a:t>
            </a:fld>
            <a:endParaRPr lang="en-US" dirty="0"/>
          </a:p>
        </p:txBody>
      </p:sp>
      <p:sp>
        <p:nvSpPr>
          <p:cNvPr id="6" name="Footer Placeholder 5"/>
          <p:cNvSpPr>
            <a:spLocks noGrp="1"/>
          </p:cNvSpPr>
          <p:nvPr>
            <p:ph type="ftr" sz="quarter" idx="11"/>
          </p:nvPr>
        </p:nvSpPr>
        <p:spPr>
          <a:xfrm>
            <a:off x="4165600" y="6356367"/>
            <a:ext cx="3860800" cy="365125"/>
          </a:xfrm>
          <a:prstGeom prst="rect">
            <a:avLst/>
          </a:prstGeom>
        </p:spPr>
        <p:txBody>
          <a:bodyPr/>
          <a:lstStyle/>
          <a:p>
            <a:r>
              <a:rPr lang="en-US" dirty="0"/>
              <a:t>Confidential property of Optum. Do not distribute or reproduce without express permission from Optum.</a:t>
            </a:r>
          </a:p>
        </p:txBody>
      </p:sp>
      <p:sp>
        <p:nvSpPr>
          <p:cNvPr id="7" name="Slide Number Placeholder 6"/>
          <p:cNvSpPr>
            <a:spLocks noGrp="1"/>
          </p:cNvSpPr>
          <p:nvPr>
            <p:ph type="sldNum" sz="quarter" idx="12"/>
          </p:nvPr>
        </p:nvSpPr>
        <p:spPr>
          <a:xfrm>
            <a:off x="8737600" y="6356367"/>
            <a:ext cx="2844800" cy="365125"/>
          </a:xfrm>
          <a:prstGeom prst="rect">
            <a:avLst/>
          </a:prstGeom>
        </p:spPr>
        <p:txBody>
          <a:bodyPr/>
          <a:lstStyle/>
          <a:p>
            <a:fld id="{3310D8EA-3107-4873-B9AB-DD7D3E79053A}" type="slidenum">
              <a:rPr lang="en-US" smtClean="0"/>
              <a:t>‹#›</a:t>
            </a:fld>
            <a:endParaRPr lang="en-US" dirty="0"/>
          </a:p>
        </p:txBody>
      </p:sp>
    </p:spTree>
    <p:extLst>
      <p:ext uri="{BB962C8B-B14F-4D97-AF65-F5344CB8AC3E}">
        <p14:creationId xmlns:p14="http://schemas.microsoft.com/office/powerpoint/2010/main" val="6620664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 xmlns:a16="http://schemas.microsoft.com/office/drawing/2014/main" id="{2474B351-B70F-40D4-9AE2-195CAECD3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5552273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7FC9A3B4-1B40-4F34-AA17-D0A2CDDEFB09}"/>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6323795B-315D-40E0-8657-DA4CE3854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40915668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B70C7A8F-AE53-4820-A109-E17355C4C028}"/>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C240E585-40DF-4776-A7CC-4AAC028AA2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75361505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61BC29CE-FDE1-4EE7-87CF-02422434B872}"/>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39E92DE-FB09-4887-9870-C8EA7C3907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205415911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Picture Placeholder 4"/>
          <p:cNvSpPr>
            <a:spLocks noGrp="1"/>
          </p:cNvSpPr>
          <p:nvPr>
            <p:ph type="pic" sz="quarter" idx="10" hasCustomPrompt="1"/>
          </p:nvPr>
        </p:nvSpPr>
        <p:spPr bwMode="gray">
          <a:xfrm>
            <a:off x="6134100" y="0"/>
            <a:ext cx="6057900" cy="6858000"/>
          </a:xfrm>
          <a:blipFill>
            <a:blip r:embed="rId2"/>
            <a:stretch>
              <a:fillRect/>
            </a:stretch>
          </a:blipFill>
        </p:spPr>
        <p:txBody>
          <a:bodyPr lIns="914400" rIns="914400" anchor="ctr"/>
          <a:lstStyle>
            <a:lvl1pPr algn="ctr">
              <a:defRPr>
                <a:solidFill>
                  <a:schemeClr val="accent2"/>
                </a:solidFill>
              </a:defRPr>
            </a:lvl1pPr>
          </a:lstStyle>
          <a:p>
            <a:r>
              <a:rPr lang="en-US" dirty="0"/>
              <a:t> </a:t>
            </a:r>
          </a:p>
        </p:txBody>
      </p:sp>
      <p:pic>
        <p:nvPicPr>
          <p:cNvPr id="7" name="Picture 6">
            <a:extLst>
              <a:ext uri="{FF2B5EF4-FFF2-40B4-BE49-F238E27FC236}">
                <a16:creationId xmlns="" xmlns:a16="http://schemas.microsoft.com/office/drawing/2014/main" id="{463490F0-33E6-40B1-9A45-00D99AF732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6618395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384CC8E-C163-4D27-8E8B-087072A6A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11/2/2018</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093332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8" name="TextBox 17">
            <a:extLst>
              <a:ext uri="{FF2B5EF4-FFF2-40B4-BE49-F238E27FC236}">
                <a16:creationId xmlns=""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9" name="TextBox 18">
            <a:extLst>
              <a:ext uri="{FF2B5EF4-FFF2-40B4-BE49-F238E27FC236}">
                <a16:creationId xmlns=""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1" name="TextBox 20">
            <a:extLst>
              <a:ext uri="{FF2B5EF4-FFF2-40B4-BE49-F238E27FC236}">
                <a16:creationId xmlns=""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2" name="TextBox 21">
            <a:extLst>
              <a:ext uri="{FF2B5EF4-FFF2-40B4-BE49-F238E27FC236}">
                <a16:creationId xmlns=""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3" name="Rectangle 22">
            <a:extLst>
              <a:ext uri="{FF2B5EF4-FFF2-40B4-BE49-F238E27FC236}">
                <a16:creationId xmlns=""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 xmlns:a16="http://schemas.microsoft.com/office/drawing/2014/main" id="{9B5C631F-7697-4F1B-8714-C0FB92455C90}"/>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4" name="TextBox 23">
            <a:extLst>
              <a:ext uri="{FF2B5EF4-FFF2-40B4-BE49-F238E27FC236}">
                <a16:creationId xmlns="" xmlns:a16="http://schemas.microsoft.com/office/drawing/2014/main" id="{27064FA5-4491-4A03-9A51-22D3BD408E7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5" name="Rectangle 24">
            <a:extLst>
              <a:ext uri="{FF2B5EF4-FFF2-40B4-BE49-F238E27FC236}">
                <a16:creationId xmlns="" xmlns:a16="http://schemas.microsoft.com/office/drawing/2014/main" id="{C3AAB011-BE67-4CF8-9EF1-35D61D12B95A}"/>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 xmlns:a16="http://schemas.microsoft.com/office/drawing/2014/main" id="{575566DA-C2EA-4020-A279-586AEBF51D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67222214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233"/>
            <a:ext cx="12192000" cy="6864344"/>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11/2/2018</a:t>
            </a:fld>
            <a:endParaRPr lang="en-US">
              <a:solidFill>
                <a:srgbClr val="55565A">
                  <a:tint val="75000"/>
                </a:srgbClr>
              </a:solidFill>
            </a:endParaRPr>
          </a:p>
        </p:txBody>
      </p:sp>
      <p:pic>
        <p:nvPicPr>
          <p:cNvPr id="6" name="Picture 5">
            <a:extLst>
              <a:ext uri="{FF2B5EF4-FFF2-40B4-BE49-F238E27FC236}">
                <a16:creationId xmlns="" xmlns:a16="http://schemas.microsoft.com/office/drawing/2014/main" id="{E3562FAE-D3E7-4AF2-9F04-7B5F288F0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2411778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12192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11/2/2018</a:t>
            </a:fld>
            <a:endParaRPr lang="en-US">
              <a:solidFill>
                <a:srgbClr val="55565A">
                  <a:tint val="75000"/>
                </a:srgbClr>
              </a:solidFill>
            </a:endParaRPr>
          </a:p>
        </p:txBody>
      </p:sp>
      <p:pic>
        <p:nvPicPr>
          <p:cNvPr id="17" name="Picture 16">
            <a:extLst>
              <a:ext uri="{FF2B5EF4-FFF2-40B4-BE49-F238E27FC236}">
                <a16:creationId xmlns="" xmlns:a16="http://schemas.microsoft.com/office/drawing/2014/main" id="{6753090A-B656-45FC-9886-F280D93F6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5062497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12192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11/2/2018</a:t>
            </a:fld>
            <a:endParaRPr lang="en-US">
              <a:solidFill>
                <a:srgbClr val="55565A">
                  <a:tint val="75000"/>
                </a:srgbClr>
              </a:solidFill>
            </a:endParaRPr>
          </a:p>
        </p:txBody>
      </p:sp>
      <p:pic>
        <p:nvPicPr>
          <p:cNvPr id="19" name="Picture 18">
            <a:extLst>
              <a:ext uri="{FF2B5EF4-FFF2-40B4-BE49-F238E27FC236}">
                <a16:creationId xmlns="" xmlns:a16="http://schemas.microsoft.com/office/drawing/2014/main" id="{506AFEAB-1709-4C0C-B4AA-1A4479FBF5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248250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9600" y="1354145"/>
            <a:ext cx="11201400" cy="4792663"/>
          </a:xfrm>
        </p:spPr>
        <p:txBody>
          <a:bodyPr/>
          <a:lstStyle>
            <a:lvl2pPr marL="0" indent="0">
              <a:buNone/>
              <a:defRPr>
                <a:solidFill>
                  <a:schemeClr val="tx1"/>
                </a:solidFill>
              </a:defRPr>
            </a:lvl2pPr>
            <a:lvl3pPr marL="228589" marR="0" indent="0" algn="l" defTabSz="914293" rtl="0" eaLnBrk="1" fontAlgn="auto" latinLnBrk="0" hangingPunct="1">
              <a:lnSpc>
                <a:spcPct val="95000"/>
              </a:lnSpc>
              <a:spcBef>
                <a:spcPts val="800"/>
              </a:spcBef>
              <a:spcAft>
                <a:spcPts val="533"/>
              </a:spcAft>
              <a:buClrTx/>
              <a:buSzPct val="90000"/>
              <a:buFont typeface="Arial" pitchFamily="34" charset="0"/>
              <a:buNone/>
              <a:tabLst/>
              <a:defRPr lang="en-US" sz="2400" kern="1200" spc="0" baseline="0" dirty="0" smtClean="0">
                <a:solidFill>
                  <a:schemeClr val="tx1"/>
                </a:solidFill>
                <a:latin typeface="+mj-lt"/>
                <a:ea typeface="+mn-ea"/>
                <a:cs typeface="+mn-cs"/>
              </a:defRPr>
            </a:lvl3pPr>
            <a:lvl4pPr marL="222240" indent="-222240">
              <a:buClr>
                <a:schemeClr val="accent1"/>
              </a:buClr>
              <a:defRPr>
                <a:solidFill>
                  <a:schemeClr val="tx1"/>
                </a:solidFill>
              </a:defRPr>
            </a:lvl4pPr>
            <a:lvl5pPr marL="537607" indent="-228589">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a:xfrm>
            <a:off x="11264900" y="6486998"/>
            <a:ext cx="542472" cy="365125"/>
          </a:xfrm>
          <a:prstGeom prst="rect">
            <a:avLst/>
          </a:prstGeom>
        </p:spPr>
        <p:txBody>
          <a:bodyPr/>
          <a:lstStyle/>
          <a:p>
            <a:pPr algn="r"/>
            <a:fld id="{F18F5FCC-583C-47C6-9953-2F6AD74D46AE}" type="slidenum">
              <a:rPr lang="en-US" smtClean="0"/>
              <a:pPr algn="r"/>
              <a:t>‹#›</a:t>
            </a:fld>
            <a:endParaRPr lang="en-US" dirty="0"/>
          </a:p>
        </p:txBody>
      </p:sp>
      <p:cxnSp>
        <p:nvCxnSpPr>
          <p:cNvPr id="7" name="Straight Connector 6"/>
          <p:cNvCxnSpPr/>
          <p:nvPr userDrawn="1"/>
        </p:nvCxnSpPr>
        <p:spPr>
          <a:xfrm>
            <a:off x="609600"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240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2192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bwMode="gray">
          <a:xfrm>
            <a:off x="0" y="-5893"/>
            <a:ext cx="12192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9" name="Rectangle 8"/>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10" name="Rectangle 9"/>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 xmlns:a16="http://schemas.microsoft.com/office/drawing/2014/main" id="{B676653B-7108-453B-9B83-C7F4FB60F99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 xmlns:a16="http://schemas.microsoft.com/office/drawing/2014/main" id="{69B2ADF1-764A-4F68-BB0A-1874814E7521}"/>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 xmlns:a16="http://schemas.microsoft.com/office/drawing/2014/main" id="{F821BB3F-CBC9-45BD-BE44-5074087344C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11/2/2018</a:t>
            </a:fld>
            <a:endParaRPr lang="en-US">
              <a:solidFill>
                <a:srgbClr val="55565A">
                  <a:tint val="75000"/>
                </a:srgbClr>
              </a:solidFill>
            </a:endParaRPr>
          </a:p>
        </p:txBody>
      </p:sp>
      <p:sp>
        <p:nvSpPr>
          <p:cNvPr id="24" name="Text Placeholder 23">
            <a:extLst>
              <a:ext uri="{FF2B5EF4-FFF2-40B4-BE49-F238E27FC236}">
                <a16:creationId xmlns="" xmlns:a16="http://schemas.microsoft.com/office/drawing/2014/main" id="{0F992B04-FE0A-48EA-A5CC-B98E75A5F90D}"/>
              </a:ext>
            </a:extLst>
          </p:cNvPr>
          <p:cNvSpPr>
            <a:spLocks noGrp="1" noChangeAspect="1"/>
          </p:cNvSpPr>
          <p:nvPr>
            <p:ph type="body" sz="quarter" idx="19" hasCustomPrompt="1"/>
          </p:nvPr>
        </p:nvSpPr>
        <p:spPr>
          <a:xfrm>
            <a:off x="353112" y="5795737"/>
            <a:ext cx="2186148" cy="667645"/>
          </a:xfrm>
          <a:blipFill>
            <a:blip r:embed="rId2"/>
            <a:stretch>
              <a:fillRect/>
            </a:stretch>
          </a:blipFill>
        </p:spPr>
        <p:txBody>
          <a:bodyPr/>
          <a:lstStyle>
            <a:lvl1pPr>
              <a:defRPr/>
            </a:lvl1pPr>
          </a:lstStyle>
          <a:p>
            <a:pPr lvl="0"/>
            <a:r>
              <a:rPr lang="en-US" dirty="0"/>
              <a:t> </a:t>
            </a:r>
          </a:p>
        </p:txBody>
      </p:sp>
      <p:sp>
        <p:nvSpPr>
          <p:cNvPr id="25" name="Rectangle 24">
            <a:extLst>
              <a:ext uri="{FF2B5EF4-FFF2-40B4-BE49-F238E27FC236}">
                <a16:creationId xmlns="" xmlns:a16="http://schemas.microsoft.com/office/drawing/2014/main" id="{0519D5C0-3E30-4D27-B93A-DE8877DFA135}"/>
              </a:ext>
            </a:extLst>
          </p:cNvPr>
          <p:cNvSpPr/>
          <p:nvPr/>
        </p:nvSpPr>
        <p:spPr bwMode="gray">
          <a:xfrm>
            <a:off x="14478000"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3040439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11/2/2018</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2817895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6909745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23745984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11/2/2018</a:t>
            </a:fld>
            <a:endParaRPr lang="en-US">
              <a:solidFill>
                <a:srgbClr val="55565A">
                  <a:tint val="75000"/>
                </a:srgbClr>
              </a:solidFill>
            </a:endParaRPr>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562402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9024961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6704948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19808756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59013164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53389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 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8660961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524328" y="1828800"/>
            <a:ext cx="5571671"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2510971" y="4470400"/>
            <a:ext cx="3585028"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6096000" y="1828800"/>
            <a:ext cx="571500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8226552" y="4470400"/>
            <a:ext cx="3584448"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1" name="Rectangle 10">
            <a:extLst>
              <a:ext uri="{FF2B5EF4-FFF2-40B4-BE49-F238E27FC236}">
                <a16:creationId xmlns="" xmlns:a16="http://schemas.microsoft.com/office/drawing/2014/main" id="{BEE817BE-EAFE-488D-818F-3A834185D3B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27351054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1"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2204321" y="3873724"/>
            <a:ext cx="2077358"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4286398"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5985512" y="3873724"/>
            <a:ext cx="2077358"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067405" y="1835374"/>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9766519" y="3873724"/>
            <a:ext cx="2077358"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3" name="Rectangle 12">
            <a:extLst>
              <a:ext uri="{FF2B5EF4-FFF2-40B4-BE49-F238E27FC236}">
                <a16:creationId xmlns="" xmlns:a16="http://schemas.microsoft.com/office/drawing/2014/main" id="{B42870C7-51DA-4C40-888B-8B285A0F75BB}"/>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10280478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0" y="1828800"/>
            <a:ext cx="281940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3333751" y="1828800"/>
            <a:ext cx="282416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6157912" y="1826530"/>
            <a:ext cx="2821781"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8977313" y="1826530"/>
            <a:ext cx="2833688"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872342" y="2971800"/>
            <a:ext cx="1461407"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4696505" y="2971800"/>
            <a:ext cx="1461407"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7518285" y="2971800"/>
            <a:ext cx="1461407"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0349593" y="2971800"/>
            <a:ext cx="1461407"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 xmlns:a16="http://schemas.microsoft.com/office/drawing/2014/main" id="{788C153F-3CBA-4181-B037-6B310FABB90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9555022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49"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777122"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5039895" y="1826531"/>
            <a:ext cx="224028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7302668"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9565441"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637936" y="2700789"/>
            <a:ext cx="1116693"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900709" y="2700789"/>
            <a:ext cx="1116693"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6163482" y="2700789"/>
            <a:ext cx="1116693"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8426255" y="2700789"/>
            <a:ext cx="1116693"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0662103" y="2700789"/>
            <a:ext cx="1116693"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 xmlns:a16="http://schemas.microsoft.com/office/drawing/2014/main" id="{1F65E925-2FCB-43EF-8928-862B5DDB1D8D}"/>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976842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19402759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1547382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3621899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1669166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25649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3 Photo">
    <p:bg>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04800" y="0"/>
            <a:ext cx="11887200" cy="5722938"/>
          </a:xfrm>
        </p:spPr>
        <p:txBody>
          <a:bodyPr/>
          <a:lstStyle/>
          <a:p>
            <a:endParaRPr lang="en-US" dirty="0"/>
          </a:p>
        </p:txBody>
      </p:sp>
      <p:sp>
        <p:nvSpPr>
          <p:cNvPr id="7" name="Rectangle 6"/>
          <p:cNvSpPr/>
          <p:nvPr userDrawn="1"/>
        </p:nvSpPr>
        <p:spPr bwMode="auto">
          <a:xfrm rot="10800000" flipH="1">
            <a:off x="1" y="0"/>
            <a:ext cx="304800" cy="6858000"/>
          </a:xfrm>
          <a:prstGeom prst="rect">
            <a:avLst/>
          </a:prstGeom>
          <a:solidFill>
            <a:srgbClr val="00A8F7"/>
          </a:solidFill>
          <a:ln>
            <a:noFill/>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200" dirty="0">
              <a:solidFill>
                <a:srgbClr val="00A8F7"/>
              </a:solidFill>
              <a:ea typeface="ＭＳ Ｐゴシック" pitchFamily="34" charset="-128"/>
            </a:endParaRPr>
          </a:p>
        </p:txBody>
      </p:sp>
      <p:sp>
        <p:nvSpPr>
          <p:cNvPr id="2" name="Title 1"/>
          <p:cNvSpPr>
            <a:spLocks noGrp="1"/>
          </p:cNvSpPr>
          <p:nvPr>
            <p:ph type="ctrTitle"/>
          </p:nvPr>
        </p:nvSpPr>
        <p:spPr>
          <a:xfrm>
            <a:off x="838200" y="3962400"/>
            <a:ext cx="10363200" cy="755650"/>
          </a:xfrm>
        </p:spPr>
        <p:txBody>
          <a:bodyPr anchor="b">
            <a:no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836084" y="4648215"/>
            <a:ext cx="10363200" cy="900905"/>
          </a:xfrm>
        </p:spPr>
        <p:txBody>
          <a:bodyPr>
            <a:noAutofit/>
          </a:bodyPr>
          <a:lstStyle>
            <a:lvl1pPr marL="0" indent="0" algn="l">
              <a:buNone/>
              <a:defRPr sz="2000" b="1">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8" descr="2015_UHC_M&amp;R_Logo_RGB.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68132" y="5973733"/>
            <a:ext cx="2970921" cy="545862"/>
          </a:xfrm>
          <a:prstGeom prst="rect">
            <a:avLst/>
          </a:prstGeom>
        </p:spPr>
      </p:pic>
    </p:spTree>
    <p:extLst>
      <p:ext uri="{BB962C8B-B14F-4D97-AF65-F5344CB8AC3E}">
        <p14:creationId xmlns:p14="http://schemas.microsoft.com/office/powerpoint/2010/main" val="284036826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7551475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5895015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11/2/2018</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 xmlns:a16="http://schemas.microsoft.com/office/drawing/2014/main" id="{7CA2E36E-0880-4ED1-941C-15199A0FA8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1539076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 xmlns:a16="http://schemas.microsoft.com/office/drawing/2014/main" id="{2474B351-B70F-40D4-9AE2-195CAECD3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0010830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7FC9A3B4-1B40-4F34-AA17-D0A2CDDEFB09}"/>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6323795B-315D-40E0-8657-DA4CE3854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20823426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B70C7A8F-AE53-4820-A109-E17355C4C028}"/>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C240E585-40DF-4776-A7CC-4AAC028AA2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0411168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61BC29CE-FDE1-4EE7-87CF-02422434B872}"/>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839E92DE-FB09-4887-9870-C8EA7C3907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6398988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Picture Placeholder 4"/>
          <p:cNvSpPr>
            <a:spLocks noGrp="1"/>
          </p:cNvSpPr>
          <p:nvPr>
            <p:ph type="pic" sz="quarter" idx="10" hasCustomPrompt="1"/>
          </p:nvPr>
        </p:nvSpPr>
        <p:spPr bwMode="gray">
          <a:xfrm>
            <a:off x="6134100" y="0"/>
            <a:ext cx="6057900" cy="6858000"/>
          </a:xfrm>
          <a:blipFill>
            <a:blip r:embed="rId2"/>
            <a:stretch>
              <a:fillRect/>
            </a:stretch>
          </a:blipFill>
        </p:spPr>
        <p:txBody>
          <a:bodyPr lIns="914400" rIns="914400" anchor="ctr"/>
          <a:lstStyle>
            <a:lvl1pPr algn="ctr">
              <a:defRPr>
                <a:solidFill>
                  <a:schemeClr val="accent2"/>
                </a:solidFill>
              </a:defRPr>
            </a:lvl1pPr>
          </a:lstStyle>
          <a:p>
            <a:r>
              <a:rPr lang="en-US" dirty="0"/>
              <a:t> </a:t>
            </a:r>
          </a:p>
        </p:txBody>
      </p:sp>
      <p:pic>
        <p:nvPicPr>
          <p:cNvPr id="7" name="Picture 6">
            <a:extLst>
              <a:ext uri="{FF2B5EF4-FFF2-40B4-BE49-F238E27FC236}">
                <a16:creationId xmlns="" xmlns:a16="http://schemas.microsoft.com/office/drawing/2014/main" id="{463490F0-33E6-40B1-9A45-00D99AF732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8545229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384CC8E-C163-4D27-8E8B-087072A6A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11/2/2018</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35484808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8" name="TextBox 17">
            <a:extLst>
              <a:ext uri="{FF2B5EF4-FFF2-40B4-BE49-F238E27FC236}">
                <a16:creationId xmlns=""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9" name="TextBox 18">
            <a:extLst>
              <a:ext uri="{FF2B5EF4-FFF2-40B4-BE49-F238E27FC236}">
                <a16:creationId xmlns=""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1" name="TextBox 20">
            <a:extLst>
              <a:ext uri="{FF2B5EF4-FFF2-40B4-BE49-F238E27FC236}">
                <a16:creationId xmlns=""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2" name="TextBox 21">
            <a:extLst>
              <a:ext uri="{FF2B5EF4-FFF2-40B4-BE49-F238E27FC236}">
                <a16:creationId xmlns=""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3" name="Rectangle 22">
            <a:extLst>
              <a:ext uri="{FF2B5EF4-FFF2-40B4-BE49-F238E27FC236}">
                <a16:creationId xmlns=""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 xmlns:a16="http://schemas.microsoft.com/office/drawing/2014/main" id="{9B5C631F-7697-4F1B-8714-C0FB92455C90}"/>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4" name="TextBox 23">
            <a:extLst>
              <a:ext uri="{FF2B5EF4-FFF2-40B4-BE49-F238E27FC236}">
                <a16:creationId xmlns="" xmlns:a16="http://schemas.microsoft.com/office/drawing/2014/main" id="{27064FA5-4491-4A03-9A51-22D3BD408E7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5" name="Rectangle 24">
            <a:extLst>
              <a:ext uri="{FF2B5EF4-FFF2-40B4-BE49-F238E27FC236}">
                <a16:creationId xmlns="" xmlns:a16="http://schemas.microsoft.com/office/drawing/2014/main" id="{C3AAB011-BE67-4CF8-9EF1-35D61D12B95A}"/>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 xmlns:a16="http://schemas.microsoft.com/office/drawing/2014/main" id="{575566DA-C2EA-4020-A279-586AEBF51D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081177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lvl1pPr>
              <a:defRPr lang="en-US"/>
            </a:lvl1pPr>
          </a:lstStyle>
          <a:p>
            <a:pPr lvl="0"/>
            <a:r>
              <a:rPr lang="en-US" dirty="0"/>
              <a:t>Click to edit Master title style</a:t>
            </a:r>
          </a:p>
        </p:txBody>
      </p:sp>
      <p:sp>
        <p:nvSpPr>
          <p:cNvPr id="3" name="Content Placeholder 2"/>
          <p:cNvSpPr>
            <a:spLocks noGrp="1"/>
          </p:cNvSpPr>
          <p:nvPr>
            <p:ph idx="1"/>
          </p:nvPr>
        </p:nvSpPr>
        <p:spPr>
          <a:xfrm>
            <a:off x="855133" y="1371600"/>
            <a:ext cx="10727267" cy="4800600"/>
          </a:xfrm>
        </p:spPr>
        <p:txBody>
          <a:bodyPr>
            <a:noAutofit/>
          </a:bodyPr>
          <a:lstStyle>
            <a:lvl2pPr marL="342900" indent="-152400">
              <a:buFont typeface="Arial" panose="020B0604020202020204" pitchFamily="34" charset="0"/>
              <a:buChar char="-"/>
              <a:defRPr/>
            </a:lvl2p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spTree>
    <p:extLst>
      <p:ext uri="{BB962C8B-B14F-4D97-AF65-F5344CB8AC3E}">
        <p14:creationId xmlns:p14="http://schemas.microsoft.com/office/powerpoint/2010/main" val="52768868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0516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32888481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21792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53999454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4310606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36380018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2401625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27988876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52689293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34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67"/>
            <a:ext cx="2844800" cy="365125"/>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hasCustomPrompt="1"/>
          </p:nvPr>
        </p:nvSpPr>
        <p:spPr>
          <a:xfrm>
            <a:off x="615192" y="532517"/>
            <a:ext cx="11195817" cy="627864"/>
          </a:xfrm>
        </p:spPr>
        <p:txBody>
          <a:bodyPr anchor="t">
            <a:spAutoFit/>
          </a:bodyPr>
          <a:lstStyle>
            <a:lvl1pPr>
              <a:lnSpc>
                <a:spcPct val="85000"/>
              </a:lnSpc>
              <a:defRPr baseline="0"/>
            </a:lvl1pPr>
          </a:lstStyle>
          <a:p>
            <a:r>
              <a:rPr lang="en-US" dirty="0"/>
              <a:t>Click to edit Master title style</a:t>
            </a:r>
            <a:br>
              <a:rPr lang="en-US" dirty="0"/>
            </a:br>
            <a:r>
              <a:rPr lang="en-US" dirty="0"/>
              <a:t>Use this for longer slide titles that need 2 lines</a:t>
            </a:r>
          </a:p>
        </p:txBody>
      </p:sp>
      <p:cxnSp>
        <p:nvCxnSpPr>
          <p:cNvPr id="8" name="Straight Connector 7"/>
          <p:cNvCxnSpPr/>
          <p:nvPr/>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5910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8760887" y="996950"/>
            <a:ext cx="3431116" cy="5462588"/>
          </a:xfrm>
        </p:spPr>
        <p:txBody>
          <a:bodyPr anchor="ctr"/>
          <a:lstStyle>
            <a:lvl1pPr marL="0" indent="0" algn="ctr">
              <a:buNone/>
              <a:defRPr/>
            </a:lvl1pPr>
          </a:lstStyle>
          <a:p>
            <a:endParaRPr lang="en-US" dirty="0"/>
          </a:p>
        </p:txBody>
      </p:sp>
      <p:sp>
        <p:nvSpPr>
          <p:cNvPr id="2" name="Title 1"/>
          <p:cNvSpPr>
            <a:spLocks noGrp="1"/>
          </p:cNvSpPr>
          <p:nvPr>
            <p:ph type="title"/>
          </p:nvPr>
        </p:nvSpPr>
        <p:spPr/>
        <p:txBody>
          <a:bodyPr vert="horz" lIns="91440" tIns="45720" rIns="91440" bIns="45720" rtlCol="0" anchor="ctr">
            <a:normAutofit/>
          </a:bodyPr>
          <a:lstStyle>
            <a:lvl1pPr>
              <a:defRPr lang="en-US"/>
            </a:lvl1pPr>
          </a:lstStyle>
          <a:p>
            <a:pPr lvl="0"/>
            <a:r>
              <a:rPr lang="en-US" dirty="0"/>
              <a:t>Click to edit Master title style</a:t>
            </a:r>
          </a:p>
        </p:txBody>
      </p:sp>
      <p:sp>
        <p:nvSpPr>
          <p:cNvPr id="3" name="Content Placeholder 2"/>
          <p:cNvSpPr>
            <a:spLocks noGrp="1"/>
          </p:cNvSpPr>
          <p:nvPr>
            <p:ph idx="1"/>
          </p:nvPr>
        </p:nvSpPr>
        <p:spPr>
          <a:xfrm>
            <a:off x="855133" y="1371600"/>
            <a:ext cx="7905912" cy="4800600"/>
          </a:xfrm>
        </p:spPr>
        <p:txBody>
          <a:bodyPr>
            <a:noAutofit/>
          </a:bodyPr>
          <a:lstStyle>
            <a:lvl2pPr marL="342900" indent="-152400">
              <a:buFont typeface="Arial" panose="020B0604020202020204" pitchFamily="34" charset="0"/>
              <a:buChar char="-"/>
              <a:defRPr/>
            </a:lvl2p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12"/>
          </p:nvPr>
        </p:nvSpPr>
        <p:spPr/>
        <p:txBody>
          <a:bodyPr/>
          <a:lstStyle/>
          <a:p>
            <a:fld id="{90F9BDA0-AF0E-4BA8-B742-3B9C92A3E6FE}" type="slidenum">
              <a:rPr lang="en-US" smtClean="0">
                <a:solidFill>
                  <a:srgbClr val="8C9599"/>
                </a:solidFill>
              </a:rPr>
              <a:pPr/>
              <a:t>‹#›</a:t>
            </a:fld>
            <a:endParaRPr lang="en-US" dirty="0">
              <a:solidFill>
                <a:srgbClr val="8C9599"/>
              </a:solidFill>
            </a:endParaRPr>
          </a:p>
        </p:txBody>
      </p:sp>
    </p:spTree>
    <p:extLst>
      <p:ext uri="{BB962C8B-B14F-4D97-AF65-F5344CB8AC3E}">
        <p14:creationId xmlns:p14="http://schemas.microsoft.com/office/powerpoint/2010/main" val="372889019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7600" y="6433445"/>
            <a:ext cx="515373" cy="247226"/>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6" name="Straight Connector 5"/>
          <p:cNvCxnSpPr/>
          <p:nvPr/>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12706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68477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39670714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621792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335402149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285007984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60960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621792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11733098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67711770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63985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2"/>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27190299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850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Title 1">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693991"/>
            <a:ext cx="10363200" cy="1470025"/>
          </a:xfrm>
        </p:spPr>
        <p:txBody>
          <a:bodyPr anchor="ctr">
            <a:noAutofit/>
          </a:bodyPr>
          <a:lstStyle>
            <a:lvl1pPr>
              <a:defRPr sz="3600"/>
            </a:lvl1pPr>
          </a:lstStyle>
          <a:p>
            <a:r>
              <a:rPr lang="en-US" dirty="0"/>
              <a:t>Click to edit Master title style</a:t>
            </a:r>
          </a:p>
        </p:txBody>
      </p:sp>
      <p:sp>
        <p:nvSpPr>
          <p:cNvPr id="7" name="Rectangle 6"/>
          <p:cNvSpPr/>
          <p:nvPr userDrawn="1"/>
        </p:nvSpPr>
        <p:spPr bwMode="auto">
          <a:xfrm rot="10800000" flipH="1">
            <a:off x="1" y="0"/>
            <a:ext cx="304800" cy="6858000"/>
          </a:xfrm>
          <a:prstGeom prst="rect">
            <a:avLst/>
          </a:prstGeom>
          <a:solidFill>
            <a:srgbClr val="00A8F7"/>
          </a:solidFill>
          <a:ln>
            <a:noFill/>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200" dirty="0">
              <a:solidFill>
                <a:srgbClr val="00A8F7"/>
              </a:solidFill>
              <a:ea typeface="ＭＳ Ｐゴシック" pitchFamily="34" charset="-128"/>
            </a:endParaRPr>
          </a:p>
        </p:txBody>
      </p:sp>
    </p:spTree>
    <p:extLst>
      <p:ext uri="{BB962C8B-B14F-4D97-AF65-F5344CB8AC3E}">
        <p14:creationId xmlns:p14="http://schemas.microsoft.com/office/powerpoint/2010/main" val="42143988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621792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25438178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1_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31768973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60960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621792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10291035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5319949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1_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6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6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1563657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946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0480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42337374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21792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49548308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977136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9659757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838200" y="2693991"/>
            <a:ext cx="10363200" cy="1470025"/>
          </a:xfrm>
        </p:spPr>
        <p:txBody>
          <a:bodyPr anchor="ctr">
            <a:noAutofit/>
          </a:bodyPr>
          <a:lstStyle>
            <a:lvl1pPr>
              <a:defRPr sz="3600">
                <a:solidFill>
                  <a:schemeClr val="bg1"/>
                </a:solidFill>
              </a:defRPr>
            </a:lvl1pPr>
          </a:lstStyle>
          <a:p>
            <a:r>
              <a:rPr lang="en-US" dirty="0"/>
              <a:t>Click to edit Master title style</a:t>
            </a:r>
          </a:p>
        </p:txBody>
      </p:sp>
      <p:sp>
        <p:nvSpPr>
          <p:cNvPr id="7" name="Rectangle 6"/>
          <p:cNvSpPr/>
          <p:nvPr userDrawn="1"/>
        </p:nvSpPr>
        <p:spPr bwMode="auto">
          <a:xfrm rot="10800000" flipH="1">
            <a:off x="1" y="0"/>
            <a:ext cx="304800" cy="6858000"/>
          </a:xfrm>
          <a:prstGeom prst="rect">
            <a:avLst/>
          </a:prstGeom>
          <a:solidFill>
            <a:srgbClr val="00A8F7"/>
          </a:solidFill>
          <a:ln>
            <a:noFill/>
          </a:ln>
          <a:effectLst/>
          <a:ex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200" dirty="0">
              <a:solidFill>
                <a:srgbClr val="00A8F7"/>
              </a:solidFill>
              <a:ea typeface="ＭＳ Ｐゴシック" pitchFamily="34" charset="-128"/>
            </a:endParaRPr>
          </a:p>
        </p:txBody>
      </p:sp>
    </p:spTree>
    <p:extLst>
      <p:ext uri="{BB962C8B-B14F-4D97-AF65-F5344CB8AC3E}">
        <p14:creationId xmlns:p14="http://schemas.microsoft.com/office/powerpoint/2010/main" val="373844580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3179979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69251540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222924693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78926749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40143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67"/>
            <a:ext cx="2844800" cy="365125"/>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hasCustomPrompt="1"/>
          </p:nvPr>
        </p:nvSpPr>
        <p:spPr>
          <a:xfrm>
            <a:off x="615192" y="532517"/>
            <a:ext cx="11195817" cy="627864"/>
          </a:xfrm>
        </p:spPr>
        <p:txBody>
          <a:bodyPr anchor="t">
            <a:spAutoFit/>
          </a:bodyPr>
          <a:lstStyle>
            <a:lvl1pPr>
              <a:lnSpc>
                <a:spcPct val="85000"/>
              </a:lnSpc>
              <a:defRPr baseline="0"/>
            </a:lvl1pPr>
          </a:lstStyle>
          <a:p>
            <a:r>
              <a:rPr lang="en-US" dirty="0"/>
              <a:t>Click to edit Master title style</a:t>
            </a:r>
            <a:br>
              <a:rPr lang="en-US" dirty="0"/>
            </a:br>
            <a:r>
              <a:rPr lang="en-US" dirty="0"/>
              <a:t>Use this for longer slide titles that need 2 lines</a:t>
            </a:r>
          </a:p>
        </p:txBody>
      </p:sp>
      <p:cxnSp>
        <p:nvCxnSpPr>
          <p:cNvPr id="8" name="Straight Connector 7"/>
          <p:cNvCxnSpPr/>
          <p:nvPr/>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8981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62"/>
            <a:ext cx="2844800" cy="365125"/>
          </a:xfrm>
          <a:prstGeom prst="rect">
            <a:avLst/>
          </a:prstGeom>
        </p:spPr>
        <p:txBody>
          <a:bodyPr/>
          <a:lstStyle/>
          <a:p>
            <a:fld id="{705579E0-242A-4C20-ACA5-4BB108A8CFC6}" type="datetimeFigureOut">
              <a:rPr lang="en-US" smtClean="0">
                <a:solidFill>
                  <a:srgbClr val="53565A"/>
                </a:solidFill>
              </a:rPr>
              <a:pPr/>
              <a:t>11/2/2018</a:t>
            </a:fld>
            <a:endParaRPr lang="en-US" dirty="0">
              <a:solidFill>
                <a:srgbClr val="53565A"/>
              </a:solidFill>
            </a:endParaRPr>
          </a:p>
        </p:txBody>
      </p:sp>
      <p:sp>
        <p:nvSpPr>
          <p:cNvPr id="4" name="Footer Placeholder 3"/>
          <p:cNvSpPr>
            <a:spLocks noGrp="1"/>
          </p:cNvSpPr>
          <p:nvPr>
            <p:ph type="ftr" sz="quarter" idx="11"/>
          </p:nvPr>
        </p:nvSpPr>
        <p:spPr>
          <a:xfrm>
            <a:off x="4165600" y="6356362"/>
            <a:ext cx="3860800" cy="365125"/>
          </a:xfrm>
          <a:prstGeom prst="rect">
            <a:avLst/>
          </a:prstGeom>
        </p:spPr>
        <p:txBody>
          <a:bodyPr/>
          <a:lstStyle/>
          <a:p>
            <a:endParaRPr lang="en-US" dirty="0">
              <a:solidFill>
                <a:srgbClr val="53565A"/>
              </a:solidFill>
            </a:endParaRPr>
          </a:p>
        </p:txBody>
      </p:sp>
      <p:sp>
        <p:nvSpPr>
          <p:cNvPr id="5" name="Slide Number Placeholder 4"/>
          <p:cNvSpPr>
            <a:spLocks noGrp="1"/>
          </p:cNvSpPr>
          <p:nvPr>
            <p:ph type="sldNum" sz="quarter" idx="12"/>
          </p:nvPr>
        </p:nvSpPr>
        <p:spPr>
          <a:xfrm>
            <a:off x="8737600" y="6356362"/>
            <a:ext cx="2844800" cy="365125"/>
          </a:xfrm>
          <a:prstGeom prst="rect">
            <a:avLst/>
          </a:prstGeom>
        </p:spPr>
        <p:txBody>
          <a:bodyPr/>
          <a:lstStyle/>
          <a:p>
            <a:fld id="{B3B0A87E-8614-4910-AFE8-3837E5443B4C}" type="slidenum">
              <a:rPr lang="en-US" smtClean="0">
                <a:solidFill>
                  <a:srgbClr val="53565A"/>
                </a:solidFill>
              </a:rPr>
              <a:pPr/>
              <a:t>‹#›</a:t>
            </a:fld>
            <a:endParaRPr lang="en-US" dirty="0">
              <a:solidFill>
                <a:srgbClr val="53565A"/>
              </a:solidFill>
            </a:endParaRPr>
          </a:p>
        </p:txBody>
      </p:sp>
    </p:spTree>
    <p:extLst>
      <p:ext uri="{BB962C8B-B14F-4D97-AF65-F5344CB8AC3E}">
        <p14:creationId xmlns:p14="http://schemas.microsoft.com/office/powerpoint/2010/main" val="374270165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1" y="1308100"/>
            <a:ext cx="1049866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body" sz="quarter" idx="12"/>
          </p:nvPr>
        </p:nvSpPr>
        <p:spPr>
          <a:xfrm>
            <a:off x="2336800" y="76200"/>
            <a:ext cx="8128000" cy="685800"/>
          </a:xfrm>
        </p:spPr>
        <p:txBody>
          <a:bodyPr anchor="ctr"/>
          <a:lstStyle>
            <a:lvl1pPr marL="39688" indent="0">
              <a:lnSpc>
                <a:spcPts val="2400"/>
              </a:lnSpc>
              <a:buNone/>
              <a:defRPr sz="2400" b="1">
                <a:solidFill>
                  <a:schemeClr val="bg1"/>
                </a:solidFill>
              </a:defRPr>
            </a:lvl1pPr>
          </a:lstStyle>
          <a:p>
            <a:pPr lvl="0"/>
            <a:r>
              <a:rPr lang="en-US"/>
              <a:t>Click to edit Master text styles</a:t>
            </a:r>
          </a:p>
        </p:txBody>
      </p:sp>
      <p:sp>
        <p:nvSpPr>
          <p:cNvPr id="4" name="Text Box 7"/>
          <p:cNvSpPr txBox="1">
            <a:spLocks noGrp="1" noChangeArrowheads="1"/>
          </p:cNvSpPr>
          <p:nvPr>
            <p:ph type="sldNum" sz="quarter" idx="13"/>
          </p:nvPr>
        </p:nvSpPr>
        <p:spPr>
          <a:xfrm>
            <a:off x="11176000" y="6580188"/>
            <a:ext cx="406400" cy="152400"/>
          </a:xfrm>
          <a:prstGeom prst="rect">
            <a:avLst/>
          </a:prstGeom>
        </p:spPr>
        <p:txBody>
          <a:bodyPr/>
          <a:lstStyle>
            <a:lvl1pPr>
              <a:defRPr/>
            </a:lvl1pPr>
          </a:lstStyle>
          <a:p>
            <a:pPr>
              <a:defRPr/>
            </a:pPr>
            <a:fld id="{172FE19A-F3ED-4838-BADA-0432AA2B07F1}" type="slidenum">
              <a:rPr lang="en-US">
                <a:solidFill>
                  <a:srgbClr val="53565A"/>
                </a:solidFill>
              </a:rPr>
              <a:pPr>
                <a:defRPr/>
              </a:pPr>
              <a:t>‹#›</a:t>
            </a:fld>
            <a:endParaRPr lang="en-US" dirty="0">
              <a:solidFill>
                <a:srgbClr val="53565A"/>
              </a:solidFill>
            </a:endParaRPr>
          </a:p>
        </p:txBody>
      </p:sp>
    </p:spTree>
    <p:extLst>
      <p:ext uri="{BB962C8B-B14F-4D97-AF65-F5344CB8AC3E}">
        <p14:creationId xmlns:p14="http://schemas.microsoft.com/office/powerpoint/2010/main" val="258816345"/>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1_Titl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01411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22"/>
            <a:ext cx="10363200" cy="1500187"/>
          </a:xfrm>
        </p:spPr>
        <p:txBody>
          <a:bodyPr anchor="b"/>
          <a:lstStyle>
            <a:lvl1pPr marL="0" indent="0">
              <a:buNone/>
              <a:defRPr sz="2000"/>
            </a:lvl1pPr>
            <a:lvl2pPr marL="456922" indent="0">
              <a:buNone/>
              <a:defRPr sz="1800"/>
            </a:lvl2pPr>
            <a:lvl3pPr marL="913842" indent="0">
              <a:buNone/>
              <a:defRPr sz="1600"/>
            </a:lvl3pPr>
            <a:lvl4pPr marL="1370763" indent="0">
              <a:buNone/>
              <a:defRPr sz="1400"/>
            </a:lvl4pPr>
            <a:lvl5pPr marL="1827685" indent="0">
              <a:buNone/>
              <a:defRPr sz="1400"/>
            </a:lvl5pPr>
            <a:lvl6pPr marL="2284606" indent="0">
              <a:buNone/>
              <a:defRPr sz="1400"/>
            </a:lvl6pPr>
            <a:lvl7pPr marL="2741526" indent="0">
              <a:buNone/>
              <a:defRPr sz="1400"/>
            </a:lvl7pPr>
            <a:lvl8pPr marL="3198447" indent="0">
              <a:buNone/>
              <a:defRPr sz="1400"/>
            </a:lvl8pPr>
            <a:lvl9pPr marL="3655368"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304800" y="6400800"/>
            <a:ext cx="812800" cy="228600"/>
          </a:xfrm>
          <a:prstGeom prst="rect">
            <a:avLst/>
          </a:prstGeom>
          <a:ln/>
        </p:spPr>
        <p:txBody>
          <a:bodyPr/>
          <a:lstStyle>
            <a:lvl1pPr>
              <a:defRPr/>
            </a:lvl1pPr>
          </a:lstStyle>
          <a:p>
            <a:pPr>
              <a:defRPr/>
            </a:pPr>
            <a:fld id="{19233023-18CC-4B9F-91F4-ED98EA73949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7690805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a:xfrm>
            <a:off x="10160000" y="6528274"/>
            <a:ext cx="1422400" cy="167847"/>
          </a:xfrm>
        </p:spPr>
        <p:txBody>
          <a:bodyPr/>
          <a:lstStyle/>
          <a:p>
            <a:fld id="{90F9BDA0-AF0E-4BA8-B742-3B9C92A3E6FE}" type="slidenum">
              <a:rPr lang="en-US" smtClean="0">
                <a:solidFill>
                  <a:srgbClr val="8C9599"/>
                </a:solidFill>
              </a:rPr>
              <a:pPr/>
              <a:t>‹#›</a:t>
            </a:fld>
            <a:endParaRPr lang="en-US" dirty="0">
              <a:solidFill>
                <a:srgbClr val="8C9599"/>
              </a:solidFill>
            </a:endParaRPr>
          </a:p>
        </p:txBody>
      </p:sp>
    </p:spTree>
    <p:extLst>
      <p:ext uri="{BB962C8B-B14F-4D97-AF65-F5344CB8AC3E}">
        <p14:creationId xmlns:p14="http://schemas.microsoft.com/office/powerpoint/2010/main" val="316944770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Walkin busines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a:xfrm>
            <a:off x="3" y="4"/>
            <a:ext cx="12192000" cy="6864033"/>
          </a:xfrm>
          <a:prstGeom prst="rect">
            <a:avLst/>
          </a:prstGeom>
        </p:spPr>
      </p:pic>
      <p:sp>
        <p:nvSpPr>
          <p:cNvPr id="11" name="Rectangle 10"/>
          <p:cNvSpPr/>
          <p:nvPr/>
        </p:nvSpPr>
        <p:spPr bwMode="auto">
          <a:xfrm>
            <a:off x="0" y="-311"/>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0455" rIns="0" bIns="60455" numCol="1" rtlCol="0" anchor="ctr" anchorCtr="0" compatLnSpc="1">
            <a:prstTxWarp prst="textNoShape">
              <a:avLst/>
            </a:prstTxWarp>
          </a:bodyPr>
          <a:lstStyle/>
          <a:p>
            <a:pPr algn="ctr" defTabSz="1208750" fontAlgn="base">
              <a:spcBef>
                <a:spcPct val="0"/>
              </a:spcBef>
              <a:spcAft>
                <a:spcPct val="0"/>
              </a:spcAft>
            </a:pPr>
            <a:endParaRPr lang="en-US" sz="2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488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EB533-F7ED-654F-8F8A-496D634DE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D67D911-7CEB-AD42-9473-E3B3927C8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102B1F8-8028-254B-935A-9EFB28F08302}"/>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7BD2877-5CA9-8D4D-BACC-36C0E5C0493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7F09CDB4-F61C-A24D-80C0-581A91836A17}"/>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429806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8DFD1A-6217-F34D-A351-A5D633C27A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90D8A44-DE3C-9C40-A80C-7C29C57A56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6AEFC5-8D2A-764B-85DC-20016F552117}"/>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CFA0DF43-EAE0-7743-AF92-B5A77F91784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03DB3589-0BB4-9F46-B04A-C217A13CDFDA}"/>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5625244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C53DE-BAAE-1348-AEED-774B6E82C991}"/>
              </a:ext>
            </a:extLst>
          </p:cNvPr>
          <p:cNvSpPr>
            <a:spLocks noGrp="1"/>
          </p:cNvSpPr>
          <p:nvPr>
            <p:ph type="title"/>
          </p:nvPr>
        </p:nvSpPr>
        <p:spPr>
          <a:xfrm>
            <a:off x="831851" y="170974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70AB658-7481-8E49-AAC5-61D0905FF174}"/>
              </a:ext>
            </a:extLst>
          </p:cNvPr>
          <p:cNvSpPr>
            <a:spLocks noGrp="1"/>
          </p:cNvSpPr>
          <p:nvPr>
            <p:ph type="body" idx="1"/>
          </p:nvPr>
        </p:nvSpPr>
        <p:spPr>
          <a:xfrm>
            <a:off x="831851" y="458947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82B153A-1843-3043-AEE8-FA13071FF00D}"/>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42837F1-C23A-274D-A9B4-B1873E3689ED}"/>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7B23BAA8-6298-884C-9C56-A66EAD3CEE21}"/>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26979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C2DCC4-4B5B-9A46-8F6B-4EB72A9658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40D6319-916B-3A45-99BD-C847B69870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42504B1-5F04-CC45-95E9-4C2514FEC1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C32A37A-3F50-BD45-B057-4D5F81185DA3}"/>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80C7E15D-2E5E-4F4C-958A-85E62356162B}"/>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50A0E00D-1A19-4B4B-A927-78A7195A79BA}"/>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428500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E2031D-58BF-E94B-A765-D1FE09720513}"/>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0CD1F32-A8AA-D143-A49C-DDE5E80A964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ABCE284E-43E5-4541-ADA3-7A7128FD8CE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89E938F-53D0-084C-B13F-BDF7E203EB09}"/>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BBB377-858A-0743-AED9-1D4AE1B905B3}"/>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EF92988-763B-914F-B1C3-408F3BE977E2}"/>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xmlns="" id="{6269C9F8-1F8A-DA4B-A0E1-AC31FB138287}"/>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xmlns="" id="{F5439710-69C6-5F46-B65F-F0D79E86B2D2}"/>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8210590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CAFED-550A-3744-9CC0-6FE474AC70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F40856D-B134-6C44-9788-42DC505749EB}"/>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xmlns="" id="{93AC45A5-EF00-3745-B2B0-D81C877916D1}"/>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xmlns="" id="{D4914FBB-6186-F445-BC8E-DCF0FB6783C2}"/>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886286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56A8AAF-C19C-464C-ABD6-3E123AF532A6}"/>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xmlns="" id="{AD8777ED-A4BB-A241-BD9D-4BEBB4A741B7}"/>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xmlns="" id="{76CDAB11-C8FC-FF4E-82C8-CD9295754FB5}"/>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52906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1D7EFD-2B54-A143-8E81-E4A7D9F2DD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351D696-14F7-1D4B-9FA8-AC709743E43E}"/>
              </a:ext>
            </a:extLst>
          </p:cNvPr>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9BD5032-9E06-EE45-A3AB-4E4395B22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6F4573B-C9D9-9442-81E8-2125CD68A78A}"/>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598CA49C-BCDC-D04E-BFB7-E0D9B7DF148E}"/>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FC5F54EB-5C58-EB4A-BCCF-D7ACAD114B19}"/>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917737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F88DE-BF38-A642-B1A8-D890E242D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E3BC353-5318-B44D-A52E-CE5D9957100C}"/>
              </a:ext>
            </a:extLst>
          </p:cNvPr>
          <p:cNvSpPr>
            <a:spLocks noGrp="1"/>
          </p:cNvSpPr>
          <p:nvPr>
            <p:ph type="pic" idx="1"/>
          </p:nvPr>
        </p:nvSpPr>
        <p:spPr>
          <a:xfrm>
            <a:off x="5183188" y="98743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CFD82193-020D-F14C-9BBE-7504D233E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781582F-2984-4F46-AA16-D89B92E27901}"/>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EF0732A9-00E4-2647-9813-457D84E8232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D5CF802D-0F88-154E-A780-671481126F7B}"/>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11202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a:xfrm>
            <a:off x="10160000" y="6528274"/>
            <a:ext cx="1422400" cy="167847"/>
          </a:xfrm>
        </p:spPr>
        <p:txBody>
          <a:bodyPr/>
          <a:lstStyle/>
          <a:p>
            <a:fld id="{90F9BDA0-AF0E-4BA8-B742-3B9C92A3E6FE}" type="slidenum">
              <a:rPr lang="en-US" smtClean="0">
                <a:solidFill>
                  <a:srgbClr val="8C9599"/>
                </a:solidFill>
              </a:rPr>
              <a:pPr/>
              <a:t>‹#›</a:t>
            </a:fld>
            <a:endParaRPr lang="en-US" dirty="0">
              <a:solidFill>
                <a:srgbClr val="8C9599"/>
              </a:solidFill>
            </a:endParaRPr>
          </a:p>
        </p:txBody>
      </p:sp>
      <p:sp>
        <p:nvSpPr>
          <p:cNvPr id="7" name="Picture Placeholder 6"/>
          <p:cNvSpPr>
            <a:spLocks noGrp="1"/>
          </p:cNvSpPr>
          <p:nvPr>
            <p:ph type="pic" sz="quarter" idx="13" hasCustomPrompt="1"/>
          </p:nvPr>
        </p:nvSpPr>
        <p:spPr>
          <a:xfrm>
            <a:off x="0" y="0"/>
            <a:ext cx="6096000" cy="6858000"/>
          </a:xfrm>
        </p:spPr>
        <p:txBody>
          <a:bodyPr anchor="ctr"/>
          <a:lstStyle>
            <a:lvl1pPr marL="0" indent="0" algn="ctr">
              <a:buNone/>
              <a:defRPr/>
            </a:lvl1pPr>
          </a:lstStyle>
          <a:p>
            <a:r>
              <a:rPr lang="en-US" dirty="0"/>
              <a:t>Drag picture to placeholder or click on icon to place picture in this space</a:t>
            </a:r>
          </a:p>
        </p:txBody>
      </p:sp>
    </p:spTree>
    <p:extLst>
      <p:ext uri="{BB962C8B-B14F-4D97-AF65-F5344CB8AC3E}">
        <p14:creationId xmlns:p14="http://schemas.microsoft.com/office/powerpoint/2010/main" val="143444082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9C8C8-2A97-7D4E-A363-723D3EBA39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7FEBB78-7061-0647-A1CA-D9A182FCE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084B6CC-D094-6149-9F8B-B329CEA81BCF}"/>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4955352D-9BE7-E543-BCE4-00DA74E7CEA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4E8E59FB-A22E-664A-953A-BA96AF041CC5}"/>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3968358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D2F957-2665-C545-8A22-885E600CF859}"/>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0585A34-7417-CB4B-87A6-20D0D17238F4}"/>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620DE98-A20A-E14B-A5AD-60D781664FA6}"/>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DAE798D7-3805-1344-B0D7-F6B5B866F1A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4F084262-D3E8-C340-A819-E31BBC364431}"/>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904509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6"/>
            <a:ext cx="1950720" cy="355739"/>
          </a:xfrm>
          <a:prstGeom prst="rect">
            <a:avLst/>
          </a:prstGeom>
          <a:solidFill>
            <a:schemeClr val="bg1"/>
          </a:solidFill>
        </p:spPr>
      </p:pic>
    </p:spTree>
    <p:extLst>
      <p:ext uri="{BB962C8B-B14F-4D97-AF65-F5344CB8AC3E}">
        <p14:creationId xmlns:p14="http://schemas.microsoft.com/office/powerpoint/2010/main" val="9222921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1" y="1308100"/>
            <a:ext cx="1049866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body" sz="quarter" idx="12"/>
          </p:nvPr>
        </p:nvSpPr>
        <p:spPr>
          <a:xfrm>
            <a:off x="2336800" y="76200"/>
            <a:ext cx="8128000" cy="685800"/>
          </a:xfrm>
        </p:spPr>
        <p:txBody>
          <a:bodyPr anchor="ctr"/>
          <a:lstStyle>
            <a:lvl1pPr marL="39688" indent="0">
              <a:lnSpc>
                <a:spcPts val="2400"/>
              </a:lnSpc>
              <a:buNone/>
              <a:defRPr sz="2400" b="1">
                <a:solidFill>
                  <a:schemeClr val="bg1"/>
                </a:solidFill>
              </a:defRPr>
            </a:lvl1pPr>
          </a:lstStyle>
          <a:p>
            <a:pPr lvl="0"/>
            <a:r>
              <a:rPr lang="en-US"/>
              <a:t>Click to edit Master text styles</a:t>
            </a:r>
          </a:p>
        </p:txBody>
      </p:sp>
      <p:sp>
        <p:nvSpPr>
          <p:cNvPr id="4" name="Text Box 7"/>
          <p:cNvSpPr txBox="1">
            <a:spLocks noGrp="1" noChangeArrowheads="1"/>
          </p:cNvSpPr>
          <p:nvPr>
            <p:ph type="sldNum" sz="quarter" idx="13"/>
          </p:nvPr>
        </p:nvSpPr>
        <p:spPr>
          <a:xfrm>
            <a:off x="11176000" y="6580188"/>
            <a:ext cx="406400" cy="152400"/>
          </a:xfrm>
          <a:prstGeom prst="rect">
            <a:avLst/>
          </a:prstGeom>
        </p:spPr>
        <p:txBody>
          <a:bodyPr/>
          <a:lstStyle>
            <a:lvl1pPr>
              <a:defRPr/>
            </a:lvl1pPr>
          </a:lstStyle>
          <a:p>
            <a:pPr>
              <a:defRPr/>
            </a:pPr>
            <a:fld id="{172FE19A-F3ED-4838-BADA-0432AA2B07F1}" type="slidenum">
              <a:rPr lang="en-US">
                <a:solidFill>
                  <a:srgbClr val="53565A"/>
                </a:solidFill>
              </a:rPr>
              <a:pPr>
                <a:defRPr/>
              </a:pPr>
              <a:t>‹#›</a:t>
            </a:fld>
            <a:endParaRPr lang="en-US" dirty="0">
              <a:solidFill>
                <a:srgbClr val="53565A"/>
              </a:solidFill>
            </a:endParaRPr>
          </a:p>
        </p:txBody>
      </p:sp>
    </p:spTree>
    <p:extLst>
      <p:ext uri="{BB962C8B-B14F-4D97-AF65-F5344CB8AC3E}">
        <p14:creationId xmlns:p14="http://schemas.microsoft.com/office/powerpoint/2010/main" val="86610682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EB533-F7ED-654F-8F8A-496D634DE3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D67D911-7CEB-AD42-9473-E3B3927C8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102B1F8-8028-254B-935A-9EFB28F08302}"/>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7BD2877-5CA9-8D4D-BACC-36C0E5C0493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7F09CDB4-F61C-A24D-80C0-581A91836A17}"/>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114331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8DFD1A-6217-F34D-A351-A5D633C27A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90D8A44-DE3C-9C40-A80C-7C29C57A56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6AEFC5-8D2A-764B-85DC-20016F552117}"/>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CFA0DF43-EAE0-7743-AF92-B5A77F91784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03DB3589-0BB4-9F46-B04A-C217A13CDFDA}"/>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6335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C53DE-BAAE-1348-AEED-774B6E82C991}"/>
              </a:ext>
            </a:extLst>
          </p:cNvPr>
          <p:cNvSpPr>
            <a:spLocks noGrp="1"/>
          </p:cNvSpPr>
          <p:nvPr>
            <p:ph type="title"/>
          </p:nvPr>
        </p:nvSpPr>
        <p:spPr>
          <a:xfrm>
            <a:off x="831851" y="170974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70AB658-7481-8E49-AAC5-61D0905FF174}"/>
              </a:ext>
            </a:extLst>
          </p:cNvPr>
          <p:cNvSpPr>
            <a:spLocks noGrp="1"/>
          </p:cNvSpPr>
          <p:nvPr>
            <p:ph type="body" idx="1"/>
          </p:nvPr>
        </p:nvSpPr>
        <p:spPr>
          <a:xfrm>
            <a:off x="831851" y="458947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82B153A-1843-3043-AEE8-FA13071FF00D}"/>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42837F1-C23A-274D-A9B4-B1873E3689ED}"/>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7B23BAA8-6298-884C-9C56-A66EAD3CEE21}"/>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5347034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C2DCC4-4B5B-9A46-8F6B-4EB72A9658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40D6319-916B-3A45-99BD-C847B69870B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42504B1-5F04-CC45-95E9-4C2514FEC1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C32A37A-3F50-BD45-B057-4D5F81185DA3}"/>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80C7E15D-2E5E-4F4C-958A-85E62356162B}"/>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50A0E00D-1A19-4B4B-A927-78A7195A79BA}"/>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221952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E2031D-58BF-E94B-A765-D1FE09720513}"/>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0CD1F32-A8AA-D143-A49C-DDE5E80A964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ABCE284E-43E5-4541-ADA3-7A7128FD8CE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89E938F-53D0-084C-B13F-BDF7E203EB09}"/>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BBB377-858A-0743-AED9-1D4AE1B905B3}"/>
              </a:ext>
            </a:extLst>
          </p:cNvPr>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EF92988-763B-914F-B1C3-408F3BE977E2}"/>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xmlns="" id="{6269C9F8-1F8A-DA4B-A0E1-AC31FB138287}"/>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xmlns="" id="{F5439710-69C6-5F46-B65F-F0D79E86B2D2}"/>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286001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CAFED-550A-3744-9CC0-6FE474AC70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F40856D-B134-6C44-9788-42DC505749EB}"/>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xmlns="" id="{93AC45A5-EF00-3745-B2B0-D81C877916D1}"/>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xmlns="" id="{D4914FBB-6186-F445-BC8E-DCF0FB6783C2}"/>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0517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1" y="1308100"/>
            <a:ext cx="1049866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body" sz="quarter" idx="12"/>
          </p:nvPr>
        </p:nvSpPr>
        <p:spPr>
          <a:xfrm>
            <a:off x="2336800" y="76200"/>
            <a:ext cx="8128000" cy="685800"/>
          </a:xfrm>
        </p:spPr>
        <p:txBody>
          <a:bodyPr anchor="ctr"/>
          <a:lstStyle>
            <a:lvl1pPr marL="39688" indent="0">
              <a:lnSpc>
                <a:spcPts val="2400"/>
              </a:lnSpc>
              <a:buNone/>
              <a:defRPr sz="2400" b="1">
                <a:solidFill>
                  <a:schemeClr val="bg1"/>
                </a:solidFill>
              </a:defRPr>
            </a:lvl1pPr>
          </a:lstStyle>
          <a:p>
            <a:pPr lvl="0"/>
            <a:r>
              <a:rPr lang="en-US"/>
              <a:t>Click to edit Master text styles</a:t>
            </a:r>
          </a:p>
        </p:txBody>
      </p:sp>
      <p:sp>
        <p:nvSpPr>
          <p:cNvPr id="4" name="Text Box 7"/>
          <p:cNvSpPr txBox="1">
            <a:spLocks noGrp="1" noChangeArrowheads="1"/>
          </p:cNvSpPr>
          <p:nvPr>
            <p:ph type="sldNum" sz="quarter" idx="13"/>
          </p:nvPr>
        </p:nvSpPr>
        <p:spPr>
          <a:xfrm>
            <a:off x="11176000" y="6580188"/>
            <a:ext cx="406400" cy="152400"/>
          </a:xfrm>
          <a:prstGeom prst="rect">
            <a:avLst/>
          </a:prstGeom>
        </p:spPr>
        <p:txBody>
          <a:bodyPr/>
          <a:lstStyle>
            <a:lvl1pPr>
              <a:defRPr/>
            </a:lvl1pPr>
          </a:lstStyle>
          <a:p>
            <a:pPr>
              <a:defRPr/>
            </a:pPr>
            <a:fld id="{172FE19A-F3ED-4838-BADA-0432AA2B07F1}" type="slidenum">
              <a:rPr lang="en-US">
                <a:solidFill>
                  <a:srgbClr val="53565A"/>
                </a:solidFill>
              </a:rPr>
              <a:pPr>
                <a:defRPr/>
              </a:pPr>
              <a:t>‹#›</a:t>
            </a:fld>
            <a:endParaRPr lang="en-US" dirty="0">
              <a:solidFill>
                <a:srgbClr val="53565A"/>
              </a:solidFill>
            </a:endParaRPr>
          </a:p>
        </p:txBody>
      </p:sp>
    </p:spTree>
    <p:extLst>
      <p:ext uri="{BB962C8B-B14F-4D97-AF65-F5344CB8AC3E}">
        <p14:creationId xmlns:p14="http://schemas.microsoft.com/office/powerpoint/2010/main" val="900488289"/>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56A8AAF-C19C-464C-ABD6-3E123AF532A6}"/>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xmlns="" id="{AD8777ED-A4BB-A241-BD9D-4BEBB4A741B7}"/>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xmlns="" id="{76CDAB11-C8FC-FF4E-82C8-CD9295754FB5}"/>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9424601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1D7EFD-2B54-A143-8E81-E4A7D9F2DD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351D696-14F7-1D4B-9FA8-AC709743E43E}"/>
              </a:ext>
            </a:extLst>
          </p:cNvPr>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9BD5032-9E06-EE45-A3AB-4E4395B22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6F4573B-C9D9-9442-81E8-2125CD68A78A}"/>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598CA49C-BCDC-D04E-BFB7-E0D9B7DF148E}"/>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FC5F54EB-5C58-EB4A-BCCF-D7ACAD114B19}"/>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2233065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F88DE-BF38-A642-B1A8-D890E242D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E3BC353-5318-B44D-A52E-CE5D9957100C}"/>
              </a:ext>
            </a:extLst>
          </p:cNvPr>
          <p:cNvSpPr>
            <a:spLocks noGrp="1"/>
          </p:cNvSpPr>
          <p:nvPr>
            <p:ph type="pic" idx="1"/>
          </p:nvPr>
        </p:nvSpPr>
        <p:spPr>
          <a:xfrm>
            <a:off x="5183188" y="98743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CFD82193-020D-F14C-9BBE-7504D233E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781582F-2984-4F46-AA16-D89B92E27901}"/>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xmlns="" id="{EF0732A9-00E4-2647-9813-457D84E8232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xmlns="" id="{D5CF802D-0F88-154E-A780-671481126F7B}"/>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7049890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9C8C8-2A97-7D4E-A363-723D3EBA39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7FEBB78-7061-0647-A1CA-D9A182FCEF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084B6CC-D094-6149-9F8B-B329CEA81BCF}"/>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4955352D-9BE7-E543-BCE4-00DA74E7CEA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4E8E59FB-A22E-664A-953A-BA96AF041CC5}"/>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7847793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D2F957-2665-C545-8A22-885E600CF859}"/>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0585A34-7417-CB4B-87A6-20D0D17238F4}"/>
              </a:ext>
            </a:extLst>
          </p:cNvPr>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620DE98-A20A-E14B-A5AD-60D781664FA6}"/>
              </a:ext>
            </a:extLst>
          </p:cNvPr>
          <p:cNvSpPr>
            <a:spLocks noGrp="1"/>
          </p:cNvSpPr>
          <p:nvPr>
            <p:ph type="dt" sz="half" idx="10"/>
          </p:nvPr>
        </p:nvSpPr>
        <p:spPr/>
        <p:txBody>
          <a:body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DAE798D7-3805-1344-B0D7-F6B5B866F1A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4F084262-D3E8-C340-A819-E31BBC364431}"/>
              </a:ext>
            </a:extLst>
          </p:cNvPr>
          <p:cNvSpPr>
            <a:spLocks noGrp="1"/>
          </p:cNvSpPr>
          <p:nvPr>
            <p:ph type="sldNum" sz="quarter" idx="12"/>
          </p:nvPr>
        </p:nvSpPr>
        <p:spPr/>
        <p:txBody>
          <a:body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680939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233"/>
            <a:ext cx="12192000" cy="6864344"/>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11/2/2018</a:t>
            </a:fld>
            <a:endParaRPr lang="en-US">
              <a:solidFill>
                <a:srgbClr val="55565A">
                  <a:tint val="75000"/>
                </a:srgbClr>
              </a:solidFill>
            </a:endParaRPr>
          </a:p>
        </p:txBody>
      </p:sp>
      <p:pic>
        <p:nvPicPr>
          <p:cNvPr id="6" name="Picture 5">
            <a:extLst>
              <a:ext uri="{FF2B5EF4-FFF2-40B4-BE49-F238E27FC236}">
                <a16:creationId xmlns:a16="http://schemas.microsoft.com/office/drawing/2014/main" xmlns="" id="{E3562FAE-D3E7-4AF2-9F04-7B5F288F0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24117783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12192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11/2/2018</a:t>
            </a:fld>
            <a:endParaRPr lang="en-US">
              <a:solidFill>
                <a:srgbClr val="55565A">
                  <a:tint val="75000"/>
                </a:srgbClr>
              </a:solidFill>
            </a:endParaRPr>
          </a:p>
        </p:txBody>
      </p:sp>
      <p:pic>
        <p:nvPicPr>
          <p:cNvPr id="17" name="Picture 16">
            <a:extLst>
              <a:ext uri="{FF2B5EF4-FFF2-40B4-BE49-F238E27FC236}">
                <a16:creationId xmlns:a16="http://schemas.microsoft.com/office/drawing/2014/main" xmlns="" id="{6753090A-B656-45FC-9886-F280D93F6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5062497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12192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11/2/2018</a:t>
            </a:fld>
            <a:endParaRPr lang="en-US">
              <a:solidFill>
                <a:srgbClr val="55565A">
                  <a:tint val="75000"/>
                </a:srgbClr>
              </a:solidFill>
            </a:endParaRPr>
          </a:p>
        </p:txBody>
      </p:sp>
      <p:pic>
        <p:nvPicPr>
          <p:cNvPr id="19" name="Picture 18">
            <a:extLst>
              <a:ext uri="{FF2B5EF4-FFF2-40B4-BE49-F238E27FC236}">
                <a16:creationId xmlns:a16="http://schemas.microsoft.com/office/drawing/2014/main" xmlns="" id="{506AFEAB-1709-4C0C-B4AA-1A4479FBF5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248250721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2192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bwMode="gray">
          <a:xfrm>
            <a:off x="0" y="-5893"/>
            <a:ext cx="12192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9" name="Rectangle 8"/>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10" name="Rectangle 9"/>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xmlns="" id="{B676653B-7108-453B-9B83-C7F4FB60F99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xmlns="" id="{69B2ADF1-764A-4F68-BB0A-1874814E7521}"/>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xmlns="" id="{F821BB3F-CBC9-45BD-BE44-5074087344C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xmlns=""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11/2/2018</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xmlns="" id="{0F992B04-FE0A-48EA-A5CC-B98E75A5F90D}"/>
              </a:ext>
            </a:extLst>
          </p:cNvPr>
          <p:cNvSpPr>
            <a:spLocks noGrp="1" noChangeAspect="1"/>
          </p:cNvSpPr>
          <p:nvPr>
            <p:ph type="body" sz="quarter" idx="19" hasCustomPrompt="1"/>
          </p:nvPr>
        </p:nvSpPr>
        <p:spPr>
          <a:xfrm>
            <a:off x="353112" y="5795737"/>
            <a:ext cx="2186148" cy="667645"/>
          </a:xfrm>
          <a:blipFill>
            <a:blip r:embed="rId2"/>
            <a:stretch>
              <a:fillRect/>
            </a:stretch>
          </a:blipFill>
        </p:spPr>
        <p:txBody>
          <a:bodyPr/>
          <a:lstStyle>
            <a:lvl1pPr>
              <a:defRPr/>
            </a:lvl1pPr>
          </a:lstStyle>
          <a:p>
            <a:pPr lvl="0"/>
            <a:r>
              <a:rPr lang="en-US" dirty="0"/>
              <a:t> </a:t>
            </a:r>
          </a:p>
        </p:txBody>
      </p:sp>
      <p:sp>
        <p:nvSpPr>
          <p:cNvPr id="25" name="Rectangle 24">
            <a:extLst>
              <a:ext uri="{FF2B5EF4-FFF2-40B4-BE49-F238E27FC236}">
                <a16:creationId xmlns:a16="http://schemas.microsoft.com/office/drawing/2014/main" xmlns="" id="{0519D5C0-3E30-4D27-B93A-DE8877DFA135}"/>
              </a:ext>
            </a:extLst>
          </p:cNvPr>
          <p:cNvSpPr/>
          <p:nvPr/>
        </p:nvSpPr>
        <p:spPr bwMode="gray">
          <a:xfrm>
            <a:off x="14478000"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3040439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11/2/2018</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281789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21792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74027" y="6281266"/>
            <a:ext cx="1950720" cy="355739"/>
          </a:xfrm>
          <a:prstGeom prst="rect">
            <a:avLst/>
          </a:prstGeom>
          <a:solidFill>
            <a:schemeClr val="bg1"/>
          </a:solidFill>
        </p:spPr>
      </p:pic>
    </p:spTree>
    <p:extLst>
      <p:ext uri="{BB962C8B-B14F-4D97-AF65-F5344CB8AC3E}">
        <p14:creationId xmlns:p14="http://schemas.microsoft.com/office/powerpoint/2010/main" val="34288614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69097454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237459848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11/2/2018</a:t>
            </a:fld>
            <a:endParaRPr lang="en-US">
              <a:solidFill>
                <a:srgbClr val="55565A">
                  <a:tint val="75000"/>
                </a:srgbClr>
              </a:solidFill>
            </a:endParaRPr>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562402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90249619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xmlns=""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xmlns=""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xmlns=""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xmlns=""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xmlns=""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6704948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198087569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59013164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5338983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8660961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524328" y="1828800"/>
            <a:ext cx="5571671"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2510971" y="4470400"/>
            <a:ext cx="3585028"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6096000" y="1828800"/>
            <a:ext cx="571500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8226552" y="4470400"/>
            <a:ext cx="3584448"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xmlns="" id="{BEE817BE-EAFE-488D-818F-3A834185D3B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273510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74027" y="6281266"/>
            <a:ext cx="1950720" cy="355739"/>
          </a:xfrm>
          <a:prstGeom prst="rect">
            <a:avLst/>
          </a:prstGeom>
          <a:solidFill>
            <a:schemeClr val="bg1"/>
          </a:solidFill>
        </p:spPr>
      </p:pic>
    </p:spTree>
    <p:extLst>
      <p:ext uri="{BB962C8B-B14F-4D97-AF65-F5344CB8AC3E}">
        <p14:creationId xmlns:p14="http://schemas.microsoft.com/office/powerpoint/2010/main" val="404957256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1"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2204321" y="3873724"/>
            <a:ext cx="2077358"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4286398"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5985512" y="3873724"/>
            <a:ext cx="2077358"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067405" y="1835374"/>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9766519" y="3873724"/>
            <a:ext cx="2077358"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xmlns="" id="{B42870C7-51DA-4C40-888B-8B285A0F75BB}"/>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10280478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0" y="1828800"/>
            <a:ext cx="281940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3333751" y="1828800"/>
            <a:ext cx="282416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6157912" y="1826530"/>
            <a:ext cx="2821781"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8977313" y="1826530"/>
            <a:ext cx="2833688"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872342" y="2971800"/>
            <a:ext cx="1461407"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4696505" y="2971800"/>
            <a:ext cx="1461407"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7518285" y="2971800"/>
            <a:ext cx="1461407"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0349593" y="2971800"/>
            <a:ext cx="1461407"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xmlns="" id="{788C153F-3CBA-4181-B037-6B310FABB90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9555022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49"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777122"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5039895" y="1826531"/>
            <a:ext cx="224028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7302668"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9565441"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637936" y="2700789"/>
            <a:ext cx="1116693"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900709" y="2700789"/>
            <a:ext cx="1116693"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6163482" y="2700789"/>
            <a:ext cx="1116693"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8426255" y="2700789"/>
            <a:ext cx="1116693"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0662103" y="2700789"/>
            <a:ext cx="1116693"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xmlns="" id="{1F65E925-2FCB-43EF-8928-862B5DDB1D8D}"/>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9768428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194027599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15473825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36218990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1669166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xmlns=""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25649530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xmlns=""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75514759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xmlns=""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589501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74027" y="6281266"/>
            <a:ext cx="1950720" cy="355739"/>
          </a:xfrm>
          <a:prstGeom prst="rect">
            <a:avLst/>
          </a:prstGeom>
          <a:solidFill>
            <a:schemeClr val="bg1"/>
          </a:solidFill>
        </p:spPr>
      </p:pic>
    </p:spTree>
    <p:extLst>
      <p:ext uri="{BB962C8B-B14F-4D97-AF65-F5344CB8AC3E}">
        <p14:creationId xmlns:p14="http://schemas.microsoft.com/office/powerpoint/2010/main" val="305504800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11/2/2018</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7CA2E36E-0880-4ED1-941C-15199A0FA8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1539076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xmlns="" id="{2474B351-B70F-40D4-9AE2-195CAECD3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0010830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7FC9A3B4-1B40-4F34-AA17-D0A2CDDEFB09}"/>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6323795B-315D-40E0-8657-DA4CE3854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208234260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B70C7A8F-AE53-4820-A109-E17355C4C028}"/>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C240E585-40DF-4776-A7CC-4AAC028AA2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04111688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1BC29CE-FDE1-4EE7-87CF-02422434B872}"/>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839E92DE-FB09-4887-9870-C8EA7C3907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63989888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Picture Placeholder 4"/>
          <p:cNvSpPr>
            <a:spLocks noGrp="1"/>
          </p:cNvSpPr>
          <p:nvPr>
            <p:ph type="pic" sz="quarter" idx="10" hasCustomPrompt="1"/>
          </p:nvPr>
        </p:nvSpPr>
        <p:spPr bwMode="gray">
          <a:xfrm>
            <a:off x="6134100" y="0"/>
            <a:ext cx="6057900" cy="6858000"/>
          </a:xfrm>
          <a:blipFill>
            <a:blip r:embed="rId2"/>
            <a:stretch>
              <a:fillRect/>
            </a:stretch>
          </a:blipFill>
        </p:spPr>
        <p:txBody>
          <a:bodyPr lIns="914400" rIns="914400" anchor="ctr"/>
          <a:lstStyle>
            <a:lvl1pPr algn="ctr">
              <a:defRPr>
                <a:solidFill>
                  <a:schemeClr val="accent2"/>
                </a:solidFill>
              </a:defRPr>
            </a:lvl1pPr>
          </a:lstStyle>
          <a:p>
            <a:r>
              <a:rPr lang="en-US" dirty="0"/>
              <a:t> </a:t>
            </a:r>
          </a:p>
        </p:txBody>
      </p:sp>
      <p:pic>
        <p:nvPicPr>
          <p:cNvPr id="7" name="Picture 6">
            <a:extLst>
              <a:ext uri="{FF2B5EF4-FFF2-40B4-BE49-F238E27FC236}">
                <a16:creationId xmlns:a16="http://schemas.microsoft.com/office/drawing/2014/main" xmlns="" id="{463490F0-33E6-40B1-9A45-00D99AF732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85452299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384CC8E-C163-4D27-8E8B-087072A6A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11/2/2018</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354848085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8" name="TextBox 17">
            <a:extLst>
              <a:ext uri="{FF2B5EF4-FFF2-40B4-BE49-F238E27FC236}">
                <a16:creationId xmlns:a16="http://schemas.microsoft.com/office/drawing/2014/main" xmlns=""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9" name="TextBox 18">
            <a:extLst>
              <a:ext uri="{FF2B5EF4-FFF2-40B4-BE49-F238E27FC236}">
                <a16:creationId xmlns:a16="http://schemas.microsoft.com/office/drawing/2014/main" xmlns=""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1" name="TextBox 20">
            <a:extLst>
              <a:ext uri="{FF2B5EF4-FFF2-40B4-BE49-F238E27FC236}">
                <a16:creationId xmlns:a16="http://schemas.microsoft.com/office/drawing/2014/main" xmlns=""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2" name="TextBox 21">
            <a:extLst>
              <a:ext uri="{FF2B5EF4-FFF2-40B4-BE49-F238E27FC236}">
                <a16:creationId xmlns:a16="http://schemas.microsoft.com/office/drawing/2014/main" xmlns=""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3" name="Rectangle 22">
            <a:extLst>
              <a:ext uri="{FF2B5EF4-FFF2-40B4-BE49-F238E27FC236}">
                <a16:creationId xmlns:a16="http://schemas.microsoft.com/office/drawing/2014/main" xmlns=""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xmlns="" id="{9B5C631F-7697-4F1B-8714-C0FB92455C90}"/>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4" name="TextBox 23">
            <a:extLst>
              <a:ext uri="{FF2B5EF4-FFF2-40B4-BE49-F238E27FC236}">
                <a16:creationId xmlns:a16="http://schemas.microsoft.com/office/drawing/2014/main" xmlns="" id="{27064FA5-4491-4A03-9A51-22D3BD408E7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5" name="Rectangle 24">
            <a:extLst>
              <a:ext uri="{FF2B5EF4-FFF2-40B4-BE49-F238E27FC236}">
                <a16:creationId xmlns:a16="http://schemas.microsoft.com/office/drawing/2014/main" xmlns="" id="{C3AAB011-BE67-4CF8-9EF1-35D61D12B95A}"/>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xmlns="" id="{575566DA-C2EA-4020-A279-586AEBF51D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08117797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233"/>
            <a:ext cx="12192000" cy="6864344"/>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11/2/2018</a:t>
            </a:fld>
            <a:endParaRPr lang="en-US" dirty="0">
              <a:solidFill>
                <a:srgbClr val="55565A">
                  <a:tint val="75000"/>
                </a:srgbClr>
              </a:solidFill>
            </a:endParaRPr>
          </a:p>
        </p:txBody>
      </p:sp>
      <p:pic>
        <p:nvPicPr>
          <p:cNvPr id="6" name="Picture 5">
            <a:extLst>
              <a:ext uri="{FF2B5EF4-FFF2-40B4-BE49-F238E27FC236}">
                <a16:creationId xmlns:a16="http://schemas.microsoft.com/office/drawing/2014/main" xmlns="" id="{E3562FAE-D3E7-4AF2-9F04-7B5F288F01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10359896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9292"/>
            <a:ext cx="12192000" cy="6849452"/>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11/2/2018</a:t>
            </a:fld>
            <a:endParaRPr lang="en-US" dirty="0">
              <a:solidFill>
                <a:srgbClr val="55565A">
                  <a:tint val="75000"/>
                </a:srgbClr>
              </a:solidFill>
            </a:endParaRPr>
          </a:p>
        </p:txBody>
      </p:sp>
      <p:pic>
        <p:nvPicPr>
          <p:cNvPr id="17" name="Picture 16">
            <a:extLst>
              <a:ext uri="{FF2B5EF4-FFF2-40B4-BE49-F238E27FC236}">
                <a16:creationId xmlns:a16="http://schemas.microsoft.com/office/drawing/2014/main" xmlns="" id="{6753090A-B656-45FC-9886-F280D93F60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984674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6"/>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52725312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233"/>
            <a:ext cx="12192000" cy="6858312"/>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xmlns=""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11/2/2018</a:t>
            </a:fld>
            <a:endParaRPr lang="en-US" dirty="0">
              <a:solidFill>
                <a:srgbClr val="55565A">
                  <a:tint val="75000"/>
                </a:srgbClr>
              </a:solidFill>
            </a:endParaRPr>
          </a:p>
        </p:txBody>
      </p:sp>
      <p:pic>
        <p:nvPicPr>
          <p:cNvPr id="19" name="Picture 18">
            <a:extLst>
              <a:ext uri="{FF2B5EF4-FFF2-40B4-BE49-F238E27FC236}">
                <a16:creationId xmlns:a16="http://schemas.microsoft.com/office/drawing/2014/main" xmlns="" id="{506AFEAB-1709-4C0C-B4AA-1A4479FBF5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Tree>
    <p:extLst>
      <p:ext uri="{BB962C8B-B14F-4D97-AF65-F5344CB8AC3E}">
        <p14:creationId xmlns:p14="http://schemas.microsoft.com/office/powerpoint/2010/main" val="422220275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12192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bwMode="gray">
          <a:xfrm>
            <a:off x="0" y="-5893"/>
            <a:ext cx="12192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1"/>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9" name="Rectangle 8"/>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10" name="Rectangle 9"/>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xmlns="" id="{B676653B-7108-453B-9B83-C7F4FB60F99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xmlns="" id="{69B2ADF1-764A-4F68-BB0A-1874814E7521}"/>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a:t>
            </a:r>
            <a:r>
              <a:rPr lang="en-US" sz="1400" dirty="0" err="1">
                <a:solidFill>
                  <a:srgbClr val="FFFFFF"/>
                </a:solidFill>
              </a:rPr>
              <a:t>cick</a:t>
            </a:r>
            <a:r>
              <a:rPr lang="en-US" sz="1400" dirty="0">
                <a:solidFill>
                  <a:srgbClr val="FFFFFF"/>
                </a:solidFill>
              </a:rPr>
              <a:t>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xmlns="" id="{F821BB3F-CBC9-45BD-BE44-5074087344C5}"/>
              </a:ext>
            </a:extLst>
          </p:cNvPr>
          <p:cNvSpPr/>
          <p:nvPr/>
        </p:nvSpPr>
        <p:spPr bwMode="gray">
          <a:xfrm>
            <a:off x="12293599"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r>
              <a:rPr lang="en-US" sz="1400" dirty="0">
                <a:solidFill>
                  <a:srgbClr val="FFFFFF"/>
                </a:solidFill>
              </a:rPr>
              <a:t/>
            </a: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xmlns=""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11/2/2018</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xmlns="" id="{0F992B04-FE0A-48EA-A5CC-B98E75A5F90D}"/>
              </a:ext>
            </a:extLst>
          </p:cNvPr>
          <p:cNvSpPr>
            <a:spLocks noGrp="1" noChangeAspect="1"/>
          </p:cNvSpPr>
          <p:nvPr>
            <p:ph type="body" sz="quarter" idx="19" hasCustomPrompt="1"/>
          </p:nvPr>
        </p:nvSpPr>
        <p:spPr>
          <a:xfrm>
            <a:off x="353112" y="5795737"/>
            <a:ext cx="2186148" cy="667645"/>
          </a:xfrm>
          <a:blipFill>
            <a:blip r:embed="rId2"/>
            <a:stretch>
              <a:fillRect/>
            </a:stretch>
          </a:blipFill>
        </p:spPr>
        <p:txBody>
          <a:bodyPr/>
          <a:lstStyle>
            <a:lvl1pPr>
              <a:defRPr/>
            </a:lvl1pPr>
          </a:lstStyle>
          <a:p>
            <a:pPr lvl="0"/>
            <a:r>
              <a:rPr lang="en-US" dirty="0"/>
              <a:t> </a:t>
            </a:r>
          </a:p>
        </p:txBody>
      </p:sp>
      <p:sp>
        <p:nvSpPr>
          <p:cNvPr id="25" name="Rectangle 24">
            <a:extLst>
              <a:ext uri="{FF2B5EF4-FFF2-40B4-BE49-F238E27FC236}">
                <a16:creationId xmlns:a16="http://schemas.microsoft.com/office/drawing/2014/main" xmlns="" id="{0519D5C0-3E30-4D27-B93A-DE8877DFA135}"/>
              </a:ext>
            </a:extLst>
          </p:cNvPr>
          <p:cNvSpPr/>
          <p:nvPr/>
        </p:nvSpPr>
        <p:spPr bwMode="gray">
          <a:xfrm>
            <a:off x="14478000" y="-5893"/>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83404890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11/2/2018</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2920683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20463477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11/2/2018</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403253291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11/2/2018</a:t>
            </a:fld>
            <a:endParaRPr lang="en-US">
              <a:solidFill>
                <a:srgbClr val="55565A">
                  <a:tint val="75000"/>
                </a:srgbClr>
              </a:solidFill>
            </a:endParaRPr>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128906115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319214733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xmlns=""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xmlns=""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xmlns=""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xmlns=""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xmlns=""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239514666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16148665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60218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76"/>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76"/>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198251875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17008462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288018756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524328" y="1828800"/>
            <a:ext cx="5571671"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2510971" y="4470400"/>
            <a:ext cx="3585028" cy="1435100"/>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6096000" y="1828800"/>
            <a:ext cx="5715000"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8226552" y="4470400"/>
            <a:ext cx="3584448" cy="1435100"/>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xmlns="" id="{BEE817BE-EAFE-488D-818F-3A834185D3B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75708468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1"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2204321" y="3873724"/>
            <a:ext cx="2077358" cy="2031776"/>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4286398" y="1828800"/>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5985512" y="3873724"/>
            <a:ext cx="2077358" cy="2031776"/>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067405" y="1835374"/>
            <a:ext cx="3776472" cy="4076700"/>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9766519" y="3873724"/>
            <a:ext cx="2077358" cy="2031776"/>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xmlns="" id="{B42870C7-51DA-4C40-888B-8B285A0F75BB}"/>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44966425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50" y="1828800"/>
            <a:ext cx="2819400"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3333751" y="1828800"/>
            <a:ext cx="2824162"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6157912" y="1826530"/>
            <a:ext cx="2821781"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8977313" y="1826530"/>
            <a:ext cx="2833688" cy="2583543"/>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872342" y="2971800"/>
            <a:ext cx="1461407" cy="1439408"/>
          </a:xfrm>
          <a:solidFill>
            <a:schemeClr val="tx1"/>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4696505" y="2971800"/>
            <a:ext cx="1461407" cy="1439408"/>
          </a:xfrm>
          <a:solidFill>
            <a:schemeClr val="accent2"/>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7518285" y="2971800"/>
            <a:ext cx="1461407" cy="1439408"/>
          </a:xfrm>
          <a:solidFill>
            <a:schemeClr val="accent4"/>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0349593" y="2971800"/>
            <a:ext cx="1461407" cy="1439408"/>
          </a:xfrm>
          <a:solidFill>
            <a:srgbClr val="A22B38"/>
          </a:solidFill>
        </p:spPr>
        <p:txBody>
          <a:bodyPr lIns="137160" tIns="137160" anchor="t"/>
          <a:lstStyle>
            <a:lvl1pPr algn="l">
              <a:lnSpc>
                <a:spcPct val="90000"/>
              </a:lnSpc>
              <a:spcBef>
                <a:spcPts val="0"/>
              </a:spcBef>
              <a:spcAft>
                <a:spcPts val="0"/>
              </a:spcAft>
              <a:defRPr sz="160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xmlns="" id="{788C153F-3CBA-4181-B037-6B310FABB909}"/>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12088526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514349"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2777122"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5039895" y="1826531"/>
            <a:ext cx="2240280" cy="1974141"/>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7302668"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9565441" y="1826530"/>
            <a:ext cx="2240280" cy="1974142"/>
          </a:xfrm>
          <a:solidFill>
            <a:schemeClr val="accent3">
              <a:lumMod val="20000"/>
              <a:lumOff val="80000"/>
            </a:schemeClr>
          </a:solidFill>
        </p:spPr>
        <p:txBody>
          <a:bodyPr/>
          <a:lstStyle>
            <a:lvl1pPr>
              <a:defRPr sz="160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1637936" y="2700789"/>
            <a:ext cx="1116693" cy="1099883"/>
          </a:xfrm>
          <a:solidFill>
            <a:schemeClr val="tx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900709" y="2700789"/>
            <a:ext cx="1116693" cy="1099883"/>
          </a:xfrm>
          <a:solidFill>
            <a:schemeClr val="accent2"/>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6163482" y="2700789"/>
            <a:ext cx="1116693" cy="1099883"/>
          </a:xfrm>
          <a:solidFill>
            <a:schemeClr val="accent4"/>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8426255" y="2700789"/>
            <a:ext cx="1116693" cy="1099883"/>
          </a:xfrm>
          <a:solidFill>
            <a:schemeClr val="accent1"/>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0662103" y="2700789"/>
            <a:ext cx="1116693" cy="1099883"/>
          </a:xfrm>
          <a:solidFill>
            <a:srgbClr val="A22B38"/>
          </a:solidFill>
        </p:spPr>
        <p:txBody>
          <a:bodyPr lIns="137160" tIns="4572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xmlns="" id="{1F65E925-2FCB-43EF-8928-862B5DDB1D8D}"/>
              </a:ext>
            </a:extLst>
          </p:cNvPr>
          <p:cNvSpPr/>
          <p:nvPr/>
        </p:nvSpPr>
        <p:spPr bwMode="gray">
          <a:xfrm>
            <a:off x="12258801" y="-5893"/>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73342282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5803177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81158565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2871346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27705485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63231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xmlns=""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99066873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xmlns=""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113075585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11/2/2018</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xmlns=""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265018968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11/2/2018</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7CA2E36E-0880-4ED1-941C-15199A0FA8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413530540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xmlns="" id="{2474B351-B70F-40D4-9AE2-195CAECD3D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55522737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7FC9A3B4-1B40-4F34-AA17-D0A2CDDEFB09}"/>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6323795B-315D-40E0-8657-DA4CE3854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409156681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xmlns=""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B70C7A8F-AE53-4820-A109-E17355C4C028}"/>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C240E585-40DF-4776-A7CC-4AAC028AA2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75361505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xmlns=""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xmlns="" id="{61BC29CE-FDE1-4EE7-87CF-02422434B872}"/>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839E92DE-FB09-4887-9870-C8EA7C3907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205415911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Picture Placeholder 4"/>
          <p:cNvSpPr>
            <a:spLocks noGrp="1"/>
          </p:cNvSpPr>
          <p:nvPr>
            <p:ph type="pic" sz="quarter" idx="10" hasCustomPrompt="1"/>
          </p:nvPr>
        </p:nvSpPr>
        <p:spPr bwMode="gray">
          <a:xfrm>
            <a:off x="6134100" y="0"/>
            <a:ext cx="6057900" cy="6858000"/>
          </a:xfrm>
          <a:blipFill>
            <a:blip r:embed="rId2"/>
            <a:stretch>
              <a:fillRect/>
            </a:stretch>
          </a:blipFill>
        </p:spPr>
        <p:txBody>
          <a:bodyPr lIns="914400" rIns="914400" anchor="ctr"/>
          <a:lstStyle>
            <a:lvl1pPr algn="ctr">
              <a:defRPr>
                <a:solidFill>
                  <a:schemeClr val="accent2"/>
                </a:solidFill>
              </a:defRPr>
            </a:lvl1pPr>
          </a:lstStyle>
          <a:p>
            <a:r>
              <a:rPr lang="en-US" dirty="0"/>
              <a:t> </a:t>
            </a:r>
          </a:p>
        </p:txBody>
      </p:sp>
      <p:pic>
        <p:nvPicPr>
          <p:cNvPr id="7" name="Picture 6">
            <a:extLst>
              <a:ext uri="{FF2B5EF4-FFF2-40B4-BE49-F238E27FC236}">
                <a16:creationId xmlns:a16="http://schemas.microsoft.com/office/drawing/2014/main" xmlns="" id="{463490F0-33E6-40B1-9A45-00D99AF732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66183951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384CC8E-C163-4D27-8E8B-087072A6A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11/2/2018</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093332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1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3154541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11/2/2018</a:t>
            </a:fld>
            <a:endParaRPr lang="en-US" dirty="0"/>
          </a:p>
        </p:txBody>
      </p:sp>
      <p:sp>
        <p:nvSpPr>
          <p:cNvPr id="3" name="Footer Placeholder 2"/>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76679620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18" name="TextBox 17">
            <a:extLst>
              <a:ext uri="{FF2B5EF4-FFF2-40B4-BE49-F238E27FC236}">
                <a16:creationId xmlns:a16="http://schemas.microsoft.com/office/drawing/2014/main" xmlns=""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19" name="TextBox 18">
            <a:extLst>
              <a:ext uri="{FF2B5EF4-FFF2-40B4-BE49-F238E27FC236}">
                <a16:creationId xmlns:a16="http://schemas.microsoft.com/office/drawing/2014/main" xmlns=""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1" name="TextBox 20">
            <a:extLst>
              <a:ext uri="{FF2B5EF4-FFF2-40B4-BE49-F238E27FC236}">
                <a16:creationId xmlns:a16="http://schemas.microsoft.com/office/drawing/2014/main" xmlns=""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2" name="TextBox 21">
            <a:extLst>
              <a:ext uri="{FF2B5EF4-FFF2-40B4-BE49-F238E27FC236}">
                <a16:creationId xmlns:a16="http://schemas.microsoft.com/office/drawing/2014/main" xmlns=""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3" name="Rectangle 22">
            <a:extLst>
              <a:ext uri="{FF2B5EF4-FFF2-40B4-BE49-F238E27FC236}">
                <a16:creationId xmlns:a16="http://schemas.microsoft.com/office/drawing/2014/main" xmlns=""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xmlns="" id="{9B5C631F-7697-4F1B-8714-C0FB92455C90}"/>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solidFill>
                  <a:srgbClr val="55565A"/>
                </a:solidFill>
              </a:rPr>
              <a:t>Thank you.</a:t>
            </a:r>
          </a:p>
        </p:txBody>
      </p:sp>
      <p:sp>
        <p:nvSpPr>
          <p:cNvPr id="24" name="TextBox 23">
            <a:extLst>
              <a:ext uri="{FF2B5EF4-FFF2-40B4-BE49-F238E27FC236}">
                <a16:creationId xmlns:a16="http://schemas.microsoft.com/office/drawing/2014/main" xmlns="" id="{27064FA5-4491-4A03-9A51-22D3BD408E7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solidFill>
                  <a:srgbClr val="55565A"/>
                </a:solidFill>
              </a:rPr>
              <a:t>Contact information:</a:t>
            </a:r>
          </a:p>
        </p:txBody>
      </p:sp>
      <p:sp>
        <p:nvSpPr>
          <p:cNvPr id="25" name="Rectangle 24">
            <a:extLst>
              <a:ext uri="{FF2B5EF4-FFF2-40B4-BE49-F238E27FC236}">
                <a16:creationId xmlns:a16="http://schemas.microsoft.com/office/drawing/2014/main" xmlns="" id="{C3AAB011-BE67-4CF8-9EF1-35D61D12B95A}"/>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xmlns="" id="{575566DA-C2EA-4020-A279-586AEBF51D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672222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0516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3288848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21792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539994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431060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3638001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240162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2798887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526892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6"/>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8951057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67"/>
            <a:ext cx="2844800" cy="365125"/>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hasCustomPrompt="1"/>
          </p:nvPr>
        </p:nvSpPr>
        <p:spPr>
          <a:xfrm>
            <a:off x="615192" y="532517"/>
            <a:ext cx="11195817" cy="627864"/>
          </a:xfrm>
        </p:spPr>
        <p:txBody>
          <a:bodyPr anchor="t">
            <a:spAutoFit/>
          </a:bodyPr>
          <a:lstStyle>
            <a:lvl1pPr>
              <a:lnSpc>
                <a:spcPct val="85000"/>
              </a:lnSpc>
              <a:defRPr baseline="0"/>
            </a:lvl1pPr>
          </a:lstStyle>
          <a:p>
            <a:r>
              <a:rPr lang="en-US" dirty="0"/>
              <a:t>Click to edit Master title style</a:t>
            </a:r>
            <a:br>
              <a:rPr lang="en-US" dirty="0"/>
            </a:br>
            <a:r>
              <a:rPr lang="en-US" dirty="0"/>
              <a:t>Use this for longer slide titles that need 2 lines</a:t>
            </a:r>
          </a:p>
        </p:txBody>
      </p:sp>
      <p:cxnSp>
        <p:nvCxnSpPr>
          <p:cNvPr id="8" name="Straight Connector 7"/>
          <p:cNvCxnSpPr/>
          <p:nvPr/>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591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7600" y="6433445"/>
            <a:ext cx="515373" cy="247226"/>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6" name="Straight Connector 5"/>
          <p:cNvCxnSpPr/>
          <p:nvPr/>
        </p:nvCxnSpPr>
        <p:spPr>
          <a:xfrm>
            <a:off x="609600" y="1066800"/>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1270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6048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4233737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217920" y="1143000"/>
            <a:ext cx="536448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4954830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9771361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8"/>
            <a:ext cx="1950720" cy="355739"/>
          </a:xfrm>
          <a:prstGeom prst="rect">
            <a:avLst/>
          </a:prstGeom>
          <a:solidFill>
            <a:schemeClr val="bg1"/>
          </a:solidFill>
        </p:spPr>
      </p:pic>
    </p:spTree>
    <p:extLst>
      <p:ext uri="{BB962C8B-B14F-4D97-AF65-F5344CB8AC3E}">
        <p14:creationId xmlns:p14="http://schemas.microsoft.com/office/powerpoint/2010/main" val="1317997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6925154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22292469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789267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3"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3"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7"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7"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26759640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4014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37600" y="6356367"/>
            <a:ext cx="2844800" cy="365125"/>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3" name="Title 2"/>
          <p:cNvSpPr>
            <a:spLocks noGrp="1"/>
          </p:cNvSpPr>
          <p:nvPr>
            <p:ph type="title" hasCustomPrompt="1"/>
          </p:nvPr>
        </p:nvSpPr>
        <p:spPr>
          <a:xfrm>
            <a:off x="615192" y="532517"/>
            <a:ext cx="11195817" cy="627864"/>
          </a:xfrm>
        </p:spPr>
        <p:txBody>
          <a:bodyPr anchor="t">
            <a:spAutoFit/>
          </a:bodyPr>
          <a:lstStyle>
            <a:lvl1pPr>
              <a:lnSpc>
                <a:spcPct val="85000"/>
              </a:lnSpc>
              <a:defRPr baseline="0"/>
            </a:lvl1pPr>
          </a:lstStyle>
          <a:p>
            <a:r>
              <a:rPr lang="en-US" dirty="0"/>
              <a:t>Click to edit Master title style</a:t>
            </a:r>
            <a:br>
              <a:rPr lang="en-US" dirty="0"/>
            </a:br>
            <a:r>
              <a:rPr lang="en-US" dirty="0"/>
              <a:t>Use this for longer slide titles that need 2 lines</a:t>
            </a:r>
          </a:p>
        </p:txBody>
      </p:sp>
      <p:cxnSp>
        <p:nvCxnSpPr>
          <p:cNvPr id="8" name="Straight Connector 7"/>
          <p:cNvCxnSpPr/>
          <p:nvPr/>
        </p:nvCxnSpPr>
        <p:spPr>
          <a:xfrm>
            <a:off x="609600" y="1423377"/>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8981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62"/>
            <a:ext cx="2844800" cy="365125"/>
          </a:xfrm>
          <a:prstGeom prst="rect">
            <a:avLst/>
          </a:prstGeom>
        </p:spPr>
        <p:txBody>
          <a:bodyPr/>
          <a:lstStyle/>
          <a:p>
            <a:fld id="{705579E0-242A-4C20-ACA5-4BB108A8CFC6}" type="datetimeFigureOut">
              <a:rPr lang="en-US" smtClean="0">
                <a:solidFill>
                  <a:srgbClr val="53565A"/>
                </a:solidFill>
              </a:rPr>
              <a:pPr/>
              <a:t>11/2/2018</a:t>
            </a:fld>
            <a:endParaRPr lang="en-US" dirty="0">
              <a:solidFill>
                <a:srgbClr val="53565A"/>
              </a:solidFill>
            </a:endParaRPr>
          </a:p>
        </p:txBody>
      </p:sp>
      <p:sp>
        <p:nvSpPr>
          <p:cNvPr id="4" name="Footer Placeholder 3"/>
          <p:cNvSpPr>
            <a:spLocks noGrp="1"/>
          </p:cNvSpPr>
          <p:nvPr>
            <p:ph type="ftr" sz="quarter" idx="11"/>
          </p:nvPr>
        </p:nvSpPr>
        <p:spPr>
          <a:xfrm>
            <a:off x="4165600" y="6356362"/>
            <a:ext cx="3860800" cy="365125"/>
          </a:xfrm>
          <a:prstGeom prst="rect">
            <a:avLst/>
          </a:prstGeom>
        </p:spPr>
        <p:txBody>
          <a:bodyPr/>
          <a:lstStyle/>
          <a:p>
            <a:endParaRPr lang="en-US" dirty="0">
              <a:solidFill>
                <a:srgbClr val="53565A"/>
              </a:solidFill>
            </a:endParaRPr>
          </a:p>
        </p:txBody>
      </p:sp>
      <p:sp>
        <p:nvSpPr>
          <p:cNvPr id="5" name="Slide Number Placeholder 4"/>
          <p:cNvSpPr>
            <a:spLocks noGrp="1"/>
          </p:cNvSpPr>
          <p:nvPr>
            <p:ph type="sldNum" sz="quarter" idx="12"/>
          </p:nvPr>
        </p:nvSpPr>
        <p:spPr>
          <a:xfrm>
            <a:off x="8737600" y="6356362"/>
            <a:ext cx="2844800" cy="365125"/>
          </a:xfrm>
          <a:prstGeom prst="rect">
            <a:avLst/>
          </a:prstGeom>
        </p:spPr>
        <p:txBody>
          <a:bodyPr/>
          <a:lstStyle/>
          <a:p>
            <a:fld id="{B3B0A87E-8614-4910-AFE8-3837E5443B4C}" type="slidenum">
              <a:rPr lang="en-US" smtClean="0">
                <a:solidFill>
                  <a:srgbClr val="53565A"/>
                </a:solidFill>
              </a:rPr>
              <a:pPr/>
              <a:t>‹#›</a:t>
            </a:fld>
            <a:endParaRPr lang="en-US" dirty="0">
              <a:solidFill>
                <a:srgbClr val="53565A"/>
              </a:solidFill>
            </a:endParaRPr>
          </a:p>
        </p:txBody>
      </p:sp>
    </p:spTree>
    <p:extLst>
      <p:ext uri="{BB962C8B-B14F-4D97-AF65-F5344CB8AC3E}">
        <p14:creationId xmlns:p14="http://schemas.microsoft.com/office/powerpoint/2010/main" val="3742701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1" y="1308100"/>
            <a:ext cx="1049866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body" sz="quarter" idx="12"/>
          </p:nvPr>
        </p:nvSpPr>
        <p:spPr>
          <a:xfrm>
            <a:off x="2336800" y="76200"/>
            <a:ext cx="8128000" cy="685800"/>
          </a:xfrm>
        </p:spPr>
        <p:txBody>
          <a:bodyPr anchor="ctr"/>
          <a:lstStyle>
            <a:lvl1pPr marL="39688" indent="0">
              <a:lnSpc>
                <a:spcPts val="2400"/>
              </a:lnSpc>
              <a:buNone/>
              <a:defRPr sz="2400" b="1">
                <a:solidFill>
                  <a:schemeClr val="bg1"/>
                </a:solidFill>
              </a:defRPr>
            </a:lvl1pPr>
          </a:lstStyle>
          <a:p>
            <a:pPr lvl="0"/>
            <a:r>
              <a:rPr lang="en-US"/>
              <a:t>Click to edit Master text styles</a:t>
            </a:r>
          </a:p>
        </p:txBody>
      </p:sp>
      <p:sp>
        <p:nvSpPr>
          <p:cNvPr id="4" name="Text Box 7"/>
          <p:cNvSpPr txBox="1">
            <a:spLocks noGrp="1" noChangeArrowheads="1"/>
          </p:cNvSpPr>
          <p:nvPr>
            <p:ph type="sldNum" sz="quarter" idx="13"/>
          </p:nvPr>
        </p:nvSpPr>
        <p:spPr>
          <a:xfrm>
            <a:off x="11176000" y="6580188"/>
            <a:ext cx="406400" cy="152400"/>
          </a:xfrm>
          <a:prstGeom prst="rect">
            <a:avLst/>
          </a:prstGeom>
        </p:spPr>
        <p:txBody>
          <a:bodyPr/>
          <a:lstStyle>
            <a:lvl1pPr>
              <a:defRPr/>
            </a:lvl1pPr>
          </a:lstStyle>
          <a:p>
            <a:pPr>
              <a:defRPr/>
            </a:pPr>
            <a:fld id="{172FE19A-F3ED-4838-BADA-0432AA2B07F1}" type="slidenum">
              <a:rPr lang="en-US">
                <a:solidFill>
                  <a:srgbClr val="53565A"/>
                </a:solidFill>
              </a:rPr>
              <a:pPr>
                <a:defRPr/>
              </a:pPr>
              <a:t>‹#›</a:t>
            </a:fld>
            <a:endParaRPr lang="en-US" dirty="0">
              <a:solidFill>
                <a:srgbClr val="53565A"/>
              </a:solidFill>
            </a:endParaRPr>
          </a:p>
        </p:txBody>
      </p:sp>
    </p:spTree>
    <p:extLst>
      <p:ext uri="{BB962C8B-B14F-4D97-AF65-F5344CB8AC3E}">
        <p14:creationId xmlns:p14="http://schemas.microsoft.com/office/powerpoint/2010/main" val="25881634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1_Titl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0141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22"/>
            <a:ext cx="10363200" cy="1500187"/>
          </a:xfrm>
        </p:spPr>
        <p:txBody>
          <a:bodyPr anchor="b"/>
          <a:lstStyle>
            <a:lvl1pPr marL="0" indent="0">
              <a:buNone/>
              <a:defRPr sz="2000"/>
            </a:lvl1pPr>
            <a:lvl2pPr marL="456922" indent="0">
              <a:buNone/>
              <a:defRPr sz="1800"/>
            </a:lvl2pPr>
            <a:lvl3pPr marL="913842" indent="0">
              <a:buNone/>
              <a:defRPr sz="1600"/>
            </a:lvl3pPr>
            <a:lvl4pPr marL="1370763" indent="0">
              <a:buNone/>
              <a:defRPr sz="1400"/>
            </a:lvl4pPr>
            <a:lvl5pPr marL="1827685" indent="0">
              <a:buNone/>
              <a:defRPr sz="1400"/>
            </a:lvl5pPr>
            <a:lvl6pPr marL="2284606" indent="0">
              <a:buNone/>
              <a:defRPr sz="1400"/>
            </a:lvl6pPr>
            <a:lvl7pPr marL="2741526" indent="0">
              <a:buNone/>
              <a:defRPr sz="1400"/>
            </a:lvl7pPr>
            <a:lvl8pPr marL="3198447" indent="0">
              <a:buNone/>
              <a:defRPr sz="1400"/>
            </a:lvl8pPr>
            <a:lvl9pPr marL="3655368"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304800" y="6400800"/>
            <a:ext cx="812800" cy="228600"/>
          </a:xfrm>
          <a:prstGeom prst="rect">
            <a:avLst/>
          </a:prstGeom>
          <a:ln/>
        </p:spPr>
        <p:txBody>
          <a:bodyPr/>
          <a:lstStyle>
            <a:lvl1pPr>
              <a:defRPr/>
            </a:lvl1pPr>
          </a:lstStyle>
          <a:p>
            <a:pPr>
              <a:defRPr/>
            </a:pPr>
            <a:fld id="{19233023-18CC-4B9F-91F4-ED98EA73949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7690805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Walkin business">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a:xfrm>
            <a:off x="3" y="4"/>
            <a:ext cx="12192000" cy="6864033"/>
          </a:xfrm>
          <a:prstGeom prst="rect">
            <a:avLst/>
          </a:prstGeom>
        </p:spPr>
      </p:pic>
      <p:sp>
        <p:nvSpPr>
          <p:cNvPr id="11" name="Rectangle 10"/>
          <p:cNvSpPr/>
          <p:nvPr/>
        </p:nvSpPr>
        <p:spPr bwMode="auto">
          <a:xfrm>
            <a:off x="0" y="-311"/>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0455" rIns="0" bIns="60455" numCol="1" rtlCol="0" anchor="ctr" anchorCtr="0" compatLnSpc="1">
            <a:prstTxWarp prst="textNoShape">
              <a:avLst/>
            </a:prstTxWarp>
          </a:bodyPr>
          <a:lstStyle/>
          <a:p>
            <a:pPr algn="ctr" defTabSz="1208750" fontAlgn="base">
              <a:spcBef>
                <a:spcPct val="0"/>
              </a:spcBef>
              <a:spcAft>
                <a:spcPct val="0"/>
              </a:spcAft>
            </a:pPr>
            <a:endParaRPr lang="en-US" sz="2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1488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123882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2963809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919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860780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11991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165756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2201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80056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57276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75176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54238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9984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60960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6217920" y="3808475"/>
            <a:ext cx="536448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74027" y="6281266"/>
            <a:ext cx="1950720" cy="355739"/>
          </a:xfrm>
          <a:prstGeom prst="rect">
            <a:avLst/>
          </a:prstGeom>
          <a:solidFill>
            <a:schemeClr val="bg1"/>
          </a:solidFill>
        </p:spPr>
      </p:pic>
    </p:spTree>
    <p:extLst>
      <p:ext uri="{BB962C8B-B14F-4D97-AF65-F5344CB8AC3E}">
        <p14:creationId xmlns:p14="http://schemas.microsoft.com/office/powerpoint/2010/main" val="16440328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872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4075757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7357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517328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953668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53756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08337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48579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01051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21823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369106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415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7" y="273057"/>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3"/>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14856040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pic>
        <p:nvPicPr>
          <p:cNvPr id="10" name="Picture 7" descr="AYP1315129.JPG"/>
          <p:cNvPicPr>
            <a:picLocks noChangeAspect="1"/>
          </p:cNvPicPr>
          <p:nvPr/>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12192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354667" y="5295900"/>
            <a:ext cx="103632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54667" y="60833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6847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3967071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621792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33540214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28500798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60960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621792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62"/>
            <a:ext cx="1950720" cy="355739"/>
          </a:xfrm>
          <a:prstGeom prst="rect">
            <a:avLst/>
          </a:prstGeom>
          <a:solidFill>
            <a:schemeClr val="bg1"/>
          </a:solidFill>
        </p:spPr>
      </p:pic>
    </p:spTree>
    <p:extLst>
      <p:ext uri="{BB962C8B-B14F-4D97-AF65-F5344CB8AC3E}">
        <p14:creationId xmlns:p14="http://schemas.microsoft.com/office/powerpoint/2010/main" val="11733098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6771177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63985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72"/>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72"/>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42719029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8507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6217920" y="1143000"/>
            <a:ext cx="536448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254381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5579E0-242A-4C20-ACA5-4BB108A8CFC6}" type="datetimeFigureOut">
              <a:rPr lang="en-US" smtClean="0"/>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3B0A87E-8614-4910-AFE8-3837E5443B4C}" type="slidenum">
              <a:rPr lang="en-US" smtClean="0"/>
              <a:t>‹#›</a:t>
            </a:fld>
            <a:endParaRPr lang="en-US" dirty="0"/>
          </a:p>
        </p:txBody>
      </p:sp>
    </p:spTree>
    <p:extLst>
      <p:ext uri="{BB962C8B-B14F-4D97-AF65-F5344CB8AC3E}">
        <p14:creationId xmlns:p14="http://schemas.microsoft.com/office/powerpoint/2010/main" val="9402948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31768973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6217920" y="1143000"/>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60960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6217920" y="3808475"/>
            <a:ext cx="536448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119"/>
          <a:stretch/>
        </p:blipFill>
        <p:spPr>
          <a:xfrm>
            <a:off x="174027" y="6281258"/>
            <a:ext cx="1950720" cy="355739"/>
          </a:xfrm>
          <a:prstGeom prst="rect">
            <a:avLst/>
          </a:prstGeom>
          <a:solidFill>
            <a:schemeClr val="bg1"/>
          </a:solidFill>
        </p:spPr>
      </p:pic>
    </p:spTree>
    <p:extLst>
      <p:ext uri="{BB962C8B-B14F-4D97-AF65-F5344CB8AC3E}">
        <p14:creationId xmlns:p14="http://schemas.microsoft.com/office/powerpoint/2010/main" val="10291035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1_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1" y="1235075"/>
            <a:ext cx="1218565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354667" y="5270500"/>
            <a:ext cx="103632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354667" y="2456434"/>
            <a:ext cx="103632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5319949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1_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68"/>
            <a:ext cx="12192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68"/>
            <a:ext cx="12192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54667" y="2456434"/>
            <a:ext cx="103632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354667" y="5270500"/>
            <a:ext cx="103632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092" y="238005"/>
            <a:ext cx="3350296" cy="648352"/>
          </a:xfrm>
          <a:prstGeom prst="rect">
            <a:avLst/>
          </a:prstGeom>
        </p:spPr>
      </p:pic>
    </p:spTree>
    <p:extLst>
      <p:ext uri="{BB962C8B-B14F-4D97-AF65-F5344CB8AC3E}">
        <p14:creationId xmlns:p14="http://schemas.microsoft.com/office/powerpoint/2010/main" val="31563657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9394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sp>
        <p:nvSpPr>
          <p:cNvPr id="2" name="Title 1"/>
          <p:cNvSpPr>
            <a:spLocks noGrp="1"/>
          </p:cNvSpPr>
          <p:nvPr>
            <p:ph type="ctrTitle"/>
          </p:nvPr>
        </p:nvSpPr>
        <p:spPr>
          <a:xfrm>
            <a:off x="490016" y="6157062"/>
            <a:ext cx="10363200" cy="348724"/>
          </a:xfrm>
          <a:prstGeom prst="rect">
            <a:avLst/>
          </a:prstGeom>
        </p:spPr>
        <p:txBody>
          <a:bodyPr anchor="t">
            <a:noAutofit/>
          </a:bodyPr>
          <a:lstStyle>
            <a:lvl1pPr algn="l">
              <a:defRPr sz="1400" b="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98945" y="6447223"/>
            <a:ext cx="10363200" cy="546100"/>
          </a:xfrm>
        </p:spPr>
        <p:txBody>
          <a:bodyPr>
            <a:noAutofit/>
          </a:bodyPr>
          <a:lstStyle>
            <a:lvl1pPr marL="0" indent="0" algn="l">
              <a:spcBef>
                <a:spcPts val="0"/>
              </a:spcBef>
              <a:spcAft>
                <a:spcPts val="300"/>
              </a:spcAft>
              <a:buNone/>
              <a:defRPr sz="1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394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00532" y="2415962"/>
            <a:ext cx="103632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126905" y="3815531"/>
            <a:ext cx="103632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1188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dirty="0" smtClean="0">
              <a:solidFill>
                <a:srgbClr val="53565A"/>
              </a:solidFill>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dirty="0" smtClean="0">
              <a:solidFill>
                <a:srgbClr val="53565A"/>
              </a:solidFill>
              <a:cs typeface="Arial" pitchFamily="34" charset="0"/>
            </a:endParaRPr>
          </a:p>
        </p:txBody>
      </p:sp>
      <p:sp>
        <p:nvSpPr>
          <p:cNvPr id="7" name="Title Placeholder 1"/>
          <p:cNvSpPr>
            <a:spLocks noGrp="1"/>
          </p:cNvSpPr>
          <p:nvPr>
            <p:ph type="title"/>
          </p:nvPr>
        </p:nvSpPr>
        <p:spPr>
          <a:xfrm>
            <a:off x="609600" y="579451"/>
            <a:ext cx="109728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800071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a:xfrm>
            <a:off x="1191172" y="-746234"/>
            <a:ext cx="1219200" cy="914400"/>
          </a:xfrm>
          <a:prstGeom prst="rect">
            <a:avLst/>
          </a:prstGeom>
          <a:noFill/>
        </p:spPr>
        <p:txBody>
          <a:bodyPr wrap="none" lIns="0" tIns="0" rIns="0" bIns="0" rtlCol="0">
            <a:noAutofit/>
          </a:bodyPr>
          <a:lstStyle/>
          <a:p>
            <a:endParaRPr lang="en-US" sz="1800" dirty="0" smtClean="0">
              <a:solidFill>
                <a:srgbClr val="53565A"/>
              </a:solidFill>
              <a:cs typeface="Arial" pitchFamily="34" charset="0"/>
            </a:endParaRPr>
          </a:p>
        </p:txBody>
      </p:sp>
      <p:sp>
        <p:nvSpPr>
          <p:cNvPr id="5" name="Title Placeholder 1"/>
          <p:cNvSpPr>
            <a:spLocks noGrp="1"/>
          </p:cNvSpPr>
          <p:nvPr>
            <p:ph type="title"/>
          </p:nvPr>
        </p:nvSpPr>
        <p:spPr>
          <a:xfrm>
            <a:off x="609600" y="579451"/>
            <a:ext cx="109728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78950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00532" y="2415962"/>
            <a:ext cx="103632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14" name="Subtitle 2"/>
          <p:cNvSpPr>
            <a:spLocks noGrp="1"/>
          </p:cNvSpPr>
          <p:nvPr>
            <p:ph type="subTitle" idx="1"/>
          </p:nvPr>
        </p:nvSpPr>
        <p:spPr>
          <a:xfrm>
            <a:off x="1126905" y="3815531"/>
            <a:ext cx="103632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867" y="473969"/>
            <a:ext cx="2035444" cy="479783"/>
          </a:xfrm>
          <a:prstGeom prst="rect">
            <a:avLst/>
          </a:prstGeom>
        </p:spPr>
      </p:pic>
      <p:cxnSp>
        <p:nvCxnSpPr>
          <p:cNvPr id="7" name="Straight Connector 6"/>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1840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8.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0.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image" Target="../media/image9.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image" Target="../media/image9.png"/><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image" Target="../media/image8.png"/><Relationship Id="rId2" Type="http://schemas.openxmlformats.org/officeDocument/2006/relationships/slideLayout" Target="../slideLayouts/slideLayout182.xml"/><Relationship Id="rId16" Type="http://schemas.openxmlformats.org/officeDocument/2006/relationships/theme" Target="../theme/theme1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image" Target="../media/image9.png"/><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image" Target="../media/image8.png"/><Relationship Id="rId2" Type="http://schemas.openxmlformats.org/officeDocument/2006/relationships/slideLayout" Target="../slideLayouts/slideLayout197.xml"/><Relationship Id="rId16"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14.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theme" Target="../theme/theme1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image" Target="../media/image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34" Type="http://schemas.openxmlformats.org/officeDocument/2006/relationships/theme" Target="../theme/theme16.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8.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image" Target="../media/image9.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8.png"/><Relationship Id="rId2" Type="http://schemas.openxmlformats.org/officeDocument/2006/relationships/slideLayout" Target="../slideLayouts/slideLayout43.xml"/><Relationship Id="rId16"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9.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8.png"/><Relationship Id="rId2" Type="http://schemas.openxmlformats.org/officeDocument/2006/relationships/slideLayout" Target="../slideLayouts/slideLayout81.xml"/><Relationship Id="rId16"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image" Target="../media/image12.png"/><Relationship Id="rId5" Type="http://schemas.openxmlformats.org/officeDocument/2006/relationships/slideLayout" Target="../slideLayouts/slideLayout99.xml"/><Relationship Id="rId10" Type="http://schemas.openxmlformats.org/officeDocument/2006/relationships/theme" Target="../theme/theme7.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theme" Target="../theme/theme8.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579E0-242A-4C20-ACA5-4BB108A8CFC6}" type="datetimeFigureOut">
              <a:rPr lang="en-US" smtClean="0"/>
              <a:t>11/2/2018</a:t>
            </a:fld>
            <a:endParaRPr lang="en-US" dirty="0"/>
          </a:p>
        </p:txBody>
      </p:sp>
      <p:sp>
        <p:nvSpPr>
          <p:cNvPr id="5" name="Footer Placeholder 4"/>
          <p:cNvSpPr>
            <a:spLocks noGrp="1"/>
          </p:cNvSpPr>
          <p:nvPr>
            <p:ph type="ftr" sz="quarter" idx="3"/>
          </p:nvPr>
        </p:nvSpPr>
        <p:spPr>
          <a:xfrm>
            <a:off x="4165600" y="635636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0A87E-8614-4910-AFE8-3837E5443B4C}" type="slidenum">
              <a:rPr lang="en-US" smtClean="0"/>
              <a:t>‹#›</a:t>
            </a:fld>
            <a:endParaRPr lang="en-US" dirty="0"/>
          </a:p>
        </p:txBody>
      </p:sp>
    </p:spTree>
    <p:extLst>
      <p:ext uri="{BB962C8B-B14F-4D97-AF65-F5344CB8AC3E}">
        <p14:creationId xmlns:p14="http://schemas.microsoft.com/office/powerpoint/2010/main" val="1849484882"/>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6" r:id="rId13"/>
    <p:sldLayoutId id="2147484027" r:id="rId14"/>
    <p:sldLayoutId id="2147484028" r:id="rId15"/>
    <p:sldLayoutId id="2147483942" r:id="rId16"/>
    <p:sldLayoutId id="2147483943" r:id="rId17"/>
    <p:sldLayoutId id="2147483944" r:id="rId18"/>
    <p:sldLayoutId id="2147483946" r:id="rId19"/>
    <p:sldLayoutId id="2147483947" r:id="rId20"/>
    <p:sldLayoutId id="2147483948" r:id="rId21"/>
    <p:sldLayoutId id="2147483949" r:id="rId22"/>
    <p:sldLayoutId id="2147484096" r:id="rId23"/>
    <p:sldLayoutId id="2147484076" r:id="rId24"/>
    <p:sldLayoutId id="2147484077" r:id="rId25"/>
    <p:sldLayoutId id="2147484078" r:id="rId26"/>
    <p:sldLayoutId id="2147484080" r:id="rId27"/>
    <p:sldLayoutId id="2147484081" r:id="rId28"/>
    <p:sldLayoutId id="2147484082" r:id="rId29"/>
    <p:sldLayoutId id="2147484288" r:id="rId3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979084" y="6475426"/>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a:solidFill>
                  <a:srgbClr val="53565A"/>
                </a:solidFill>
              </a:rPr>
              <a:t>Confidential property of Optum. Do not distribute or reproduce without express permission from Optum.</a:t>
            </a:r>
            <a:endParaRPr lang="en-US" sz="700" dirty="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1812569164"/>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7" cstate="print">
            <a:extLst>
              <a:ext uri="{28A0092B-C50C-407E-A947-70E740481C1C}">
                <a14:useLocalDpi xmlns:a14="http://schemas.microsoft.com/office/drawing/2010/main" val="0"/>
              </a:ext>
            </a:extLst>
          </a:blip>
          <a:srcRect t="6000"/>
          <a:stretch>
            <a:fillRect/>
          </a:stretch>
        </p:blipFill>
        <p:spPr bwMode="auto">
          <a:xfrm>
            <a:off x="1979084" y="6475420"/>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sz="700" dirty="0" smtClean="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1629838602"/>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7" cstate="print">
            <a:extLst>
              <a:ext uri="{28A0092B-C50C-407E-A947-70E740481C1C}">
                <a14:useLocalDpi xmlns:a14="http://schemas.microsoft.com/office/drawing/2010/main" val="0"/>
              </a:ext>
            </a:extLst>
          </a:blip>
          <a:srcRect t="6000"/>
          <a:stretch>
            <a:fillRect/>
          </a:stretch>
        </p:blipFill>
        <p:spPr bwMode="auto">
          <a:xfrm>
            <a:off x="1979084" y="6475426"/>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a:solidFill>
                  <a:srgbClr val="53565A"/>
                </a:solidFill>
              </a:rPr>
              <a:t>Confidential property of Optum. Do not distribute or reproduce without express permission from Optum.</a:t>
            </a:r>
            <a:endParaRPr lang="en-US" sz="700" dirty="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2208955384"/>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A8EDB9-899C-E248-BD7E-D141843900EC}"/>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36FEFC3-F53E-BE48-AA36-3032CE4C2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02B466-5E50-2C4F-9BCB-E343E0D5FC87}"/>
              </a:ext>
            </a:extLst>
          </p:cNvPr>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B4BA91C-E040-C448-9867-6992ACF0A536}"/>
              </a:ext>
            </a:extLst>
          </p:cNvPr>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3C5A221D-2E1F-EC4C-A6F2-57A0CFB4B30A}"/>
              </a:ext>
            </a:extLst>
          </p:cNvPr>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9396963"/>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A8EDB9-899C-E248-BD7E-D141843900EC}"/>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36FEFC3-F53E-BE48-AA36-3032CE4C2E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02B466-5E50-2C4F-9BCB-E343E0D5FC87}"/>
              </a:ext>
            </a:extLst>
          </p:cNvPr>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7C9C2-3878-A449-9422-20D4888A335B}"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xmlns="" id="{FB4BA91C-E040-C448-9867-6992ACF0A536}"/>
              </a:ext>
            </a:extLst>
          </p:cNvPr>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xmlns="" id="{3C5A221D-2E1F-EC4C-A6F2-57A0CFB4B30A}"/>
              </a:ext>
            </a:extLst>
          </p:cNvPr>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51DCA-44F8-E146-86DF-5D353B265BE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868015"/>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64D087D-EF83-4A62-AD98-E31A422A942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381000" y="7386865"/>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solidFill>
                  <a:srgbClr val="55565A">
                    <a:tint val="75000"/>
                  </a:srgbClr>
                </a:solidFill>
              </a:rPr>
              <a:pPr/>
              <a:t>11/2/2018</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3631"/>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 id="2147484385" r:id="rId26"/>
    <p:sldLayoutId id="2147484386" r:id="rId27"/>
    <p:sldLayoutId id="2147484387" r:id="rId28"/>
    <p:sldLayoutId id="2147484388" r:id="rId29"/>
    <p:sldLayoutId id="2147484389" r:id="rId30"/>
    <p:sldLayoutId id="2147484390" r:id="rId31"/>
    <p:sldLayoutId id="2147484391" r:id="rId32"/>
    <p:sldLayoutId id="2147484392" r:id="rId33"/>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16">
          <p15:clr>
            <a:srgbClr val="FDE53C"/>
          </p15:clr>
        </p15:guide>
        <p15:guide id="2" orient="horz" pos="3720">
          <p15:clr>
            <a:srgbClr val="F26B43"/>
          </p15:clr>
        </p15:guide>
        <p15:guide id="3">
          <p15:clr>
            <a:srgbClr val="F26B43"/>
          </p15:clr>
        </p15:guide>
        <p15:guide id="4" pos="7440">
          <p15:clr>
            <a:srgbClr val="F26B43"/>
          </p15:clr>
        </p15:guide>
        <p15:guide id="5" pos="264">
          <p15:clr>
            <a:srgbClr val="F26B43"/>
          </p15:clr>
        </p15:guide>
        <p15:guide id="6" orient="horz" pos="4080">
          <p15:clr>
            <a:srgbClr val="F26B43"/>
          </p15:clr>
        </p15:guide>
        <p15:guide id="7" pos="312">
          <p15:clr>
            <a:srgbClr val="F26B43"/>
          </p15:clr>
        </p15:guide>
        <p15:guide id="8" orient="horz" pos="240">
          <p15:clr>
            <a:srgbClr val="F26B43"/>
          </p15:clr>
        </p15:guide>
        <p15:guide id="9" orient="horz" pos="360">
          <p15:clr>
            <a:srgbClr val="F26B43"/>
          </p15:clr>
        </p15:guide>
        <p15:guide id="10" orient="horz" pos="696">
          <p15:clr>
            <a:srgbClr val="F26B43"/>
          </p15:clr>
        </p15:guide>
        <p15:guide id="11" orient="horz" pos="2472">
          <p15:clr>
            <a:srgbClr val="F26B43"/>
          </p15:clr>
        </p15:guide>
        <p15:guide id="12" orient="horz" pos="4224">
          <p15:clr>
            <a:srgbClr val="F26B43"/>
          </p15:clr>
        </p15:guide>
        <p15:guide id="13" pos="7392">
          <p15:clr>
            <a:srgbClr val="F26B43"/>
          </p15:clr>
        </p15:guide>
        <p15:guide id="14" pos="3864">
          <p15:clr>
            <a:srgbClr val="FDE53C"/>
          </p15:clr>
        </p15:guide>
        <p15:guide id="15" pos="2688">
          <p15:clr>
            <a:srgbClr val="F26B43"/>
          </p15:clr>
        </p15:guide>
        <p15:guide id="16" pos="4992">
          <p15:clr>
            <a:srgbClr val="F26B43"/>
          </p15:clr>
        </p15:guide>
        <p15:guide id="17" pos="2640">
          <p15:clr>
            <a:srgbClr val="F26B43"/>
          </p15:clr>
        </p15:guide>
        <p15:guide id="18" pos="5040">
          <p15:clr>
            <a:srgbClr val="F26B43"/>
          </p15:clr>
        </p15:guide>
        <p15:guide id="19" orient="horz" pos="2424">
          <p15:clr>
            <a:srgbClr val="F26B43"/>
          </p15:clr>
        </p15:guide>
        <p15:guide id="20" orient="horz" pos="115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64D087D-EF83-4A62-AD98-E31A422A942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381000" y="7386865"/>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solidFill>
                  <a:srgbClr val="55565A">
                    <a:tint val="75000"/>
                  </a:srgbClr>
                </a:solidFill>
              </a:rPr>
              <a:pPr/>
              <a:t>11/2/2018</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965603"/>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 id="2147484418" r:id="rId25"/>
    <p:sldLayoutId id="2147484419" r:id="rId26"/>
    <p:sldLayoutId id="2147484420" r:id="rId27"/>
    <p:sldLayoutId id="2147484421" r:id="rId28"/>
    <p:sldLayoutId id="2147484422" r:id="rId29"/>
    <p:sldLayoutId id="2147484423" r:id="rId30"/>
    <p:sldLayoutId id="2147484424" r:id="rId31"/>
    <p:sldLayoutId id="2147484425" r:id="rId32"/>
    <p:sldLayoutId id="2147484426" r:id="rId33"/>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16">
          <p15:clr>
            <a:srgbClr val="FDE53C"/>
          </p15:clr>
        </p15:guide>
        <p15:guide id="2" orient="horz" pos="3720">
          <p15:clr>
            <a:srgbClr val="F26B43"/>
          </p15:clr>
        </p15:guide>
        <p15:guide id="3">
          <p15:clr>
            <a:srgbClr val="F26B43"/>
          </p15:clr>
        </p15:guide>
        <p15:guide id="4" pos="7440">
          <p15:clr>
            <a:srgbClr val="F26B43"/>
          </p15:clr>
        </p15:guide>
        <p15:guide id="5" pos="264">
          <p15:clr>
            <a:srgbClr val="F26B43"/>
          </p15:clr>
        </p15:guide>
        <p15:guide id="6" orient="horz" pos="4080">
          <p15:clr>
            <a:srgbClr val="F26B43"/>
          </p15:clr>
        </p15:guide>
        <p15:guide id="7" pos="312">
          <p15:clr>
            <a:srgbClr val="F26B43"/>
          </p15:clr>
        </p15:guide>
        <p15:guide id="8" orient="horz" pos="240">
          <p15:clr>
            <a:srgbClr val="F26B43"/>
          </p15:clr>
        </p15:guide>
        <p15:guide id="9" orient="horz" pos="360">
          <p15:clr>
            <a:srgbClr val="F26B43"/>
          </p15:clr>
        </p15:guide>
        <p15:guide id="10" orient="horz" pos="696">
          <p15:clr>
            <a:srgbClr val="F26B43"/>
          </p15:clr>
        </p15:guide>
        <p15:guide id="11" orient="horz" pos="2472">
          <p15:clr>
            <a:srgbClr val="F26B43"/>
          </p15:clr>
        </p15:guide>
        <p15:guide id="12" orient="horz" pos="4224">
          <p15:clr>
            <a:srgbClr val="F26B43"/>
          </p15:clr>
        </p15:guide>
        <p15:guide id="13" pos="7392">
          <p15:clr>
            <a:srgbClr val="F26B43"/>
          </p15:clr>
        </p15:guide>
        <p15:guide id="14" pos="3864">
          <p15:clr>
            <a:srgbClr val="FDE53C"/>
          </p15:clr>
        </p15:guide>
        <p15:guide id="15" pos="2688">
          <p15:clr>
            <a:srgbClr val="F26B43"/>
          </p15:clr>
        </p15:guide>
        <p15:guide id="16" pos="4992">
          <p15:clr>
            <a:srgbClr val="F26B43"/>
          </p15:clr>
        </p15:guide>
        <p15:guide id="17" pos="2640">
          <p15:clr>
            <a:srgbClr val="F26B43"/>
          </p15:clr>
        </p15:guide>
        <p15:guide id="18" pos="5040">
          <p15:clr>
            <a:srgbClr val="F26B43"/>
          </p15:clr>
        </p15:guide>
        <p15:guide id="19" orient="horz" pos="2424">
          <p15:clr>
            <a:srgbClr val="F26B43"/>
          </p15:clr>
        </p15:guide>
        <p15:guide id="20"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979084" y="6475426"/>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a:solidFill>
                  <a:srgbClr val="53565A"/>
                </a:solidFill>
              </a:rPr>
              <a:t>Confidential property of Optum. Do not distribute or reproduce without express permission from Optum.</a:t>
            </a:r>
            <a:endParaRPr lang="en-US" sz="700" dirty="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181256916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98" r:id="rId10"/>
    <p:sldLayoutId id="2147484219" r:id="rId11"/>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7" cstate="print">
            <a:extLst>
              <a:ext uri="{28A0092B-C50C-407E-A947-70E740481C1C}">
                <a14:useLocalDpi xmlns:a14="http://schemas.microsoft.com/office/drawing/2010/main" val="0"/>
              </a:ext>
            </a:extLst>
          </a:blip>
          <a:srcRect t="6000"/>
          <a:stretch>
            <a:fillRect/>
          </a:stretch>
        </p:blipFill>
        <p:spPr bwMode="auto">
          <a:xfrm>
            <a:off x="1979084" y="6475426"/>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a:solidFill>
                  <a:srgbClr val="53565A"/>
                </a:solidFill>
              </a:rPr>
              <a:t>Confidential property of Optum. Do not distribute or reproduce without express permission from Optum.</a:t>
            </a:r>
            <a:endParaRPr lang="en-US" sz="700" dirty="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2208955384"/>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15" r:id="rId10"/>
    <p:sldLayoutId id="2147484116" r:id="rId11"/>
    <p:sldLayoutId id="2147484117" r:id="rId12"/>
    <p:sldLayoutId id="2147484118" r:id="rId13"/>
    <p:sldLayoutId id="2147484119" r:id="rId14"/>
    <p:sldLayoutId id="2147484120" r:id="rId15"/>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67559816"/>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7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C3D94-428E-4E9C-9291-AFF0B299C769}" type="datetimeFigureOut">
              <a:rPr lang="en-US" smtClean="0">
                <a:solidFill>
                  <a:prstClr val="black">
                    <a:tint val="75000"/>
                  </a:prstClr>
                </a:solidFill>
              </a:rPr>
              <a:pPr/>
              <a:t>11/2/2018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510F0-4ED7-4FB3-A2F4-2D0D7FE4910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9970190"/>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90500"/>
            <a:ext cx="109728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143000"/>
            <a:ext cx="109728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609600" y="1051719"/>
            <a:ext cx="109728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7" cstate="print">
            <a:extLst>
              <a:ext uri="{28A0092B-C50C-407E-A947-70E740481C1C}">
                <a14:useLocalDpi xmlns:a14="http://schemas.microsoft.com/office/drawing/2010/main" val="0"/>
              </a:ext>
            </a:extLst>
          </a:blip>
          <a:srcRect t="6000"/>
          <a:stretch>
            <a:fillRect/>
          </a:stretch>
        </p:blipFill>
        <p:spPr bwMode="auto">
          <a:xfrm>
            <a:off x="1979084" y="6475420"/>
            <a:ext cx="96012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4419601" y="6572250"/>
            <a:ext cx="6486947"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sz="700" dirty="0" smtClean="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10905067" y="6572250"/>
            <a:ext cx="6096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p:nvSpPr>
        <p:spPr>
          <a:xfrm>
            <a:off x="1919813" y="6438596"/>
            <a:ext cx="295355"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06375" y="6281064"/>
            <a:ext cx="1853184" cy="350690"/>
          </a:xfrm>
          <a:prstGeom prst="rect">
            <a:avLst/>
          </a:prstGeom>
        </p:spPr>
      </p:pic>
    </p:spTree>
    <p:extLst>
      <p:ext uri="{BB962C8B-B14F-4D97-AF65-F5344CB8AC3E}">
        <p14:creationId xmlns:p14="http://schemas.microsoft.com/office/powerpoint/2010/main" val="1629838602"/>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599" y="1525884"/>
            <a:ext cx="10972800" cy="382162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5"/>
          <p:cNvSpPr txBox="1">
            <a:spLocks/>
          </p:cNvSpPr>
          <p:nvPr/>
        </p:nvSpPr>
        <p:spPr>
          <a:xfrm>
            <a:off x="10972800" y="6508153"/>
            <a:ext cx="609600" cy="209550"/>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z="800" smtClean="0">
                <a:solidFill>
                  <a:srgbClr val="53565A"/>
                </a:solidFill>
              </a:rPr>
              <a:pPr/>
              <a:t>‹#›</a:t>
            </a:fld>
            <a:endParaRPr lang="en-US" sz="900" dirty="0">
              <a:solidFill>
                <a:srgbClr val="53565A"/>
              </a:solidFill>
            </a:endParaRPr>
          </a:p>
        </p:txBody>
      </p:sp>
      <p:pic>
        <p:nvPicPr>
          <p:cNvPr id="9" name="Picture 8" descr="OPTUM_®_RGB.p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77725" y="6159005"/>
            <a:ext cx="1650163" cy="388967"/>
          </a:xfrm>
          <a:prstGeom prst="rect">
            <a:avLst/>
          </a:prstGeom>
        </p:spPr>
      </p:pic>
      <p:sp>
        <p:nvSpPr>
          <p:cNvPr id="8" name="Title Placeholder 1"/>
          <p:cNvSpPr>
            <a:spLocks noGrp="1"/>
          </p:cNvSpPr>
          <p:nvPr>
            <p:ph type="title"/>
          </p:nvPr>
        </p:nvSpPr>
        <p:spPr>
          <a:xfrm>
            <a:off x="609600" y="579451"/>
            <a:ext cx="109728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cxnSp>
        <p:nvCxnSpPr>
          <p:cNvPr id="10" name="Straight Connector 9"/>
          <p:cNvCxnSpPr/>
          <p:nvPr userDrawn="1"/>
        </p:nvCxnSpPr>
        <p:spPr>
          <a:xfrm>
            <a:off x="619237" y="6027550"/>
            <a:ext cx="10963164" cy="4951"/>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19237" y="1089890"/>
            <a:ext cx="10963164" cy="231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119862"/>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364D087D-EF83-4A62-AD98-E31A422A942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381000" y="7386865"/>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solidFill>
                  <a:srgbClr val="55565A">
                    <a:tint val="75000"/>
                  </a:srgbClr>
                </a:solidFill>
              </a:rPr>
              <a:pPr/>
              <a:t>11/2/2018</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965603"/>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 id="2147484237" r:id="rId17"/>
    <p:sldLayoutId id="2147484238" r:id="rId18"/>
    <p:sldLayoutId id="2147484239" r:id="rId19"/>
    <p:sldLayoutId id="2147484240" r:id="rId20"/>
    <p:sldLayoutId id="2147484241" r:id="rId21"/>
    <p:sldLayoutId id="2147484242" r:id="rId22"/>
    <p:sldLayoutId id="2147484243" r:id="rId23"/>
    <p:sldLayoutId id="2147484244" r:id="rId24"/>
    <p:sldLayoutId id="2147484245" r:id="rId25"/>
    <p:sldLayoutId id="2147484246" r:id="rId26"/>
    <p:sldLayoutId id="2147484247" r:id="rId27"/>
    <p:sldLayoutId id="2147484248" r:id="rId28"/>
    <p:sldLayoutId id="2147484249" r:id="rId29"/>
    <p:sldLayoutId id="2147484250" r:id="rId30"/>
    <p:sldLayoutId id="2147484251" r:id="rId31"/>
    <p:sldLayoutId id="2147484252" r:id="rId32"/>
    <p:sldLayoutId id="2147484253" r:id="rId33"/>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16">
          <p15:clr>
            <a:srgbClr val="FDE53C"/>
          </p15:clr>
        </p15:guide>
        <p15:guide id="2" orient="horz" pos="3720">
          <p15:clr>
            <a:srgbClr val="F26B43"/>
          </p15:clr>
        </p15:guide>
        <p15:guide id="3">
          <p15:clr>
            <a:srgbClr val="F26B43"/>
          </p15:clr>
        </p15:guide>
        <p15:guide id="4" pos="7440">
          <p15:clr>
            <a:srgbClr val="F26B43"/>
          </p15:clr>
        </p15:guide>
        <p15:guide id="5" pos="264">
          <p15:clr>
            <a:srgbClr val="F26B43"/>
          </p15:clr>
        </p15:guide>
        <p15:guide id="6" orient="horz" pos="4080">
          <p15:clr>
            <a:srgbClr val="F26B43"/>
          </p15:clr>
        </p15:guide>
        <p15:guide id="7" pos="312">
          <p15:clr>
            <a:srgbClr val="F26B43"/>
          </p15:clr>
        </p15:guide>
        <p15:guide id="8" orient="horz" pos="240">
          <p15:clr>
            <a:srgbClr val="F26B43"/>
          </p15:clr>
        </p15:guide>
        <p15:guide id="9" orient="horz" pos="360">
          <p15:clr>
            <a:srgbClr val="F26B43"/>
          </p15:clr>
        </p15:guide>
        <p15:guide id="10" orient="horz" pos="696">
          <p15:clr>
            <a:srgbClr val="F26B43"/>
          </p15:clr>
        </p15:guide>
        <p15:guide id="11" orient="horz" pos="2472">
          <p15:clr>
            <a:srgbClr val="F26B43"/>
          </p15:clr>
        </p15:guide>
        <p15:guide id="12" orient="horz" pos="4224">
          <p15:clr>
            <a:srgbClr val="F26B43"/>
          </p15:clr>
        </p15:guide>
        <p15:guide id="13" pos="7392">
          <p15:clr>
            <a:srgbClr val="F26B43"/>
          </p15:clr>
        </p15:guide>
        <p15:guide id="14" pos="3864">
          <p15:clr>
            <a:srgbClr val="FDE53C"/>
          </p15:clr>
        </p15:guide>
        <p15:guide id="15" pos="2688">
          <p15:clr>
            <a:srgbClr val="F26B43"/>
          </p15:clr>
        </p15:guide>
        <p15:guide id="16" pos="4992">
          <p15:clr>
            <a:srgbClr val="F26B43"/>
          </p15:clr>
        </p15:guide>
        <p15:guide id="17" pos="2640">
          <p15:clr>
            <a:srgbClr val="F26B43"/>
          </p15:clr>
        </p15:guide>
        <p15:guide id="18" pos="5040">
          <p15:clr>
            <a:srgbClr val="F26B43"/>
          </p15:clr>
        </p15:guide>
        <p15:guide id="19" orient="horz" pos="2424">
          <p15:clr>
            <a:srgbClr val="F26B43"/>
          </p15:clr>
        </p15:guide>
        <p15:guide id="20" orient="horz" pos="115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364D087D-EF83-4A62-AD98-E31A422A942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381000" y="7386865"/>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915958EA-D2E5-6B40-9C49-1CF399DB248A}" type="datetime1">
              <a:rPr lang="en-US" smtClean="0">
                <a:solidFill>
                  <a:srgbClr val="55565A">
                    <a:tint val="75000"/>
                  </a:srgbClr>
                </a:solidFill>
              </a:rPr>
              <a:pPr/>
              <a:t>11/2/2018</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03631"/>
      </p:ext>
    </p:extLst>
  </p:cSld>
  <p:clrMap bg1="lt1" tx1="dk1" bg2="lt2" tx2="dk2" accent1="accent1" accent2="accent2" accent3="accent3" accent4="accent4" accent5="accent5" accent6="accent6" hlink="hlink" folHlink="folHlink"/>
  <p:sldLayoutIdLst>
    <p:sldLayoutId id="2147484255"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 id="2147484268" r:id="rId14"/>
    <p:sldLayoutId id="2147484269" r:id="rId15"/>
    <p:sldLayoutId id="2147484270" r:id="rId16"/>
    <p:sldLayoutId id="2147484271" r:id="rId17"/>
    <p:sldLayoutId id="2147484272" r:id="rId18"/>
    <p:sldLayoutId id="2147484273" r:id="rId19"/>
    <p:sldLayoutId id="2147484274" r:id="rId20"/>
    <p:sldLayoutId id="2147484275" r:id="rId21"/>
    <p:sldLayoutId id="2147484276" r:id="rId22"/>
    <p:sldLayoutId id="2147484277" r:id="rId23"/>
    <p:sldLayoutId id="2147484278" r:id="rId24"/>
    <p:sldLayoutId id="2147484279" r:id="rId25"/>
    <p:sldLayoutId id="2147484280" r:id="rId26"/>
    <p:sldLayoutId id="2147484281" r:id="rId27"/>
    <p:sldLayoutId id="2147484282" r:id="rId28"/>
    <p:sldLayoutId id="2147484283" r:id="rId29"/>
    <p:sldLayoutId id="2147484284" r:id="rId30"/>
    <p:sldLayoutId id="2147484285" r:id="rId31"/>
    <p:sldLayoutId id="2147484286" r:id="rId32"/>
    <p:sldLayoutId id="2147484287" r:id="rId33"/>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16">
          <p15:clr>
            <a:srgbClr val="FDE53C"/>
          </p15:clr>
        </p15:guide>
        <p15:guide id="2" orient="horz" pos="3720">
          <p15:clr>
            <a:srgbClr val="F26B43"/>
          </p15:clr>
        </p15:guide>
        <p15:guide id="3">
          <p15:clr>
            <a:srgbClr val="F26B43"/>
          </p15:clr>
        </p15:guide>
        <p15:guide id="4" pos="7440">
          <p15:clr>
            <a:srgbClr val="F26B43"/>
          </p15:clr>
        </p15:guide>
        <p15:guide id="5" pos="264">
          <p15:clr>
            <a:srgbClr val="F26B43"/>
          </p15:clr>
        </p15:guide>
        <p15:guide id="6" orient="horz" pos="4080">
          <p15:clr>
            <a:srgbClr val="F26B43"/>
          </p15:clr>
        </p15:guide>
        <p15:guide id="7" pos="312">
          <p15:clr>
            <a:srgbClr val="F26B43"/>
          </p15:clr>
        </p15:guide>
        <p15:guide id="8" orient="horz" pos="240">
          <p15:clr>
            <a:srgbClr val="F26B43"/>
          </p15:clr>
        </p15:guide>
        <p15:guide id="9" orient="horz" pos="360">
          <p15:clr>
            <a:srgbClr val="F26B43"/>
          </p15:clr>
        </p15:guide>
        <p15:guide id="10" orient="horz" pos="696">
          <p15:clr>
            <a:srgbClr val="F26B43"/>
          </p15:clr>
        </p15:guide>
        <p15:guide id="11" orient="horz" pos="2472">
          <p15:clr>
            <a:srgbClr val="F26B43"/>
          </p15:clr>
        </p15:guide>
        <p15:guide id="12" orient="horz" pos="4224">
          <p15:clr>
            <a:srgbClr val="F26B43"/>
          </p15:clr>
        </p15:guide>
        <p15:guide id="13" pos="7392">
          <p15:clr>
            <a:srgbClr val="F26B43"/>
          </p15:clr>
        </p15:guide>
        <p15:guide id="14" pos="3864">
          <p15:clr>
            <a:srgbClr val="FDE53C"/>
          </p15:clr>
        </p15:guide>
        <p15:guide id="15" pos="2688">
          <p15:clr>
            <a:srgbClr val="F26B43"/>
          </p15:clr>
        </p15:guide>
        <p15:guide id="16" pos="4992">
          <p15:clr>
            <a:srgbClr val="F26B43"/>
          </p15:clr>
        </p15:guide>
        <p15:guide id="17" pos="2640">
          <p15:clr>
            <a:srgbClr val="F26B43"/>
          </p15:clr>
        </p15:guide>
        <p15:guide id="18" pos="5040">
          <p15:clr>
            <a:srgbClr val="F26B43"/>
          </p15:clr>
        </p15:guide>
        <p15:guide id="19" orient="horz" pos="2424">
          <p15:clr>
            <a:srgbClr val="F26B43"/>
          </p15:clr>
        </p15:guide>
        <p15:guide id="20"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9.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5" Type="http://schemas.openxmlformats.org/officeDocument/2006/relationships/image" Target="../media/image41.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47.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image" Target="../media/image50.png"/><Relationship Id="rId16" Type="http://schemas.openxmlformats.org/officeDocument/2006/relationships/image" Target="../media/image41.png"/><Relationship Id="rId1" Type="http://schemas.openxmlformats.org/officeDocument/2006/relationships/slideLayout" Target="../slideLayouts/slideLayout182.xml"/><Relationship Id="rId6" Type="http://schemas.openxmlformats.org/officeDocument/2006/relationships/image" Target="../media/image35.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182.xml"/><Relationship Id="rId5" Type="http://schemas.openxmlformats.org/officeDocument/2006/relationships/image" Target="../media/image47.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5" Type="http://schemas.openxmlformats.org/officeDocument/2006/relationships/image" Target="../media/image47.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182.xml"/><Relationship Id="rId5" Type="http://schemas.openxmlformats.org/officeDocument/2006/relationships/image" Target="../media/image47.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35.png"/><Relationship Id="rId7" Type="http://schemas.openxmlformats.org/officeDocument/2006/relationships/image" Target="../media/image51.png"/><Relationship Id="rId2" Type="http://schemas.openxmlformats.org/officeDocument/2006/relationships/image" Target="../media/image64.png"/><Relationship Id="rId1" Type="http://schemas.openxmlformats.org/officeDocument/2006/relationships/slideLayout" Target="../slideLayouts/slideLayout182.xml"/><Relationship Id="rId6" Type="http://schemas.openxmlformats.org/officeDocument/2006/relationships/image" Target="../media/image47.png"/><Relationship Id="rId5" Type="http://schemas.openxmlformats.org/officeDocument/2006/relationships/image" Target="../media/image65.png"/><Relationship Id="rId4" Type="http://schemas.openxmlformats.org/officeDocument/2006/relationships/image" Target="../media/image67.jpe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0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7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72.png"/><Relationship Id="rId5" Type="http://schemas.openxmlformats.org/officeDocument/2006/relationships/image" Target="../media/image68.jpe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17.xml"/><Relationship Id="rId6" Type="http://schemas.openxmlformats.org/officeDocument/2006/relationships/image" Target="../media/image76.png"/><Relationship Id="rId11" Type="http://schemas.openxmlformats.org/officeDocument/2006/relationships/image" Target="../media/image44.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45.png"/><Relationship Id="rId1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182.xml"/><Relationship Id="rId5" Type="http://schemas.openxmlformats.org/officeDocument/2006/relationships/image" Target="../media/image71.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5" Type="http://schemas.openxmlformats.org/officeDocument/2006/relationships/image" Target="../media/image65.png"/><Relationship Id="rId4" Type="http://schemas.openxmlformats.org/officeDocument/2006/relationships/image" Target="../media/image67.jpe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182.xml"/><Relationship Id="rId5" Type="http://schemas.openxmlformats.org/officeDocument/2006/relationships/image" Target="../media/image7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18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4.png"/><Relationship Id="rId1" Type="http://schemas.openxmlformats.org/officeDocument/2006/relationships/slideLayout" Target="../slideLayouts/slideLayout182.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hyperlink" Target="http://app38-02.optum.com/sites/ORxEntArch/Shared%20Documents/North%20Star/Objectives%20-%20Data%20-%20v5.xlsx" TargetMode="External"/><Relationship Id="rId2" Type="http://schemas.openxmlformats.org/officeDocument/2006/relationships/hyperlink" Target="http://app38-02.optum.com/sites/ORxEntArch/Shared%20Documents/North%20Star/Objectives%20-%20App%20-%20v4.xlsx" TargetMode="External"/><Relationship Id="rId1" Type="http://schemas.openxmlformats.org/officeDocument/2006/relationships/slideLayout" Target="../slideLayouts/slideLayout230.xml"/><Relationship Id="rId6" Type="http://schemas.openxmlformats.org/officeDocument/2006/relationships/hyperlink" Target="http://app38-02.optum.com/sites/ORxEntArch/Shared%20Documents/North%20Star/Objectives%20-%20Platform%20-%20v4.xlsx" TargetMode="External"/><Relationship Id="rId5" Type="http://schemas.openxmlformats.org/officeDocument/2006/relationships/hyperlink" Target="http://app38-02.optum.com/sites/ORxEntArch/Shared%20Documents/North%20Star/Objectives%20-%20Security%20-%20v1.xlsx" TargetMode="External"/><Relationship Id="rId4" Type="http://schemas.openxmlformats.org/officeDocument/2006/relationships/hyperlink" Target="http://app38-02.optum.com/sites/ORxEntArch/Shared%20Documents/North%20Star/Objectives%20-%20Integration%20-%20v3.xls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50.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emf"/><Relationship Id="rId18" Type="http://schemas.openxmlformats.org/officeDocument/2006/relationships/image" Target="../media/image97.emf"/><Relationship Id="rId3" Type="http://schemas.openxmlformats.org/officeDocument/2006/relationships/image" Target="../media/image82.png"/><Relationship Id="rId7" Type="http://schemas.openxmlformats.org/officeDocument/2006/relationships/image" Target="../media/image86.emf"/><Relationship Id="rId12" Type="http://schemas.openxmlformats.org/officeDocument/2006/relationships/image" Target="../media/image91.emf"/><Relationship Id="rId17" Type="http://schemas.openxmlformats.org/officeDocument/2006/relationships/image" Target="../media/image96.emf"/><Relationship Id="rId2" Type="http://schemas.openxmlformats.org/officeDocument/2006/relationships/notesSlide" Target="../notesSlides/notesSlide8.xml"/><Relationship Id="rId16" Type="http://schemas.openxmlformats.org/officeDocument/2006/relationships/image" Target="../media/image95.emf"/><Relationship Id="rId1" Type="http://schemas.openxmlformats.org/officeDocument/2006/relationships/slideLayout" Target="../slideLayouts/slideLayout97.xml"/><Relationship Id="rId6" Type="http://schemas.openxmlformats.org/officeDocument/2006/relationships/image" Target="../media/image85.emf"/><Relationship Id="rId11" Type="http://schemas.openxmlformats.org/officeDocument/2006/relationships/image" Target="../media/image90.emf"/><Relationship Id="rId5" Type="http://schemas.openxmlformats.org/officeDocument/2006/relationships/image" Target="../media/image84.emf"/><Relationship Id="rId15" Type="http://schemas.openxmlformats.org/officeDocument/2006/relationships/image" Target="../media/image94.emf"/><Relationship Id="rId10" Type="http://schemas.openxmlformats.org/officeDocument/2006/relationships/image" Target="../media/image89.emf"/><Relationship Id="rId19" Type="http://schemas.openxmlformats.org/officeDocument/2006/relationships/image" Target="../media/image98.emf"/><Relationship Id="rId4" Type="http://schemas.openxmlformats.org/officeDocument/2006/relationships/image" Target="../media/image83.emf"/><Relationship Id="rId9" Type="http://schemas.openxmlformats.org/officeDocument/2006/relationships/image" Target="../media/image88.emf"/><Relationship Id="rId14" Type="http://schemas.openxmlformats.org/officeDocument/2006/relationships/image" Target="../media/image93.emf"/></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70.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png"/><Relationship Id="rId7" Type="http://schemas.openxmlformats.org/officeDocument/2006/relationships/image" Target="../media/image104.emf"/><Relationship Id="rId2" Type="http://schemas.openxmlformats.org/officeDocument/2006/relationships/notesSlide" Target="../notesSlides/notesSlide9.xml"/><Relationship Id="rId1" Type="http://schemas.openxmlformats.org/officeDocument/2006/relationships/slideLayout" Target="../slideLayouts/slideLayout97.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97.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7.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60.xml"/><Relationship Id="rId6" Type="http://schemas.openxmlformats.org/officeDocument/2006/relationships/image" Target="../media/image108.png"/><Relationship Id="rId5" Type="http://schemas.openxmlformats.org/officeDocument/2006/relationships/image" Target="../media/image39.png"/><Relationship Id="rId10" Type="http://schemas.openxmlformats.org/officeDocument/2006/relationships/image" Target="../media/image112.tiff"/><Relationship Id="rId4" Type="http://schemas.openxmlformats.org/officeDocument/2006/relationships/image" Target="../media/image38.png"/><Relationship Id="rId9"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7.png"/><Relationship Id="rId7"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260.xml"/><Relationship Id="rId6" Type="http://schemas.openxmlformats.org/officeDocument/2006/relationships/image" Target="../media/image108.png"/><Relationship Id="rId5" Type="http://schemas.openxmlformats.org/officeDocument/2006/relationships/image" Target="../media/image39.png"/><Relationship Id="rId10" Type="http://schemas.openxmlformats.org/officeDocument/2006/relationships/image" Target="../media/image112.tiff"/><Relationship Id="rId4" Type="http://schemas.openxmlformats.org/officeDocument/2006/relationships/image" Target="../media/image38.png"/><Relationship Id="rId9"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7.png"/><Relationship Id="rId7"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93.xml"/><Relationship Id="rId6" Type="http://schemas.openxmlformats.org/officeDocument/2006/relationships/image" Target="../media/image108.png"/><Relationship Id="rId5" Type="http://schemas.openxmlformats.org/officeDocument/2006/relationships/image" Target="../media/image39.png"/><Relationship Id="rId10" Type="http://schemas.openxmlformats.org/officeDocument/2006/relationships/image" Target="../media/image112.tiff"/><Relationship Id="rId4" Type="http://schemas.openxmlformats.org/officeDocument/2006/relationships/image" Target="../media/image38.png"/><Relationship Id="rId9" Type="http://schemas.openxmlformats.org/officeDocument/2006/relationships/image" Target="../media/image111.png"/></Relationships>
</file>

<file path=ppt/slides/_rels/slide7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7.pn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293.xml"/><Relationship Id="rId6" Type="http://schemas.openxmlformats.org/officeDocument/2006/relationships/image" Target="../media/image108.png"/><Relationship Id="rId5" Type="http://schemas.openxmlformats.org/officeDocument/2006/relationships/image" Target="../media/image39.png"/><Relationship Id="rId10" Type="http://schemas.openxmlformats.org/officeDocument/2006/relationships/image" Target="../media/image112.tiff"/><Relationship Id="rId4" Type="http://schemas.openxmlformats.org/officeDocument/2006/relationships/image" Target="../media/image38.png"/><Relationship Id="rId9"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36425" y="2803889"/>
            <a:ext cx="8182640" cy="837152"/>
          </a:xfrm>
        </p:spPr>
        <p:txBody>
          <a:bodyPr/>
          <a:lstStyle/>
          <a:p>
            <a:r>
              <a:rPr lang="en-US" sz="3200" dirty="0"/>
              <a:t>Optum Rx – </a:t>
            </a:r>
            <a:br>
              <a:rPr lang="en-US" sz="3200" dirty="0"/>
            </a:br>
            <a:r>
              <a:rPr lang="en-US" sz="3200" dirty="0"/>
              <a:t>Enterprise Strategy – </a:t>
            </a:r>
            <a:r>
              <a:rPr lang="en-US" sz="3200" dirty="0" smtClean="0"/>
              <a:t>Roadmaps</a:t>
            </a:r>
            <a:endParaRPr lang="en-US" sz="3200" dirty="0">
              <a:solidFill>
                <a:srgbClr val="55565A"/>
              </a:solidFill>
            </a:endParaRPr>
          </a:p>
        </p:txBody>
      </p:sp>
      <p:sp>
        <p:nvSpPr>
          <p:cNvPr id="4" name="Slide Number Placeholder 2"/>
          <p:cNvSpPr txBox="1">
            <a:spLocks/>
          </p:cNvSpPr>
          <p:nvPr/>
        </p:nvSpPr>
        <p:spPr>
          <a:xfrm>
            <a:off x="5650893" y="6431963"/>
            <a:ext cx="5781979" cy="179309"/>
          </a:xfrm>
          <a:prstGeom prst="rect">
            <a:avLst/>
          </a:prstGeom>
        </p:spPr>
        <p:txBody>
          <a:bodyPr vert="horz" lIns="0" tIns="0" rIns="0" bIns="0" rtlCol="0" anchor="b" anchorCtr="0"/>
          <a:lstStyle>
            <a:defPPr>
              <a:defRPr lang="en-US"/>
            </a:defPPr>
            <a:lvl1pPr marL="0" algn="r" defTabSz="932742" rtl="0" eaLnBrk="1" latinLnBrk="0" hangingPunct="1">
              <a:defRPr lang="en-US" sz="700" kern="1200" smtClean="0">
                <a:gradFill>
                  <a:gsLst>
                    <a:gs pos="15929">
                      <a:schemeClr val="tx1"/>
                    </a:gs>
                    <a:gs pos="44000">
                      <a:schemeClr val="tx1"/>
                    </a:gs>
                  </a:gsLst>
                  <a:lin ang="5400000" scaled="1"/>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600" dirty="0">
                <a:solidFill>
                  <a:srgbClr val="55565A"/>
                </a:solidFill>
              </a:rPr>
              <a:t>Confidential property of Optum. Do not distribute or reproduce without express permission from Optum.</a:t>
            </a:r>
          </a:p>
        </p:txBody>
      </p:sp>
      <p:sp>
        <p:nvSpPr>
          <p:cNvPr id="47" name="Trapezoid 46"/>
          <p:cNvSpPr/>
          <p:nvPr/>
        </p:nvSpPr>
        <p:spPr>
          <a:xfrm rot="16200000">
            <a:off x="383851" y="3621338"/>
            <a:ext cx="4309951" cy="685860"/>
          </a:xfrm>
          <a:prstGeom prst="trapezoid">
            <a:avLst>
              <a:gd name="adj" fmla="val 94377"/>
            </a:avLst>
          </a:prstGeom>
          <a:gradFill flip="none" rotWithShape="1">
            <a:gsLst>
              <a:gs pos="100000">
                <a:srgbClr val="EAEAEA"/>
              </a:gs>
              <a:gs pos="0">
                <a:srgbClr val="D9D9D9"/>
              </a:gs>
            </a:gsLst>
            <a:lin ang="5400000" scaled="1"/>
            <a:tileRect/>
          </a:gradFill>
          <a:ln w="19050" cap="flat" cmpd="sng" algn="ctr">
            <a:noFill/>
            <a:prstDash val="solid"/>
          </a:ln>
          <a:effectLst/>
        </p:spPr>
        <p:txBody>
          <a:bodyPr lIns="45720" rIns="45720" rtlCol="0" anchor="ctr"/>
          <a:lstStyle/>
          <a:p>
            <a:pPr algn="ctr">
              <a:defRPr/>
            </a:pPr>
            <a:endParaRPr lang="en-US" sz="1600" kern="0" dirty="0">
              <a:solidFill>
                <a:prstClr val="white"/>
              </a:solidFill>
            </a:endParaRPr>
          </a:p>
        </p:txBody>
      </p:sp>
      <p:sp>
        <p:nvSpPr>
          <p:cNvPr id="49" name="Title 6"/>
          <p:cNvSpPr txBox="1">
            <a:spLocks/>
          </p:cNvSpPr>
          <p:nvPr/>
        </p:nvSpPr>
        <p:spPr>
          <a:xfrm>
            <a:off x="8098976" y="5684459"/>
            <a:ext cx="4004521" cy="837152"/>
          </a:xfrm>
          <a:prstGeom prst="rect">
            <a:avLst/>
          </a:prstGeom>
        </p:spPr>
        <p:txBody>
          <a:bodyPr vert="horz" wrap="square" lIns="0" tIns="0" rIns="0" bIns="0" rtlCol="0" anchor="t">
            <a:spAutoFit/>
          </a:bodyPr>
          <a:lstStyle>
            <a:lvl1pPr algn="l" defTabSz="914400" rtl="0" eaLnBrk="1" latinLnBrk="0" hangingPunct="1">
              <a:lnSpc>
                <a:spcPct val="85000"/>
              </a:lnSpc>
              <a:spcBef>
                <a:spcPct val="0"/>
              </a:spcBef>
              <a:buNone/>
              <a:defRPr sz="2400" b="1" kern="1200" baseline="0">
                <a:solidFill>
                  <a:schemeClr val="tx1"/>
                </a:solidFill>
                <a:latin typeface="Arial" pitchFamily="34" charset="0"/>
                <a:ea typeface="+mj-ea"/>
                <a:cs typeface="Arial" pitchFamily="34" charset="0"/>
              </a:defRPr>
            </a:lvl1pPr>
          </a:lstStyle>
          <a:p>
            <a:r>
              <a:rPr lang="en-US" sz="3200" dirty="0" smtClean="0"/>
              <a:t>October 31 2018 </a:t>
            </a:r>
            <a:r>
              <a:rPr lang="en-US" sz="3200" dirty="0"/>
              <a:t/>
            </a:r>
            <a:br>
              <a:rPr lang="en-US" sz="3200" dirty="0"/>
            </a:br>
            <a:endParaRPr lang="en-US" sz="3200" dirty="0">
              <a:solidFill>
                <a:srgbClr val="55565A"/>
              </a:solidFill>
            </a:endParaRPr>
          </a:p>
        </p:txBody>
      </p:sp>
    </p:spTree>
    <p:extLst>
      <p:ext uri="{BB962C8B-B14F-4D97-AF65-F5344CB8AC3E}">
        <p14:creationId xmlns:p14="http://schemas.microsoft.com/office/powerpoint/2010/main" val="380233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13CEFE0-178A-FE46-BD5C-D770C98A9433}"/>
              </a:ext>
            </a:extLst>
          </p:cNvPr>
          <p:cNvSpPr>
            <a:spLocks noGrp="1"/>
          </p:cNvSpPr>
          <p:nvPr>
            <p:ph type="ftr" sz="quarter" idx="11"/>
          </p:nvPr>
        </p:nvSpPr>
        <p:spPr>
          <a:xfrm>
            <a:off x="5408415" y="6598384"/>
            <a:ext cx="5924549" cy="365125"/>
          </a:xfrm>
        </p:spPr>
        <p:txBody>
          <a:bodyPr/>
          <a:lstStyle/>
          <a:p>
            <a:r>
              <a:rPr lang="en-US" sz="800" dirty="0"/>
              <a:t>Confidential property of Optum. Do not distribute or reproduce without express permission from Optum.</a:t>
            </a:r>
          </a:p>
        </p:txBody>
      </p:sp>
      <p:sp>
        <p:nvSpPr>
          <p:cNvPr id="83" name="Rectangle 82">
            <a:extLst>
              <a:ext uri="{FF2B5EF4-FFF2-40B4-BE49-F238E27FC236}">
                <a16:creationId xmlns:a16="http://schemas.microsoft.com/office/drawing/2014/main" xmlns="" id="{FFA66352-80F2-6348-BAC9-F3A5F87E943B}"/>
              </a:ext>
            </a:extLst>
          </p:cNvPr>
          <p:cNvSpPr/>
          <p:nvPr/>
        </p:nvSpPr>
        <p:spPr>
          <a:xfrm>
            <a:off x="860578" y="4198777"/>
            <a:ext cx="4813607" cy="2525911"/>
          </a:xfrm>
          <a:prstGeom prst="rect">
            <a:avLst/>
          </a:prstGeom>
          <a:solidFill>
            <a:schemeClr val="accent6">
              <a:lumMod val="20000"/>
              <a:lumOff val="80000"/>
            </a:schemeClr>
          </a:solidFill>
          <a:ln w="25400">
            <a:solidFill>
              <a:schemeClr val="accent5">
                <a:lumMod val="50000"/>
              </a:schemeClr>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solidFill>
                <a:srgbClr val="002060"/>
              </a:solidFill>
            </a:endParaRPr>
          </a:p>
        </p:txBody>
      </p:sp>
      <p:sp>
        <p:nvSpPr>
          <p:cNvPr id="85" name="Rectangle 84">
            <a:extLst>
              <a:ext uri="{FF2B5EF4-FFF2-40B4-BE49-F238E27FC236}">
                <a16:creationId xmlns:a16="http://schemas.microsoft.com/office/drawing/2014/main" xmlns="" id="{677B1955-7638-9E43-AEDF-8F8B6ED85BCA}"/>
              </a:ext>
            </a:extLst>
          </p:cNvPr>
          <p:cNvSpPr/>
          <p:nvPr/>
        </p:nvSpPr>
        <p:spPr>
          <a:xfrm>
            <a:off x="1261164" y="4244197"/>
            <a:ext cx="4368622" cy="2358340"/>
          </a:xfrm>
          <a:prstGeom prst="rect">
            <a:avLst/>
          </a:prstGeom>
          <a:solidFill>
            <a:schemeClr val="accent6">
              <a:lumMod val="20000"/>
              <a:lumOff val="8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87" name="TextBox 86">
            <a:extLst>
              <a:ext uri="{FF2B5EF4-FFF2-40B4-BE49-F238E27FC236}">
                <a16:creationId xmlns:a16="http://schemas.microsoft.com/office/drawing/2014/main" xmlns="" id="{F2C7DE88-5F45-A944-8CE2-F7BD02AA5776}"/>
              </a:ext>
            </a:extLst>
          </p:cNvPr>
          <p:cNvSpPr txBox="1"/>
          <p:nvPr/>
        </p:nvSpPr>
        <p:spPr>
          <a:xfrm rot="16200000">
            <a:off x="703534" y="5266230"/>
            <a:ext cx="1520545" cy="276999"/>
          </a:xfrm>
          <a:prstGeom prst="rect">
            <a:avLst/>
          </a:prstGeom>
          <a:noFill/>
        </p:spPr>
        <p:txBody>
          <a:bodyPr wrap="square" rtlCol="0">
            <a:spAutoFit/>
          </a:bodyPr>
          <a:lstStyle/>
          <a:p>
            <a:pPr algn="ctr"/>
            <a:r>
              <a:rPr lang="en-US" sz="1200" b="1" dirty="0">
                <a:latin typeface="Calibri"/>
              </a:rPr>
              <a:t>Production  Services</a:t>
            </a:r>
          </a:p>
        </p:txBody>
      </p:sp>
      <p:sp>
        <p:nvSpPr>
          <p:cNvPr id="88" name="TextBox 87">
            <a:extLst>
              <a:ext uri="{FF2B5EF4-FFF2-40B4-BE49-F238E27FC236}">
                <a16:creationId xmlns:a16="http://schemas.microsoft.com/office/drawing/2014/main" xmlns="" id="{8AF1D60C-BE5E-EE4B-9B4F-732D3FC666E9}"/>
              </a:ext>
            </a:extLst>
          </p:cNvPr>
          <p:cNvSpPr txBox="1"/>
          <p:nvPr/>
        </p:nvSpPr>
        <p:spPr>
          <a:xfrm>
            <a:off x="3213455" y="4732327"/>
            <a:ext cx="1034257" cy="230832"/>
          </a:xfrm>
          <a:prstGeom prst="rect">
            <a:avLst/>
          </a:prstGeom>
          <a:noFill/>
        </p:spPr>
        <p:txBody>
          <a:bodyPr wrap="none" rtlCol="0">
            <a:spAutoFit/>
          </a:bodyPr>
          <a:lstStyle/>
          <a:p>
            <a:r>
              <a:rPr lang="en-US" sz="900" b="1" dirty="0">
                <a:solidFill>
                  <a:srgbClr val="F79646">
                    <a:lumMod val="50000"/>
                  </a:srgbClr>
                </a:solidFill>
                <a:latin typeface="Calibri"/>
              </a:rPr>
              <a:t>Platform Utilities </a:t>
            </a:r>
          </a:p>
        </p:txBody>
      </p:sp>
      <p:sp>
        <p:nvSpPr>
          <p:cNvPr id="89" name="TextBox 88">
            <a:extLst>
              <a:ext uri="{FF2B5EF4-FFF2-40B4-BE49-F238E27FC236}">
                <a16:creationId xmlns:a16="http://schemas.microsoft.com/office/drawing/2014/main" xmlns="" id="{6177DA81-4428-C24B-BE9C-F1ED8542697C}"/>
              </a:ext>
            </a:extLst>
          </p:cNvPr>
          <p:cNvSpPr txBox="1"/>
          <p:nvPr/>
        </p:nvSpPr>
        <p:spPr>
          <a:xfrm>
            <a:off x="1519867" y="5892832"/>
            <a:ext cx="306494" cy="215444"/>
          </a:xfrm>
          <a:prstGeom prst="rect">
            <a:avLst/>
          </a:prstGeom>
          <a:noFill/>
        </p:spPr>
        <p:txBody>
          <a:bodyPr wrap="none" rtlCol="0">
            <a:spAutoFit/>
          </a:bodyPr>
          <a:lstStyle/>
          <a:p>
            <a:r>
              <a:rPr lang="en-US" sz="800" b="1" dirty="0">
                <a:solidFill>
                  <a:srgbClr val="F79646">
                    <a:lumMod val="75000"/>
                  </a:srgbClr>
                </a:solidFill>
                <a:latin typeface="Calibri"/>
              </a:rPr>
              <a:t>DB</a:t>
            </a:r>
          </a:p>
        </p:txBody>
      </p:sp>
      <p:sp>
        <p:nvSpPr>
          <p:cNvPr id="103" name="Rectangle 102">
            <a:extLst>
              <a:ext uri="{FF2B5EF4-FFF2-40B4-BE49-F238E27FC236}">
                <a16:creationId xmlns:a16="http://schemas.microsoft.com/office/drawing/2014/main" xmlns="" id="{5C21526F-D66D-554A-B74E-5177FF451352}"/>
              </a:ext>
            </a:extLst>
          </p:cNvPr>
          <p:cNvSpPr/>
          <p:nvPr/>
        </p:nvSpPr>
        <p:spPr>
          <a:xfrm>
            <a:off x="1930020" y="6108276"/>
            <a:ext cx="1139989" cy="19690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800" b="1" dirty="0">
                <a:solidFill>
                  <a:schemeClr val="accent1"/>
                </a:solidFill>
              </a:rPr>
              <a:t>Public / Private Cloud </a:t>
            </a:r>
          </a:p>
        </p:txBody>
      </p:sp>
      <p:sp>
        <p:nvSpPr>
          <p:cNvPr id="104" name="Rectangle 103">
            <a:extLst>
              <a:ext uri="{FF2B5EF4-FFF2-40B4-BE49-F238E27FC236}">
                <a16:creationId xmlns:a16="http://schemas.microsoft.com/office/drawing/2014/main" xmlns="" id="{F3FE13E7-A022-F947-87DF-11C73215CBA6}"/>
              </a:ext>
            </a:extLst>
          </p:cNvPr>
          <p:cNvSpPr/>
          <p:nvPr/>
        </p:nvSpPr>
        <p:spPr>
          <a:xfrm>
            <a:off x="871278" y="3502478"/>
            <a:ext cx="4822558" cy="338759"/>
          </a:xfrm>
          <a:prstGeom prst="rect">
            <a:avLst/>
          </a:prstGeom>
          <a:solidFill>
            <a:schemeClr val="accent2">
              <a:lumMod val="20000"/>
              <a:lumOff val="80000"/>
            </a:schemeClr>
          </a:solidFill>
          <a:ln w="25400">
            <a:solidFill>
              <a:srgbClr val="430300"/>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000" dirty="0">
                <a:solidFill>
                  <a:srgbClr val="002060"/>
                </a:solidFill>
              </a:rPr>
              <a:t>Integration</a:t>
            </a:r>
          </a:p>
        </p:txBody>
      </p:sp>
      <p:sp>
        <p:nvSpPr>
          <p:cNvPr id="108" name="Rectangle 107">
            <a:extLst>
              <a:ext uri="{FF2B5EF4-FFF2-40B4-BE49-F238E27FC236}">
                <a16:creationId xmlns:a16="http://schemas.microsoft.com/office/drawing/2014/main" xmlns="" id="{E0D88C44-52B7-BD46-A794-931F83B2DB4F}"/>
              </a:ext>
            </a:extLst>
          </p:cNvPr>
          <p:cNvSpPr/>
          <p:nvPr/>
        </p:nvSpPr>
        <p:spPr>
          <a:xfrm>
            <a:off x="1634456" y="3560951"/>
            <a:ext cx="4021206" cy="219632"/>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rgbClr val="FF7C00"/>
                </a:solidFill>
              </a:rPr>
              <a:t>Optum Rx Enterprise Service Bus </a:t>
            </a:r>
          </a:p>
        </p:txBody>
      </p:sp>
      <p:pic>
        <p:nvPicPr>
          <p:cNvPr id="110" name="Picture 109">
            <a:extLst>
              <a:ext uri="{FF2B5EF4-FFF2-40B4-BE49-F238E27FC236}">
                <a16:creationId xmlns:a16="http://schemas.microsoft.com/office/drawing/2014/main" xmlns="" id="{E4E221B2-B8BF-784A-89AD-F5661FD4AE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697" y="5363041"/>
            <a:ext cx="202488" cy="205151"/>
          </a:xfrm>
          <a:prstGeom prst="rect">
            <a:avLst/>
          </a:prstGeom>
        </p:spPr>
      </p:pic>
      <p:pic>
        <p:nvPicPr>
          <p:cNvPr id="111" name="Picture 110">
            <a:extLst>
              <a:ext uri="{FF2B5EF4-FFF2-40B4-BE49-F238E27FC236}">
                <a16:creationId xmlns:a16="http://schemas.microsoft.com/office/drawing/2014/main" xmlns="" id="{64BD9255-5999-EF4C-A23B-17C68D760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67" y="5618081"/>
            <a:ext cx="266749" cy="270257"/>
          </a:xfrm>
          <a:prstGeom prst="rect">
            <a:avLst/>
          </a:prstGeom>
        </p:spPr>
      </p:pic>
      <p:pic>
        <p:nvPicPr>
          <p:cNvPr id="112" name="Picture 111">
            <a:extLst>
              <a:ext uri="{FF2B5EF4-FFF2-40B4-BE49-F238E27FC236}">
                <a16:creationId xmlns:a16="http://schemas.microsoft.com/office/drawing/2014/main" xmlns="" id="{72EA41FB-4D5A-BF43-A4B4-3CC3F24CD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093" y="5866929"/>
            <a:ext cx="300445" cy="300445"/>
          </a:xfrm>
          <a:prstGeom prst="rect">
            <a:avLst/>
          </a:prstGeom>
        </p:spPr>
      </p:pic>
      <p:grpSp>
        <p:nvGrpSpPr>
          <p:cNvPr id="114" name="Group 113">
            <a:extLst>
              <a:ext uri="{FF2B5EF4-FFF2-40B4-BE49-F238E27FC236}">
                <a16:creationId xmlns:a16="http://schemas.microsoft.com/office/drawing/2014/main" xmlns="" id="{704B7EAD-D7A3-9347-AFFB-73D948DA65A7}"/>
              </a:ext>
            </a:extLst>
          </p:cNvPr>
          <p:cNvGrpSpPr/>
          <p:nvPr/>
        </p:nvGrpSpPr>
        <p:grpSpPr>
          <a:xfrm>
            <a:off x="1353233" y="4278137"/>
            <a:ext cx="4218018" cy="388771"/>
            <a:chOff x="1911803" y="3410018"/>
            <a:chExt cx="8748805" cy="286937"/>
          </a:xfrm>
          <a:solidFill>
            <a:schemeClr val="accent6">
              <a:lumMod val="20000"/>
              <a:lumOff val="80000"/>
            </a:schemeClr>
          </a:solidFill>
        </p:grpSpPr>
        <p:sp>
          <p:nvSpPr>
            <p:cNvPr id="200" name="Rectangle 199">
              <a:extLst>
                <a:ext uri="{FF2B5EF4-FFF2-40B4-BE49-F238E27FC236}">
                  <a16:creationId xmlns:a16="http://schemas.microsoft.com/office/drawing/2014/main" xmlns="" id="{375A6541-73F6-F04E-9571-F45066AE6C04}"/>
                </a:ext>
              </a:extLst>
            </p:cNvPr>
            <p:cNvSpPr/>
            <p:nvPr/>
          </p:nvSpPr>
          <p:spPr>
            <a:xfrm>
              <a:off x="2456611" y="3410018"/>
              <a:ext cx="8203997" cy="269172"/>
            </a:xfrm>
            <a:prstGeom prst="rect">
              <a:avLst/>
            </a:prstGeom>
            <a:grp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01" name="TextBox 200">
              <a:extLst>
                <a:ext uri="{FF2B5EF4-FFF2-40B4-BE49-F238E27FC236}">
                  <a16:creationId xmlns:a16="http://schemas.microsoft.com/office/drawing/2014/main" xmlns="" id="{AC89D3C2-D1E5-F443-A7B3-DDA6863ADE5D}"/>
                </a:ext>
              </a:extLst>
            </p:cNvPr>
            <p:cNvSpPr txBox="1"/>
            <p:nvPr/>
          </p:nvSpPr>
          <p:spPr>
            <a:xfrm>
              <a:off x="6762462" y="3591075"/>
              <a:ext cx="2364604" cy="102221"/>
            </a:xfrm>
            <a:prstGeom prst="rect">
              <a:avLst/>
            </a:prstGeom>
            <a:grpFill/>
            <a:ln w="19050">
              <a:solidFill>
                <a:srgbClr val="00B050"/>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 Security Framework</a:t>
              </a:r>
            </a:p>
          </p:txBody>
        </p:sp>
        <p:sp>
          <p:nvSpPr>
            <p:cNvPr id="202" name="TextBox 201">
              <a:extLst>
                <a:ext uri="{FF2B5EF4-FFF2-40B4-BE49-F238E27FC236}">
                  <a16:creationId xmlns:a16="http://schemas.microsoft.com/office/drawing/2014/main" xmlns="" id="{0B484BD1-1C2E-314E-B7FA-62CB2BEFE1D8}"/>
                </a:ext>
              </a:extLst>
            </p:cNvPr>
            <p:cNvSpPr txBox="1"/>
            <p:nvPr/>
          </p:nvSpPr>
          <p:spPr>
            <a:xfrm>
              <a:off x="4934496" y="3436849"/>
              <a:ext cx="2230336" cy="102221"/>
            </a:xfrm>
            <a:prstGeom prst="rect">
              <a:avLst/>
            </a:prstGeom>
            <a:grpFill/>
            <a:ln w="19050">
              <a:solidFill>
                <a:srgbClr val="00B050"/>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Instrumentation</a:t>
              </a:r>
            </a:p>
          </p:txBody>
        </p:sp>
        <p:sp>
          <p:nvSpPr>
            <p:cNvPr id="203" name="TextBox 202">
              <a:extLst>
                <a:ext uri="{FF2B5EF4-FFF2-40B4-BE49-F238E27FC236}">
                  <a16:creationId xmlns:a16="http://schemas.microsoft.com/office/drawing/2014/main" xmlns="" id="{666A46EC-3021-AA4C-A43B-0F12C6037F91}"/>
                </a:ext>
              </a:extLst>
            </p:cNvPr>
            <p:cNvSpPr txBox="1"/>
            <p:nvPr/>
          </p:nvSpPr>
          <p:spPr>
            <a:xfrm>
              <a:off x="1911803" y="3437731"/>
              <a:ext cx="2242651" cy="102221"/>
            </a:xfrm>
            <a:prstGeom prst="rect">
              <a:avLst/>
            </a:prstGeom>
            <a:grpFill/>
            <a:ln w="19050">
              <a:solidFill>
                <a:srgbClr val="E87722"/>
              </a:solidFill>
            </a:ln>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900" b="0" dirty="0">
                  <a:solidFill>
                    <a:schemeClr val="tx1"/>
                  </a:solidFill>
                </a:rPr>
                <a:t>Auto </a:t>
              </a:r>
              <a:r>
                <a:rPr lang="en-US" sz="800" b="0" dirty="0">
                  <a:solidFill>
                    <a:schemeClr val="tx1"/>
                  </a:solidFill>
                </a:rPr>
                <a:t>Provision</a:t>
              </a:r>
            </a:p>
          </p:txBody>
        </p:sp>
        <p:sp>
          <p:nvSpPr>
            <p:cNvPr id="204" name="TextBox 203">
              <a:extLst>
                <a:ext uri="{FF2B5EF4-FFF2-40B4-BE49-F238E27FC236}">
                  <a16:creationId xmlns:a16="http://schemas.microsoft.com/office/drawing/2014/main" xmlns="" id="{0B0B24D0-5530-7F4A-9C05-14176525DE29}"/>
                </a:ext>
              </a:extLst>
            </p:cNvPr>
            <p:cNvSpPr txBox="1"/>
            <p:nvPr/>
          </p:nvSpPr>
          <p:spPr>
            <a:xfrm>
              <a:off x="3201491" y="3591828"/>
              <a:ext cx="2271164" cy="105127"/>
            </a:xfrm>
            <a:prstGeom prst="rect">
              <a:avLst/>
            </a:prstGeom>
            <a:grpFill/>
            <a:ln w="19050">
              <a:solidFill>
                <a:srgbClr val="E87722"/>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Auto Scaling</a:t>
              </a:r>
            </a:p>
          </p:txBody>
        </p:sp>
      </p:grpSp>
      <p:sp>
        <p:nvSpPr>
          <p:cNvPr id="153" name="Rectangle 152">
            <a:extLst>
              <a:ext uri="{FF2B5EF4-FFF2-40B4-BE49-F238E27FC236}">
                <a16:creationId xmlns:a16="http://schemas.microsoft.com/office/drawing/2014/main" xmlns="" id="{A6804791-06E0-B44B-9A6B-F32B20839FDE}"/>
              </a:ext>
            </a:extLst>
          </p:cNvPr>
          <p:cNvSpPr/>
          <p:nvPr/>
        </p:nvSpPr>
        <p:spPr>
          <a:xfrm>
            <a:off x="4311752" y="6089011"/>
            <a:ext cx="1239888" cy="24267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800" b="1" dirty="0">
                <a:solidFill>
                  <a:schemeClr val="accent1"/>
                </a:solidFill>
              </a:rPr>
              <a:t>Dedicated / Virtual Hosting</a:t>
            </a:r>
          </a:p>
        </p:txBody>
      </p:sp>
      <p:sp>
        <p:nvSpPr>
          <p:cNvPr id="154" name="TextBox 153">
            <a:extLst>
              <a:ext uri="{FF2B5EF4-FFF2-40B4-BE49-F238E27FC236}">
                <a16:creationId xmlns:a16="http://schemas.microsoft.com/office/drawing/2014/main" xmlns="" id="{90B77B75-9F52-B64D-9252-6B087C75F02A}"/>
              </a:ext>
            </a:extLst>
          </p:cNvPr>
          <p:cNvSpPr txBox="1"/>
          <p:nvPr/>
        </p:nvSpPr>
        <p:spPr>
          <a:xfrm>
            <a:off x="4442512" y="4317298"/>
            <a:ext cx="1141513" cy="138499"/>
          </a:xfrm>
          <a:prstGeom prst="rect">
            <a:avLst/>
          </a:prstGeom>
          <a:grpFill/>
          <a:ln w="19050">
            <a:solidFill>
              <a:srgbClr val="E87722"/>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Containerization</a:t>
            </a:r>
          </a:p>
        </p:txBody>
      </p:sp>
      <p:sp>
        <p:nvSpPr>
          <p:cNvPr id="160" name="TextBox 159">
            <a:extLst>
              <a:ext uri="{FF2B5EF4-FFF2-40B4-BE49-F238E27FC236}">
                <a16:creationId xmlns:a16="http://schemas.microsoft.com/office/drawing/2014/main" xmlns="" id="{DF248956-836D-9541-A453-9C3A9C9B5DEE}"/>
              </a:ext>
            </a:extLst>
          </p:cNvPr>
          <p:cNvSpPr txBox="1"/>
          <p:nvPr/>
        </p:nvSpPr>
        <p:spPr>
          <a:xfrm>
            <a:off x="1513753" y="5355769"/>
            <a:ext cx="356188" cy="215444"/>
          </a:xfrm>
          <a:prstGeom prst="rect">
            <a:avLst/>
          </a:prstGeom>
          <a:noFill/>
        </p:spPr>
        <p:txBody>
          <a:bodyPr wrap="none" rtlCol="0">
            <a:spAutoFit/>
          </a:bodyPr>
          <a:lstStyle/>
          <a:p>
            <a:r>
              <a:rPr lang="en-US" sz="800" b="1" dirty="0">
                <a:solidFill>
                  <a:srgbClr val="F79646">
                    <a:lumMod val="75000"/>
                  </a:srgbClr>
                </a:solidFill>
                <a:latin typeface="Calibri"/>
              </a:rPr>
              <a:t>App</a:t>
            </a:r>
          </a:p>
        </p:txBody>
      </p:sp>
      <p:sp>
        <p:nvSpPr>
          <p:cNvPr id="162" name="TextBox 161">
            <a:extLst>
              <a:ext uri="{FF2B5EF4-FFF2-40B4-BE49-F238E27FC236}">
                <a16:creationId xmlns:a16="http://schemas.microsoft.com/office/drawing/2014/main" xmlns="" id="{A71958B4-7E5D-A440-B45C-56BB3A2D3A14}"/>
              </a:ext>
            </a:extLst>
          </p:cNvPr>
          <p:cNvSpPr txBox="1"/>
          <p:nvPr/>
        </p:nvSpPr>
        <p:spPr>
          <a:xfrm>
            <a:off x="1524809" y="4841890"/>
            <a:ext cx="428322" cy="338554"/>
          </a:xfrm>
          <a:prstGeom prst="rect">
            <a:avLst/>
          </a:prstGeom>
          <a:noFill/>
        </p:spPr>
        <p:txBody>
          <a:bodyPr wrap="none" rtlCol="0">
            <a:spAutoFit/>
          </a:bodyPr>
          <a:lstStyle/>
          <a:p>
            <a:r>
              <a:rPr lang="en-US" sz="800" b="1" dirty="0">
                <a:solidFill>
                  <a:srgbClr val="F79646">
                    <a:lumMod val="75000"/>
                  </a:srgbClr>
                </a:solidFill>
                <a:latin typeface="Calibri"/>
              </a:rPr>
              <a:t>Web/</a:t>
            </a:r>
          </a:p>
          <a:p>
            <a:r>
              <a:rPr lang="en-US" sz="800" b="1" dirty="0">
                <a:solidFill>
                  <a:srgbClr val="F79646">
                    <a:lumMod val="75000"/>
                  </a:srgbClr>
                </a:solidFill>
                <a:latin typeface="Calibri"/>
              </a:rPr>
              <a:t>Pres</a:t>
            </a:r>
          </a:p>
        </p:txBody>
      </p:sp>
      <p:grpSp>
        <p:nvGrpSpPr>
          <p:cNvPr id="171" name="Group 170">
            <a:extLst>
              <a:ext uri="{FF2B5EF4-FFF2-40B4-BE49-F238E27FC236}">
                <a16:creationId xmlns:a16="http://schemas.microsoft.com/office/drawing/2014/main" xmlns="" id="{2BBB1C8C-15A4-C248-87BE-9CF36F858CEF}"/>
              </a:ext>
            </a:extLst>
          </p:cNvPr>
          <p:cNvGrpSpPr/>
          <p:nvPr/>
        </p:nvGrpSpPr>
        <p:grpSpPr>
          <a:xfrm>
            <a:off x="3274065" y="4902144"/>
            <a:ext cx="869300" cy="1383621"/>
            <a:chOff x="6659431" y="4054658"/>
            <a:chExt cx="869300" cy="954519"/>
          </a:xfrm>
        </p:grpSpPr>
        <p:sp>
          <p:nvSpPr>
            <p:cNvPr id="189" name="Rounded Rectangle 188">
              <a:extLst>
                <a:ext uri="{FF2B5EF4-FFF2-40B4-BE49-F238E27FC236}">
                  <a16:creationId xmlns:a16="http://schemas.microsoft.com/office/drawing/2014/main" xmlns="" id="{7A403CD3-5FAD-D740-ADFA-573306A38ABB}"/>
                </a:ext>
              </a:extLst>
            </p:cNvPr>
            <p:cNvSpPr/>
            <p:nvPr/>
          </p:nvSpPr>
          <p:spPr>
            <a:xfrm>
              <a:off x="6662511" y="4756413"/>
              <a:ext cx="865450" cy="114104"/>
            </a:xfrm>
            <a:prstGeom prst="roundRect">
              <a:avLst/>
            </a:prstGeom>
            <a:solidFill>
              <a:srgbClr val="FFD6A9"/>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Perf Test </a:t>
              </a:r>
            </a:p>
          </p:txBody>
        </p:sp>
        <p:sp>
          <p:nvSpPr>
            <p:cNvPr id="190" name="Rounded Rectangle 189">
              <a:extLst>
                <a:ext uri="{FF2B5EF4-FFF2-40B4-BE49-F238E27FC236}">
                  <a16:creationId xmlns:a16="http://schemas.microsoft.com/office/drawing/2014/main" xmlns="" id="{720F54BD-C660-D746-8555-49313A0EC711}"/>
                </a:ext>
              </a:extLst>
            </p:cNvPr>
            <p:cNvSpPr/>
            <p:nvPr/>
          </p:nvSpPr>
          <p:spPr>
            <a:xfrm>
              <a:off x="6659431" y="4892778"/>
              <a:ext cx="865450" cy="116399"/>
            </a:xfrm>
            <a:prstGeom prst="roundRect">
              <a:avLst/>
            </a:prstGeom>
            <a:solidFill>
              <a:srgbClr val="FFD6A9"/>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Certs Mgmt</a:t>
              </a:r>
            </a:p>
          </p:txBody>
        </p:sp>
        <p:sp>
          <p:nvSpPr>
            <p:cNvPr id="191" name="Rounded Rectangle 190">
              <a:extLst>
                <a:ext uri="{FF2B5EF4-FFF2-40B4-BE49-F238E27FC236}">
                  <a16:creationId xmlns:a16="http://schemas.microsoft.com/office/drawing/2014/main" xmlns="" id="{E0689293-13F4-AA4E-A1FF-A2264ADFFE53}"/>
                </a:ext>
              </a:extLst>
            </p:cNvPr>
            <p:cNvSpPr/>
            <p:nvPr/>
          </p:nvSpPr>
          <p:spPr>
            <a:xfrm>
              <a:off x="6664052" y="4201812"/>
              <a:ext cx="860829" cy="114015"/>
            </a:xfrm>
            <a:prstGeom prst="roundRect">
              <a:avLst/>
            </a:prstGeom>
            <a:solidFill>
              <a:srgbClr val="FFD6A9"/>
            </a:solidFill>
            <a:ln w="25400" cap="flat" cmpd="sng" algn="ctr">
              <a:solidFill>
                <a:srgbClr val="E87722"/>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CI/CD</a:t>
              </a:r>
            </a:p>
          </p:txBody>
        </p:sp>
        <p:sp>
          <p:nvSpPr>
            <p:cNvPr id="192" name="Rounded Rectangle 191">
              <a:extLst>
                <a:ext uri="{FF2B5EF4-FFF2-40B4-BE49-F238E27FC236}">
                  <a16:creationId xmlns:a16="http://schemas.microsoft.com/office/drawing/2014/main" xmlns="" id="{45B4F016-2083-224C-8970-FB0C70EA22DD}"/>
                </a:ext>
              </a:extLst>
            </p:cNvPr>
            <p:cNvSpPr/>
            <p:nvPr/>
          </p:nvSpPr>
          <p:spPr>
            <a:xfrm>
              <a:off x="6663281" y="4054658"/>
              <a:ext cx="865450" cy="121749"/>
            </a:xfrm>
            <a:prstGeom prst="roundRect">
              <a:avLst/>
            </a:prstGeom>
            <a:solidFill>
              <a:srgbClr val="FFD6A9"/>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Capacity Mgmt</a:t>
              </a:r>
            </a:p>
          </p:txBody>
        </p:sp>
        <p:sp>
          <p:nvSpPr>
            <p:cNvPr id="193" name="Rounded Rectangle 192">
              <a:extLst>
                <a:ext uri="{FF2B5EF4-FFF2-40B4-BE49-F238E27FC236}">
                  <a16:creationId xmlns:a16="http://schemas.microsoft.com/office/drawing/2014/main" xmlns="" id="{24E399C3-E23D-B442-B3FD-2AD2E7176BE6}"/>
                </a:ext>
              </a:extLst>
            </p:cNvPr>
            <p:cNvSpPr/>
            <p:nvPr/>
          </p:nvSpPr>
          <p:spPr>
            <a:xfrm>
              <a:off x="6660201" y="4613379"/>
              <a:ext cx="865450" cy="116791"/>
            </a:xfrm>
            <a:prstGeom prst="roundRect">
              <a:avLst/>
            </a:prstGeom>
            <a:solidFill>
              <a:srgbClr val="FFD6A9"/>
            </a:solidFill>
            <a:ln w="25400" cap="flat" cmpd="sng" algn="ctr">
              <a:solidFill>
                <a:srgbClr val="E87722"/>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Env Mgmt</a:t>
              </a:r>
            </a:p>
          </p:txBody>
        </p:sp>
        <p:sp>
          <p:nvSpPr>
            <p:cNvPr id="194" name="Rounded Rectangle 193">
              <a:extLst>
                <a:ext uri="{FF2B5EF4-FFF2-40B4-BE49-F238E27FC236}">
                  <a16:creationId xmlns:a16="http://schemas.microsoft.com/office/drawing/2014/main" xmlns="" id="{560B0AD5-CA6B-D241-9CC7-5BD6269A6E92}"/>
                </a:ext>
              </a:extLst>
            </p:cNvPr>
            <p:cNvSpPr/>
            <p:nvPr/>
          </p:nvSpPr>
          <p:spPr>
            <a:xfrm>
              <a:off x="6660971" y="4479036"/>
              <a:ext cx="865450" cy="108451"/>
            </a:xfrm>
            <a:prstGeom prst="roundRect">
              <a:avLst/>
            </a:prstGeom>
            <a:solidFill>
              <a:srgbClr val="FFD6A9"/>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Reporting</a:t>
              </a:r>
            </a:p>
          </p:txBody>
        </p:sp>
        <p:sp>
          <p:nvSpPr>
            <p:cNvPr id="195" name="Rounded Rectangle 194">
              <a:extLst>
                <a:ext uri="{FF2B5EF4-FFF2-40B4-BE49-F238E27FC236}">
                  <a16:creationId xmlns:a16="http://schemas.microsoft.com/office/drawing/2014/main" xmlns="" id="{8F220EA5-2CCB-024D-87E6-F3E881D425D9}"/>
                </a:ext>
              </a:extLst>
            </p:cNvPr>
            <p:cNvSpPr/>
            <p:nvPr/>
          </p:nvSpPr>
          <p:spPr>
            <a:xfrm>
              <a:off x="6661741" y="4340921"/>
              <a:ext cx="865450" cy="116979"/>
            </a:xfrm>
            <a:prstGeom prst="roundRect">
              <a:avLst/>
            </a:prstGeom>
            <a:solidFill>
              <a:srgbClr val="FFD6A9"/>
            </a:solidFill>
            <a:ln w="25400" cap="flat" cmpd="sng" algn="ctr">
              <a:solidFill>
                <a:srgbClr val="0074B5"/>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Authentication</a:t>
              </a:r>
            </a:p>
          </p:txBody>
        </p:sp>
      </p:grpSp>
      <p:sp>
        <p:nvSpPr>
          <p:cNvPr id="172" name="Rectangle 171">
            <a:extLst>
              <a:ext uri="{FF2B5EF4-FFF2-40B4-BE49-F238E27FC236}">
                <a16:creationId xmlns:a16="http://schemas.microsoft.com/office/drawing/2014/main" xmlns="" id="{4B723F90-FAD6-2146-ACD4-8A9C5AF98695}"/>
              </a:ext>
            </a:extLst>
          </p:cNvPr>
          <p:cNvSpPr/>
          <p:nvPr/>
        </p:nvSpPr>
        <p:spPr>
          <a:xfrm>
            <a:off x="866271" y="3860418"/>
            <a:ext cx="4826166" cy="307666"/>
          </a:xfrm>
          <a:prstGeom prst="rect">
            <a:avLst/>
          </a:prstGeom>
          <a:solidFill>
            <a:schemeClr val="accent4">
              <a:lumMod val="20000"/>
              <a:lumOff val="80000"/>
            </a:schemeClr>
          </a:solidFill>
          <a:ln w="25400">
            <a:solidFill>
              <a:srgbClr val="984807"/>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000" dirty="0">
                <a:solidFill>
                  <a:srgbClr val="002060"/>
                </a:solidFill>
              </a:rPr>
              <a:t>Data</a:t>
            </a:r>
          </a:p>
        </p:txBody>
      </p:sp>
      <p:sp>
        <p:nvSpPr>
          <p:cNvPr id="173" name="Rectangle 172">
            <a:extLst>
              <a:ext uri="{FF2B5EF4-FFF2-40B4-BE49-F238E27FC236}">
                <a16:creationId xmlns:a16="http://schemas.microsoft.com/office/drawing/2014/main" xmlns="" id="{136BDAAF-5FD7-D04C-86C9-A5B0674C53C7}"/>
              </a:ext>
            </a:extLst>
          </p:cNvPr>
          <p:cNvSpPr/>
          <p:nvPr/>
        </p:nvSpPr>
        <p:spPr>
          <a:xfrm>
            <a:off x="1655279" y="3900077"/>
            <a:ext cx="3996244" cy="211185"/>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rgbClr val="FF7C00"/>
                </a:solidFill>
              </a:rPr>
              <a:t>Optum Rx Enterprise Data Services </a:t>
            </a:r>
          </a:p>
        </p:txBody>
      </p:sp>
      <p:pic>
        <p:nvPicPr>
          <p:cNvPr id="174" name="Picture 173">
            <a:extLst>
              <a:ext uri="{FF2B5EF4-FFF2-40B4-BE49-F238E27FC236}">
                <a16:creationId xmlns:a16="http://schemas.microsoft.com/office/drawing/2014/main" xmlns="" id="{C52E2CB0-49B2-8744-A044-53D5DB2DAF3F}"/>
              </a:ext>
            </a:extLst>
          </p:cNvPr>
          <p:cNvPicPr>
            <a:picLocks noChangeAspect="1"/>
          </p:cNvPicPr>
          <p:nvPr/>
        </p:nvPicPr>
        <p:blipFill>
          <a:blip r:embed="rId6"/>
          <a:stretch>
            <a:fillRect/>
          </a:stretch>
        </p:blipFill>
        <p:spPr>
          <a:xfrm flipH="1">
            <a:off x="1123718" y="3658446"/>
            <a:ext cx="258737" cy="153707"/>
          </a:xfrm>
          <a:prstGeom prst="rect">
            <a:avLst/>
          </a:prstGeom>
        </p:spPr>
      </p:pic>
      <p:pic>
        <p:nvPicPr>
          <p:cNvPr id="175" name="Picture 174">
            <a:extLst>
              <a:ext uri="{FF2B5EF4-FFF2-40B4-BE49-F238E27FC236}">
                <a16:creationId xmlns:a16="http://schemas.microsoft.com/office/drawing/2014/main" xmlns="" id="{49B711D2-F7D5-4947-A1EF-D75D8687C5DE}"/>
              </a:ext>
            </a:extLst>
          </p:cNvPr>
          <p:cNvPicPr>
            <a:picLocks noChangeAspect="1"/>
          </p:cNvPicPr>
          <p:nvPr/>
        </p:nvPicPr>
        <p:blipFill>
          <a:blip r:embed="rId7"/>
          <a:stretch>
            <a:fillRect/>
          </a:stretch>
        </p:blipFill>
        <p:spPr>
          <a:xfrm>
            <a:off x="929717" y="6046580"/>
            <a:ext cx="284449" cy="406400"/>
          </a:xfrm>
          <a:prstGeom prst="rect">
            <a:avLst/>
          </a:prstGeom>
        </p:spPr>
      </p:pic>
      <p:pic>
        <p:nvPicPr>
          <p:cNvPr id="176" name="Picture 175">
            <a:extLst>
              <a:ext uri="{FF2B5EF4-FFF2-40B4-BE49-F238E27FC236}">
                <a16:creationId xmlns:a16="http://schemas.microsoft.com/office/drawing/2014/main" xmlns="" id="{900BE080-C2DF-754F-86B5-21EEA57AD543}"/>
              </a:ext>
            </a:extLst>
          </p:cNvPr>
          <p:cNvPicPr>
            <a:picLocks noChangeAspect="1"/>
          </p:cNvPicPr>
          <p:nvPr/>
        </p:nvPicPr>
        <p:blipFill>
          <a:blip r:embed="rId8"/>
          <a:stretch>
            <a:fillRect/>
          </a:stretch>
        </p:blipFill>
        <p:spPr>
          <a:xfrm>
            <a:off x="1284599" y="3886296"/>
            <a:ext cx="192169" cy="192169"/>
          </a:xfrm>
          <a:prstGeom prst="rect">
            <a:avLst/>
          </a:prstGeom>
        </p:spPr>
      </p:pic>
      <p:sp>
        <p:nvSpPr>
          <p:cNvPr id="177" name="Rounded Rectangle 176">
            <a:extLst>
              <a:ext uri="{FF2B5EF4-FFF2-40B4-BE49-F238E27FC236}">
                <a16:creationId xmlns:a16="http://schemas.microsoft.com/office/drawing/2014/main" xmlns="" id="{87D94E88-723D-7241-A6D2-EA70B80711A2}"/>
              </a:ext>
            </a:extLst>
          </p:cNvPr>
          <p:cNvSpPr/>
          <p:nvPr/>
        </p:nvSpPr>
        <p:spPr>
          <a:xfrm>
            <a:off x="1973836" y="4856084"/>
            <a:ext cx="1060381" cy="285329"/>
          </a:xfrm>
          <a:prstGeom prst="roundRect">
            <a:avLst/>
          </a:prstGeom>
          <a:solidFill>
            <a:schemeClr val="accent2">
              <a:lumMod val="20000"/>
              <a:lumOff val="8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ounded Rectangle 177">
            <a:extLst>
              <a:ext uri="{FF2B5EF4-FFF2-40B4-BE49-F238E27FC236}">
                <a16:creationId xmlns:a16="http://schemas.microsoft.com/office/drawing/2014/main" xmlns="" id="{15258075-C7B1-B14E-B269-FB37CD94BCA2}"/>
              </a:ext>
            </a:extLst>
          </p:cNvPr>
          <p:cNvSpPr/>
          <p:nvPr/>
        </p:nvSpPr>
        <p:spPr>
          <a:xfrm>
            <a:off x="1973836" y="5326116"/>
            <a:ext cx="1057454" cy="285329"/>
          </a:xfrm>
          <a:prstGeom prst="roundRect">
            <a:avLst/>
          </a:prstGeom>
          <a:solidFill>
            <a:schemeClr val="accent2">
              <a:lumMod val="20000"/>
              <a:lumOff val="8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ounded Rectangle 178">
            <a:extLst>
              <a:ext uri="{FF2B5EF4-FFF2-40B4-BE49-F238E27FC236}">
                <a16:creationId xmlns:a16="http://schemas.microsoft.com/office/drawing/2014/main" xmlns="" id="{E14601BB-7A64-8547-A009-9116AAB5565A}"/>
              </a:ext>
            </a:extLst>
          </p:cNvPr>
          <p:cNvSpPr/>
          <p:nvPr/>
        </p:nvSpPr>
        <p:spPr>
          <a:xfrm>
            <a:off x="1973836" y="5803682"/>
            <a:ext cx="1057455" cy="285329"/>
          </a:xfrm>
          <a:prstGeom prst="roundRect">
            <a:avLst/>
          </a:prstGeom>
          <a:solidFill>
            <a:schemeClr val="accent2">
              <a:lumMod val="20000"/>
              <a:lumOff val="80000"/>
              <a:alpha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xmlns="" id="{E5961576-9400-8D4A-BA95-060804BEB941}"/>
              </a:ext>
            </a:extLst>
          </p:cNvPr>
          <p:cNvSpPr txBox="1"/>
          <p:nvPr/>
        </p:nvSpPr>
        <p:spPr>
          <a:xfrm>
            <a:off x="2141156" y="4899605"/>
            <a:ext cx="886976" cy="215444"/>
          </a:xfrm>
          <a:prstGeom prst="rect">
            <a:avLst/>
          </a:prstGeom>
          <a:noFill/>
        </p:spPr>
        <p:txBody>
          <a:bodyPr wrap="square" rtlCol="0">
            <a:spAutoFit/>
          </a:bodyPr>
          <a:lstStyle/>
          <a:p>
            <a:r>
              <a:rPr lang="en-US" sz="800" dirty="0"/>
              <a:t>Apache, AEM</a:t>
            </a:r>
          </a:p>
        </p:txBody>
      </p:sp>
      <p:sp>
        <p:nvSpPr>
          <p:cNvPr id="181" name="TextBox 180">
            <a:extLst>
              <a:ext uri="{FF2B5EF4-FFF2-40B4-BE49-F238E27FC236}">
                <a16:creationId xmlns:a16="http://schemas.microsoft.com/office/drawing/2014/main" xmlns="" id="{39B9C4FB-8B7A-D942-BB6D-DCA3AFA40E06}"/>
              </a:ext>
            </a:extLst>
          </p:cNvPr>
          <p:cNvSpPr txBox="1"/>
          <p:nvPr/>
        </p:nvSpPr>
        <p:spPr>
          <a:xfrm>
            <a:off x="2132528" y="5355503"/>
            <a:ext cx="766365" cy="215444"/>
          </a:xfrm>
          <a:prstGeom prst="rect">
            <a:avLst/>
          </a:prstGeom>
          <a:noFill/>
        </p:spPr>
        <p:txBody>
          <a:bodyPr wrap="square" rtlCol="0">
            <a:spAutoFit/>
          </a:bodyPr>
          <a:lstStyle/>
          <a:p>
            <a:r>
              <a:rPr lang="en-US" sz="800" dirty="0" err="1"/>
              <a:t>jBoss</a:t>
            </a:r>
            <a:r>
              <a:rPr lang="en-US" sz="800" dirty="0"/>
              <a:t>, Tomcat</a:t>
            </a:r>
          </a:p>
        </p:txBody>
      </p:sp>
      <p:sp>
        <p:nvSpPr>
          <p:cNvPr id="182" name="TextBox 181">
            <a:extLst>
              <a:ext uri="{FF2B5EF4-FFF2-40B4-BE49-F238E27FC236}">
                <a16:creationId xmlns:a16="http://schemas.microsoft.com/office/drawing/2014/main" xmlns="" id="{128B0E9F-B0D0-E341-AEE7-3939F5BA0C52}"/>
              </a:ext>
            </a:extLst>
          </p:cNvPr>
          <p:cNvSpPr txBox="1"/>
          <p:nvPr/>
        </p:nvSpPr>
        <p:spPr>
          <a:xfrm>
            <a:off x="1929747" y="5846768"/>
            <a:ext cx="1127339" cy="215444"/>
          </a:xfrm>
          <a:prstGeom prst="rect">
            <a:avLst/>
          </a:prstGeom>
          <a:noFill/>
        </p:spPr>
        <p:txBody>
          <a:bodyPr wrap="square" rtlCol="0">
            <a:spAutoFit/>
          </a:bodyPr>
          <a:lstStyle/>
          <a:p>
            <a:pPr algn="ctr"/>
            <a:r>
              <a:rPr lang="en-US" sz="800" dirty="0"/>
              <a:t>mySql</a:t>
            </a:r>
          </a:p>
        </p:txBody>
      </p:sp>
      <p:sp>
        <p:nvSpPr>
          <p:cNvPr id="183" name="Rounded Rectangle 182">
            <a:extLst>
              <a:ext uri="{FF2B5EF4-FFF2-40B4-BE49-F238E27FC236}">
                <a16:creationId xmlns:a16="http://schemas.microsoft.com/office/drawing/2014/main" xmlns="" id="{E5D03531-D344-3B4A-9693-8649123B4241}"/>
              </a:ext>
            </a:extLst>
          </p:cNvPr>
          <p:cNvSpPr/>
          <p:nvPr/>
        </p:nvSpPr>
        <p:spPr>
          <a:xfrm>
            <a:off x="4382129" y="4849079"/>
            <a:ext cx="1060381" cy="285329"/>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ounded Rectangle 183">
            <a:extLst>
              <a:ext uri="{FF2B5EF4-FFF2-40B4-BE49-F238E27FC236}">
                <a16:creationId xmlns:a16="http://schemas.microsoft.com/office/drawing/2014/main" xmlns="" id="{CECDFE6F-7B4A-B549-B6F0-A471C8A9FB99}"/>
              </a:ext>
            </a:extLst>
          </p:cNvPr>
          <p:cNvSpPr/>
          <p:nvPr/>
        </p:nvSpPr>
        <p:spPr>
          <a:xfrm>
            <a:off x="4390756" y="5301859"/>
            <a:ext cx="1057454" cy="285329"/>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ounded Rectangle 184">
            <a:extLst>
              <a:ext uri="{FF2B5EF4-FFF2-40B4-BE49-F238E27FC236}">
                <a16:creationId xmlns:a16="http://schemas.microsoft.com/office/drawing/2014/main" xmlns="" id="{BEEADCE0-FD4F-864D-AB91-DF9F27C6C40D}"/>
              </a:ext>
            </a:extLst>
          </p:cNvPr>
          <p:cNvSpPr/>
          <p:nvPr/>
        </p:nvSpPr>
        <p:spPr>
          <a:xfrm>
            <a:off x="4390755" y="5753547"/>
            <a:ext cx="1057455" cy="316371"/>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extBox 185">
            <a:extLst>
              <a:ext uri="{FF2B5EF4-FFF2-40B4-BE49-F238E27FC236}">
                <a16:creationId xmlns:a16="http://schemas.microsoft.com/office/drawing/2014/main" xmlns="" id="{FC997C52-E909-DD40-BA39-6EAE46594E01}"/>
              </a:ext>
            </a:extLst>
          </p:cNvPr>
          <p:cNvSpPr txBox="1"/>
          <p:nvPr/>
        </p:nvSpPr>
        <p:spPr>
          <a:xfrm>
            <a:off x="4359677" y="4875348"/>
            <a:ext cx="1073238" cy="215444"/>
          </a:xfrm>
          <a:prstGeom prst="rect">
            <a:avLst/>
          </a:prstGeom>
          <a:noFill/>
        </p:spPr>
        <p:txBody>
          <a:bodyPr wrap="square" rtlCol="0">
            <a:spAutoFit/>
          </a:bodyPr>
          <a:lstStyle/>
          <a:p>
            <a:r>
              <a:rPr lang="en-US" sz="800" dirty="0"/>
              <a:t>Apache, IIS, IHS, AEM</a:t>
            </a:r>
          </a:p>
        </p:txBody>
      </p:sp>
      <p:sp>
        <p:nvSpPr>
          <p:cNvPr id="187" name="TextBox 186">
            <a:extLst>
              <a:ext uri="{FF2B5EF4-FFF2-40B4-BE49-F238E27FC236}">
                <a16:creationId xmlns:a16="http://schemas.microsoft.com/office/drawing/2014/main" xmlns="" id="{3FB9A666-AAE1-D048-91E9-7CEBC04C8C68}"/>
              </a:ext>
            </a:extLst>
          </p:cNvPr>
          <p:cNvSpPr txBox="1"/>
          <p:nvPr/>
        </p:nvSpPr>
        <p:spPr>
          <a:xfrm>
            <a:off x="4430804" y="5295369"/>
            <a:ext cx="1114330" cy="338554"/>
          </a:xfrm>
          <a:prstGeom prst="rect">
            <a:avLst/>
          </a:prstGeom>
          <a:noFill/>
        </p:spPr>
        <p:txBody>
          <a:bodyPr wrap="square" rtlCol="0">
            <a:spAutoFit/>
          </a:bodyPr>
          <a:lstStyle/>
          <a:p>
            <a:r>
              <a:rPr lang="en-US" sz="800" dirty="0" err="1"/>
              <a:t>jBoss</a:t>
            </a:r>
            <a:r>
              <a:rPr lang="en-US" sz="800" dirty="0"/>
              <a:t>, WAS, MF, Tomcat, WebLogic</a:t>
            </a:r>
          </a:p>
        </p:txBody>
      </p:sp>
      <p:sp>
        <p:nvSpPr>
          <p:cNvPr id="188" name="TextBox 187">
            <a:extLst>
              <a:ext uri="{FF2B5EF4-FFF2-40B4-BE49-F238E27FC236}">
                <a16:creationId xmlns:a16="http://schemas.microsoft.com/office/drawing/2014/main" xmlns="" id="{67A4371A-5CF9-E549-8F38-D38F196199FA}"/>
              </a:ext>
            </a:extLst>
          </p:cNvPr>
          <p:cNvSpPr txBox="1"/>
          <p:nvPr/>
        </p:nvSpPr>
        <p:spPr>
          <a:xfrm>
            <a:off x="4415674" y="5734796"/>
            <a:ext cx="1127339" cy="338554"/>
          </a:xfrm>
          <a:prstGeom prst="rect">
            <a:avLst/>
          </a:prstGeom>
          <a:noFill/>
        </p:spPr>
        <p:txBody>
          <a:bodyPr wrap="square" rtlCol="0">
            <a:spAutoFit/>
          </a:bodyPr>
          <a:lstStyle/>
          <a:p>
            <a:r>
              <a:rPr lang="en-US" sz="800" dirty="0"/>
              <a:t>DB2, Oracle, mySQL, SQL, Netezza, Sybase</a:t>
            </a:r>
          </a:p>
        </p:txBody>
      </p:sp>
      <p:sp>
        <p:nvSpPr>
          <p:cNvPr id="210" name="Title 1">
            <a:extLst>
              <a:ext uri="{FF2B5EF4-FFF2-40B4-BE49-F238E27FC236}">
                <a16:creationId xmlns:a16="http://schemas.microsoft.com/office/drawing/2014/main" xmlns="" id="{41FF4CCA-F6C5-7843-8179-DFDA869DA036}"/>
              </a:ext>
            </a:extLst>
          </p:cNvPr>
          <p:cNvSpPr txBox="1">
            <a:spLocks/>
          </p:cNvSpPr>
          <p:nvPr/>
        </p:nvSpPr>
        <p:spPr>
          <a:xfrm>
            <a:off x="235465" y="-97567"/>
            <a:ext cx="10972800" cy="7699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Rx Enterprise Architecture Control Points</a:t>
            </a:r>
            <a:br>
              <a:rPr lang="en-US" sz="3600" dirty="0"/>
            </a:br>
            <a:r>
              <a:rPr lang="en-US" sz="2000" dirty="0"/>
              <a:t>Platform Strategy Evolution Blueprint</a:t>
            </a:r>
          </a:p>
        </p:txBody>
      </p:sp>
      <p:sp>
        <p:nvSpPr>
          <p:cNvPr id="268" name="Rounded Rectangle 267">
            <a:extLst>
              <a:ext uri="{FF2B5EF4-FFF2-40B4-BE49-F238E27FC236}">
                <a16:creationId xmlns:a16="http://schemas.microsoft.com/office/drawing/2014/main" xmlns="" id="{719DCE36-2057-A446-80CD-048E4B33315C}"/>
              </a:ext>
            </a:extLst>
          </p:cNvPr>
          <p:cNvSpPr/>
          <p:nvPr/>
        </p:nvSpPr>
        <p:spPr>
          <a:xfrm>
            <a:off x="7002244" y="874246"/>
            <a:ext cx="4864269" cy="2071803"/>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69" name="TextBox 268">
            <a:extLst>
              <a:ext uri="{FF2B5EF4-FFF2-40B4-BE49-F238E27FC236}">
                <a16:creationId xmlns:a16="http://schemas.microsoft.com/office/drawing/2014/main" xmlns="" id="{FCD22B30-3FD9-7E45-8544-23B76192C888}"/>
              </a:ext>
            </a:extLst>
          </p:cNvPr>
          <p:cNvSpPr txBox="1"/>
          <p:nvPr/>
        </p:nvSpPr>
        <p:spPr>
          <a:xfrm>
            <a:off x="7209880" y="953023"/>
            <a:ext cx="4656633" cy="1905844"/>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1600" i="1" dirty="0">
                <a:solidFill>
                  <a:srgbClr val="53565A"/>
                </a:solidFill>
                <a:cs typeface="Arial" pitchFamily="34" charset="0"/>
              </a:rPr>
              <a:t>Cloud first strategy</a:t>
            </a:r>
          </a:p>
          <a:p>
            <a:pPr marL="171450" indent="-171450">
              <a:buFont typeface="Arial" panose="020B0604020202020204" pitchFamily="34" charset="0"/>
              <a:buChar char="•"/>
            </a:pPr>
            <a:r>
              <a:rPr lang="en-US" sz="1600" i="1" dirty="0" smtClean="0">
                <a:solidFill>
                  <a:srgbClr val="53565A"/>
                </a:solidFill>
                <a:cs typeface="Arial" pitchFamily="34" charset="0"/>
              </a:rPr>
              <a:t>On-demand self service provisioning and management</a:t>
            </a:r>
          </a:p>
          <a:p>
            <a:pPr marL="171450" indent="-171450">
              <a:buFont typeface="Arial" panose="020B0604020202020204" pitchFamily="34" charset="0"/>
              <a:buChar char="•"/>
            </a:pPr>
            <a:r>
              <a:rPr lang="en-US" sz="1600" i="1" dirty="0" smtClean="0">
                <a:solidFill>
                  <a:srgbClr val="53565A"/>
                </a:solidFill>
                <a:cs typeface="Arial" pitchFamily="34" charset="0"/>
              </a:rPr>
              <a:t>Auto provisioning and scaling</a:t>
            </a:r>
          </a:p>
          <a:p>
            <a:pPr marL="171450" indent="-171450">
              <a:buFont typeface="Arial" panose="020B0604020202020204" pitchFamily="34" charset="0"/>
              <a:buChar char="•"/>
            </a:pPr>
            <a:r>
              <a:rPr lang="en-US" sz="1600" i="1" dirty="0" smtClean="0">
                <a:solidFill>
                  <a:srgbClr val="53565A"/>
                </a:solidFill>
                <a:cs typeface="Arial" pitchFamily="34" charset="0"/>
              </a:rPr>
              <a:t>Built in resiliency and availability patterns</a:t>
            </a:r>
          </a:p>
          <a:p>
            <a:pPr marL="171450" indent="-171450">
              <a:buFont typeface="Arial" panose="020B0604020202020204" pitchFamily="34" charset="0"/>
              <a:buChar char="•"/>
            </a:pPr>
            <a:r>
              <a:rPr lang="en-US" sz="1600" i="1" dirty="0" smtClean="0">
                <a:solidFill>
                  <a:srgbClr val="53565A"/>
                </a:solidFill>
                <a:cs typeface="Arial" pitchFamily="34" charset="0"/>
              </a:rPr>
              <a:t>Resource </a:t>
            </a:r>
            <a:r>
              <a:rPr lang="en-US" sz="1600" i="1" dirty="0">
                <a:solidFill>
                  <a:srgbClr val="53565A"/>
                </a:solidFill>
                <a:cs typeface="Arial" pitchFamily="34" charset="0"/>
              </a:rPr>
              <a:t>pooling (enables multi-tenancy and efficient use of computing resources)</a:t>
            </a:r>
          </a:p>
          <a:p>
            <a:pPr marL="171450" indent="-171450">
              <a:buFont typeface="Arial" panose="020B0604020202020204" pitchFamily="34" charset="0"/>
              <a:buChar char="•"/>
            </a:pPr>
            <a:r>
              <a:rPr lang="en-US" sz="1600" i="1" dirty="0" smtClean="0">
                <a:solidFill>
                  <a:srgbClr val="53565A"/>
                </a:solidFill>
                <a:cs typeface="Arial" pitchFamily="34" charset="0"/>
              </a:rPr>
              <a:t>Built in security and management framework</a:t>
            </a:r>
            <a:endParaRPr lang="en-US" sz="1600" i="1" dirty="0">
              <a:solidFill>
                <a:srgbClr val="53565A"/>
              </a:solidFill>
              <a:cs typeface="Arial" pitchFamily="34" charset="0"/>
            </a:endParaRPr>
          </a:p>
          <a:p>
            <a:pPr marL="171450" indent="-171450">
              <a:buFont typeface="Arial" panose="020B0604020202020204" pitchFamily="34" charset="0"/>
              <a:buChar char="•"/>
            </a:pPr>
            <a:r>
              <a:rPr lang="en-US" sz="1600" i="1" dirty="0" smtClean="0">
                <a:solidFill>
                  <a:srgbClr val="53565A"/>
                </a:solidFill>
                <a:cs typeface="Arial" pitchFamily="34" charset="0"/>
              </a:rPr>
              <a:t>Built in instrumentation, monitoring and reporting</a:t>
            </a:r>
            <a:endParaRPr lang="en-US" sz="1600" i="1" dirty="0">
              <a:solidFill>
                <a:srgbClr val="53565A"/>
              </a:solidFill>
              <a:cs typeface="Arial" pitchFamily="34" charset="0"/>
            </a:endParaRPr>
          </a:p>
        </p:txBody>
      </p:sp>
      <p:sp>
        <p:nvSpPr>
          <p:cNvPr id="270" name="TextBox 269">
            <a:extLst>
              <a:ext uri="{FF2B5EF4-FFF2-40B4-BE49-F238E27FC236}">
                <a16:creationId xmlns:a16="http://schemas.microsoft.com/office/drawing/2014/main" xmlns="" id="{95E6E89F-1288-E148-BC72-A52A080274CD}"/>
              </a:ext>
            </a:extLst>
          </p:cNvPr>
          <p:cNvSpPr txBox="1"/>
          <p:nvPr/>
        </p:nvSpPr>
        <p:spPr>
          <a:xfrm>
            <a:off x="7588546" y="576223"/>
            <a:ext cx="2004751" cy="265760"/>
          </a:xfrm>
          <a:prstGeom prst="rect">
            <a:avLst/>
          </a:prstGeom>
          <a:noFill/>
        </p:spPr>
        <p:txBody>
          <a:bodyPr wrap="square" lIns="0" tIns="0" rIns="0" bIns="0" rtlCol="0">
            <a:noAutofit/>
          </a:bodyPr>
          <a:lstStyle/>
          <a:p>
            <a:pPr algn="ctr"/>
            <a:r>
              <a:rPr lang="en-US" sz="1600" i="1" dirty="0">
                <a:solidFill>
                  <a:srgbClr val="53565A"/>
                </a:solidFill>
                <a:cs typeface="Arial" pitchFamily="34" charset="0"/>
              </a:rPr>
              <a:t>Goals</a:t>
            </a:r>
          </a:p>
        </p:txBody>
      </p:sp>
      <p:grpSp>
        <p:nvGrpSpPr>
          <p:cNvPr id="5" name="Group 4"/>
          <p:cNvGrpSpPr/>
          <p:nvPr/>
        </p:nvGrpSpPr>
        <p:grpSpPr>
          <a:xfrm>
            <a:off x="1884625" y="6351688"/>
            <a:ext cx="1228622" cy="240676"/>
            <a:chOff x="2185643" y="6950419"/>
            <a:chExt cx="1228622" cy="240676"/>
          </a:xfrm>
        </p:grpSpPr>
        <p:sp>
          <p:nvSpPr>
            <p:cNvPr id="277" name="Rectangle 276">
              <a:extLst>
                <a:ext uri="{FF2B5EF4-FFF2-40B4-BE49-F238E27FC236}">
                  <a16:creationId xmlns:a16="http://schemas.microsoft.com/office/drawing/2014/main" xmlns="" id="{9B599696-BBFD-8141-B42B-261E6C4C23E1}"/>
                </a:ext>
              </a:extLst>
            </p:cNvPr>
            <p:cNvSpPr/>
            <p:nvPr/>
          </p:nvSpPr>
          <p:spPr>
            <a:xfrm>
              <a:off x="2185643" y="6950419"/>
              <a:ext cx="1228622" cy="240676"/>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78" name="Rounded Rectangle 277"/>
            <p:cNvSpPr/>
            <p:nvPr/>
          </p:nvSpPr>
          <p:spPr>
            <a:xfrm>
              <a:off x="2249122" y="6984852"/>
              <a:ext cx="351662"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OSFI</a:t>
              </a:r>
            </a:p>
          </p:txBody>
        </p:sp>
        <p:sp>
          <p:nvSpPr>
            <p:cNvPr id="279" name="Rounded Rectangle 278"/>
            <p:cNvSpPr/>
            <p:nvPr/>
          </p:nvSpPr>
          <p:spPr>
            <a:xfrm>
              <a:off x="2618197" y="6984852"/>
              <a:ext cx="380944"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Azure</a:t>
              </a:r>
            </a:p>
          </p:txBody>
        </p:sp>
        <p:sp>
          <p:nvSpPr>
            <p:cNvPr id="280" name="Rounded Rectangle 279"/>
            <p:cNvSpPr/>
            <p:nvPr/>
          </p:nvSpPr>
          <p:spPr>
            <a:xfrm>
              <a:off x="3018351" y="6984851"/>
              <a:ext cx="344583"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AWS</a:t>
              </a:r>
            </a:p>
          </p:txBody>
        </p:sp>
      </p:grpSp>
      <p:grpSp>
        <p:nvGrpSpPr>
          <p:cNvPr id="10" name="Group 9"/>
          <p:cNvGrpSpPr/>
          <p:nvPr/>
        </p:nvGrpSpPr>
        <p:grpSpPr>
          <a:xfrm>
            <a:off x="4326923" y="6345455"/>
            <a:ext cx="1200593" cy="232461"/>
            <a:chOff x="10599478" y="6892158"/>
            <a:chExt cx="1222022" cy="232461"/>
          </a:xfrm>
        </p:grpSpPr>
        <p:sp>
          <p:nvSpPr>
            <p:cNvPr id="281" name="Rectangle 280">
              <a:extLst>
                <a:ext uri="{FF2B5EF4-FFF2-40B4-BE49-F238E27FC236}">
                  <a16:creationId xmlns:a16="http://schemas.microsoft.com/office/drawing/2014/main" xmlns="" id="{F89E2DA5-D945-EF4A-A1E6-C28B7CBBF5AC}"/>
                </a:ext>
              </a:extLst>
            </p:cNvPr>
            <p:cNvSpPr/>
            <p:nvPr/>
          </p:nvSpPr>
          <p:spPr>
            <a:xfrm>
              <a:off x="10599478" y="6892158"/>
              <a:ext cx="1222022" cy="23246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82" name="Rounded Rectangle 281"/>
            <p:cNvSpPr/>
            <p:nvPr/>
          </p:nvSpPr>
          <p:spPr>
            <a:xfrm>
              <a:off x="10675271" y="6934001"/>
              <a:ext cx="422357" cy="15495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ELR</a:t>
              </a:r>
            </a:p>
          </p:txBody>
        </p:sp>
        <p:sp>
          <p:nvSpPr>
            <p:cNvPr id="283" name="Rounded Rectangle 282"/>
            <p:cNvSpPr/>
            <p:nvPr/>
          </p:nvSpPr>
          <p:spPr>
            <a:xfrm>
              <a:off x="11288878" y="6930762"/>
              <a:ext cx="392923" cy="16016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CTC</a:t>
              </a:r>
            </a:p>
          </p:txBody>
        </p:sp>
      </p:grpSp>
      <p:sp>
        <p:nvSpPr>
          <p:cNvPr id="286" name="Notched Right Arrow 285"/>
          <p:cNvSpPr/>
          <p:nvPr/>
        </p:nvSpPr>
        <p:spPr>
          <a:xfrm>
            <a:off x="5769962" y="4747873"/>
            <a:ext cx="1062986" cy="386535"/>
          </a:xfrm>
          <a:prstGeom prst="notch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205" name="Straight Connector 204"/>
          <p:cNvCxnSpPr/>
          <p:nvPr/>
        </p:nvCxnSpPr>
        <p:spPr>
          <a:xfrm flipV="1">
            <a:off x="344209" y="3461503"/>
            <a:ext cx="11624955" cy="16932"/>
          </a:xfrm>
          <a:prstGeom prst="line">
            <a:avLst/>
          </a:prstGeom>
          <a:solidFill>
            <a:schemeClr val="accent5">
              <a:lumMod val="20000"/>
              <a:lumOff val="80000"/>
            </a:schemeClr>
          </a:solidFill>
          <a:ln>
            <a:solidFill>
              <a:schemeClr val="accent5">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14" name="TextBox 213">
            <a:extLst>
              <a:ext uri="{FF2B5EF4-FFF2-40B4-BE49-F238E27FC236}">
                <a16:creationId xmlns:a16="http://schemas.microsoft.com/office/drawing/2014/main" xmlns="" id="{F2C7DE88-5F45-A944-8CE2-F7BD02AA5776}"/>
              </a:ext>
            </a:extLst>
          </p:cNvPr>
          <p:cNvSpPr txBox="1"/>
          <p:nvPr/>
        </p:nvSpPr>
        <p:spPr>
          <a:xfrm rot="16200000">
            <a:off x="581509" y="4688888"/>
            <a:ext cx="965270" cy="307777"/>
          </a:xfrm>
          <a:prstGeom prst="rect">
            <a:avLst/>
          </a:prstGeom>
          <a:noFill/>
        </p:spPr>
        <p:txBody>
          <a:bodyPr wrap="square" rtlCol="0">
            <a:spAutoFit/>
          </a:bodyPr>
          <a:lstStyle>
            <a:defPPr>
              <a:defRPr lang="en-US"/>
            </a:defPPr>
            <a:lvl1pPr>
              <a:defRPr sz="1400" kern="0">
                <a:solidFill>
                  <a:srgbClr val="53565A"/>
                </a:solidFill>
                <a:latin typeface="Arial"/>
              </a:defRPr>
            </a:lvl1pPr>
          </a:lstStyle>
          <a:p>
            <a:r>
              <a:rPr lang="en-US" dirty="0"/>
              <a:t>Platform</a:t>
            </a:r>
          </a:p>
        </p:txBody>
      </p:sp>
      <p:grpSp>
        <p:nvGrpSpPr>
          <p:cNvPr id="215" name="Group 214"/>
          <p:cNvGrpSpPr/>
          <p:nvPr/>
        </p:nvGrpSpPr>
        <p:grpSpPr>
          <a:xfrm>
            <a:off x="9832655" y="453042"/>
            <a:ext cx="2003930" cy="238623"/>
            <a:chOff x="7996316" y="146677"/>
            <a:chExt cx="2003930" cy="238623"/>
          </a:xfrm>
        </p:grpSpPr>
        <p:sp>
          <p:nvSpPr>
            <p:cNvPr id="224" name="Rectangle 223"/>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Evolving</a:t>
              </a:r>
              <a:endParaRPr lang="en-US" sz="800" b="1" dirty="0"/>
            </a:p>
          </p:txBody>
        </p:sp>
        <p:sp>
          <p:nvSpPr>
            <p:cNvPr id="225" name="Rectangle 224"/>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Tactical  Use</a:t>
              </a:r>
              <a:endParaRPr lang="en-US" sz="800" b="1" dirty="0"/>
            </a:p>
          </p:txBody>
        </p:sp>
        <p:sp>
          <p:nvSpPr>
            <p:cNvPr id="227" name="Rectangle 226"/>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Enterprise Use</a:t>
              </a:r>
              <a:endParaRPr lang="en-US" sz="800" b="1" dirty="0"/>
            </a:p>
          </p:txBody>
        </p:sp>
      </p:grpSp>
      <p:sp>
        <p:nvSpPr>
          <p:cNvPr id="228" name="TextBox 227"/>
          <p:cNvSpPr txBox="1"/>
          <p:nvPr/>
        </p:nvSpPr>
        <p:spPr>
          <a:xfrm>
            <a:off x="9908268" y="209881"/>
            <a:ext cx="2195001" cy="276999"/>
          </a:xfrm>
          <a:prstGeom prst="rect">
            <a:avLst/>
          </a:prstGeom>
          <a:noFill/>
        </p:spPr>
        <p:txBody>
          <a:bodyPr wrap="square" rtlCol="0">
            <a:spAutoFit/>
          </a:bodyPr>
          <a:lstStyle/>
          <a:p>
            <a:r>
              <a:rPr lang="en-US" sz="1200" dirty="0" smtClean="0"/>
              <a:t>Rx Enterprise Services Lifecycle</a:t>
            </a:r>
            <a:endParaRPr lang="en-US" sz="1200" dirty="0"/>
          </a:p>
        </p:txBody>
      </p:sp>
      <p:sp>
        <p:nvSpPr>
          <p:cNvPr id="4" name="Rectangle 3"/>
          <p:cNvSpPr/>
          <p:nvPr/>
        </p:nvSpPr>
        <p:spPr>
          <a:xfrm>
            <a:off x="1878117" y="4760105"/>
            <a:ext cx="1226504" cy="1545078"/>
          </a:xfrm>
          <a:prstGeom prst="rect">
            <a:avLst/>
          </a:prstGeom>
          <a:noFill/>
          <a:ln>
            <a:solidFill>
              <a:srgbClr val="B1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229"/>
          <p:cNvSpPr/>
          <p:nvPr/>
        </p:nvSpPr>
        <p:spPr>
          <a:xfrm>
            <a:off x="4316407" y="4765863"/>
            <a:ext cx="1226504" cy="1545078"/>
          </a:xfrm>
          <a:prstGeom prst="rect">
            <a:avLst/>
          </a:prstGeom>
          <a:noFill/>
          <a:ln>
            <a:solidFill>
              <a:srgbClr val="B1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ectangle 273">
            <a:extLst>
              <a:ext uri="{FF2B5EF4-FFF2-40B4-BE49-F238E27FC236}">
                <a16:creationId xmlns:a16="http://schemas.microsoft.com/office/drawing/2014/main" xmlns="" id="{FFA66352-80F2-6348-BAC9-F3A5F87E943B}"/>
              </a:ext>
            </a:extLst>
          </p:cNvPr>
          <p:cNvSpPr/>
          <p:nvPr/>
        </p:nvSpPr>
        <p:spPr>
          <a:xfrm>
            <a:off x="7033926" y="4230413"/>
            <a:ext cx="4813607" cy="2525911"/>
          </a:xfrm>
          <a:prstGeom prst="rect">
            <a:avLst/>
          </a:prstGeom>
          <a:solidFill>
            <a:schemeClr val="accent6">
              <a:lumMod val="20000"/>
              <a:lumOff val="80000"/>
            </a:schemeClr>
          </a:solidFill>
          <a:ln w="25400">
            <a:solidFill>
              <a:schemeClr val="accent5">
                <a:lumMod val="50000"/>
              </a:schemeClr>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solidFill>
                <a:srgbClr val="002060"/>
              </a:solidFill>
            </a:endParaRPr>
          </a:p>
        </p:txBody>
      </p:sp>
      <p:sp>
        <p:nvSpPr>
          <p:cNvPr id="275" name="Rectangle 274">
            <a:extLst>
              <a:ext uri="{FF2B5EF4-FFF2-40B4-BE49-F238E27FC236}">
                <a16:creationId xmlns:a16="http://schemas.microsoft.com/office/drawing/2014/main" xmlns="" id="{677B1955-7638-9E43-AEDF-8F8B6ED85BCA}"/>
              </a:ext>
            </a:extLst>
          </p:cNvPr>
          <p:cNvSpPr/>
          <p:nvPr/>
        </p:nvSpPr>
        <p:spPr>
          <a:xfrm>
            <a:off x="7434512" y="4275833"/>
            <a:ext cx="4368622" cy="2358340"/>
          </a:xfrm>
          <a:prstGeom prst="rect">
            <a:avLst/>
          </a:prstGeom>
          <a:solidFill>
            <a:schemeClr val="accent6">
              <a:lumMod val="20000"/>
              <a:lumOff val="8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76" name="TextBox 275">
            <a:extLst>
              <a:ext uri="{FF2B5EF4-FFF2-40B4-BE49-F238E27FC236}">
                <a16:creationId xmlns:a16="http://schemas.microsoft.com/office/drawing/2014/main" xmlns="" id="{F2C7DE88-5F45-A944-8CE2-F7BD02AA5776}"/>
              </a:ext>
            </a:extLst>
          </p:cNvPr>
          <p:cNvSpPr txBox="1"/>
          <p:nvPr/>
        </p:nvSpPr>
        <p:spPr>
          <a:xfrm rot="16200000">
            <a:off x="6876882" y="5297866"/>
            <a:ext cx="1520545" cy="276999"/>
          </a:xfrm>
          <a:prstGeom prst="rect">
            <a:avLst/>
          </a:prstGeom>
          <a:noFill/>
        </p:spPr>
        <p:txBody>
          <a:bodyPr wrap="square" rtlCol="0">
            <a:spAutoFit/>
          </a:bodyPr>
          <a:lstStyle/>
          <a:p>
            <a:pPr algn="ctr"/>
            <a:r>
              <a:rPr lang="en-US" sz="1200" b="1" dirty="0">
                <a:latin typeface="Calibri"/>
              </a:rPr>
              <a:t>Production  Services</a:t>
            </a:r>
          </a:p>
        </p:txBody>
      </p:sp>
      <p:sp>
        <p:nvSpPr>
          <p:cNvPr id="284" name="TextBox 283">
            <a:extLst>
              <a:ext uri="{FF2B5EF4-FFF2-40B4-BE49-F238E27FC236}">
                <a16:creationId xmlns:a16="http://schemas.microsoft.com/office/drawing/2014/main" xmlns="" id="{8AF1D60C-BE5E-EE4B-9B4F-732D3FC666E9}"/>
              </a:ext>
            </a:extLst>
          </p:cNvPr>
          <p:cNvSpPr txBox="1"/>
          <p:nvPr/>
        </p:nvSpPr>
        <p:spPr>
          <a:xfrm>
            <a:off x="9386803" y="4763963"/>
            <a:ext cx="1034257" cy="230832"/>
          </a:xfrm>
          <a:prstGeom prst="rect">
            <a:avLst/>
          </a:prstGeom>
          <a:noFill/>
        </p:spPr>
        <p:txBody>
          <a:bodyPr wrap="none" rtlCol="0">
            <a:spAutoFit/>
          </a:bodyPr>
          <a:lstStyle/>
          <a:p>
            <a:r>
              <a:rPr lang="en-US" sz="900" b="1" dirty="0">
                <a:solidFill>
                  <a:srgbClr val="F79646">
                    <a:lumMod val="50000"/>
                  </a:srgbClr>
                </a:solidFill>
                <a:latin typeface="Calibri"/>
              </a:rPr>
              <a:t>Platform Utilities </a:t>
            </a:r>
          </a:p>
        </p:txBody>
      </p:sp>
      <p:sp>
        <p:nvSpPr>
          <p:cNvPr id="285" name="TextBox 284">
            <a:extLst>
              <a:ext uri="{FF2B5EF4-FFF2-40B4-BE49-F238E27FC236}">
                <a16:creationId xmlns:a16="http://schemas.microsoft.com/office/drawing/2014/main" xmlns="" id="{6177DA81-4428-C24B-BE9C-F1ED8542697C}"/>
              </a:ext>
            </a:extLst>
          </p:cNvPr>
          <p:cNvSpPr txBox="1"/>
          <p:nvPr/>
        </p:nvSpPr>
        <p:spPr>
          <a:xfrm>
            <a:off x="7693215" y="5924468"/>
            <a:ext cx="306494" cy="215444"/>
          </a:xfrm>
          <a:prstGeom prst="rect">
            <a:avLst/>
          </a:prstGeom>
          <a:noFill/>
        </p:spPr>
        <p:txBody>
          <a:bodyPr wrap="none" rtlCol="0">
            <a:spAutoFit/>
          </a:bodyPr>
          <a:lstStyle/>
          <a:p>
            <a:r>
              <a:rPr lang="en-US" sz="800" b="1" dirty="0">
                <a:solidFill>
                  <a:srgbClr val="F79646">
                    <a:lumMod val="75000"/>
                  </a:srgbClr>
                </a:solidFill>
                <a:latin typeface="Calibri"/>
              </a:rPr>
              <a:t>DB</a:t>
            </a:r>
          </a:p>
        </p:txBody>
      </p:sp>
      <p:sp>
        <p:nvSpPr>
          <p:cNvPr id="287" name="Rectangle 286">
            <a:extLst>
              <a:ext uri="{FF2B5EF4-FFF2-40B4-BE49-F238E27FC236}">
                <a16:creationId xmlns:a16="http://schemas.microsoft.com/office/drawing/2014/main" xmlns="" id="{5C21526F-D66D-554A-B74E-5177FF451352}"/>
              </a:ext>
            </a:extLst>
          </p:cNvPr>
          <p:cNvSpPr/>
          <p:nvPr/>
        </p:nvSpPr>
        <p:spPr>
          <a:xfrm>
            <a:off x="8103368" y="6139912"/>
            <a:ext cx="1139989" cy="19690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800" b="1" dirty="0">
                <a:solidFill>
                  <a:schemeClr val="accent1"/>
                </a:solidFill>
              </a:rPr>
              <a:t>Public / Private Cloud </a:t>
            </a:r>
          </a:p>
        </p:txBody>
      </p:sp>
      <p:pic>
        <p:nvPicPr>
          <p:cNvPr id="288" name="Picture 287">
            <a:extLst>
              <a:ext uri="{FF2B5EF4-FFF2-40B4-BE49-F238E27FC236}">
                <a16:creationId xmlns:a16="http://schemas.microsoft.com/office/drawing/2014/main" xmlns="" id="{E4E221B2-B8BF-784A-89AD-F5661FD4AE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4045" y="5394677"/>
            <a:ext cx="202488" cy="205151"/>
          </a:xfrm>
          <a:prstGeom prst="rect">
            <a:avLst/>
          </a:prstGeom>
        </p:spPr>
      </p:pic>
      <p:pic>
        <p:nvPicPr>
          <p:cNvPr id="289" name="Picture 288">
            <a:extLst>
              <a:ext uri="{FF2B5EF4-FFF2-40B4-BE49-F238E27FC236}">
                <a16:creationId xmlns:a16="http://schemas.microsoft.com/office/drawing/2014/main" xmlns="" id="{64BD9255-5999-EF4C-A23B-17C68D760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1915" y="5649717"/>
            <a:ext cx="266749" cy="270257"/>
          </a:xfrm>
          <a:prstGeom prst="rect">
            <a:avLst/>
          </a:prstGeom>
        </p:spPr>
      </p:pic>
      <p:pic>
        <p:nvPicPr>
          <p:cNvPr id="290" name="Picture 289">
            <a:extLst>
              <a:ext uri="{FF2B5EF4-FFF2-40B4-BE49-F238E27FC236}">
                <a16:creationId xmlns:a16="http://schemas.microsoft.com/office/drawing/2014/main" xmlns="" id="{72EA41FB-4D5A-BF43-A4B4-3CC3F24CDF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441" y="5898565"/>
            <a:ext cx="300445" cy="300445"/>
          </a:xfrm>
          <a:prstGeom prst="rect">
            <a:avLst/>
          </a:prstGeom>
        </p:spPr>
      </p:pic>
      <p:grpSp>
        <p:nvGrpSpPr>
          <p:cNvPr id="291" name="Group 290">
            <a:extLst>
              <a:ext uri="{FF2B5EF4-FFF2-40B4-BE49-F238E27FC236}">
                <a16:creationId xmlns:a16="http://schemas.microsoft.com/office/drawing/2014/main" xmlns="" id="{704B7EAD-D7A3-9347-AFFB-73D948DA65A7}"/>
              </a:ext>
            </a:extLst>
          </p:cNvPr>
          <p:cNvGrpSpPr/>
          <p:nvPr/>
        </p:nvGrpSpPr>
        <p:grpSpPr>
          <a:xfrm>
            <a:off x="7526581" y="4309773"/>
            <a:ext cx="4237747" cy="388771"/>
            <a:chOff x="1911803" y="3410018"/>
            <a:chExt cx="8789725" cy="286937"/>
          </a:xfrm>
          <a:solidFill>
            <a:schemeClr val="accent6">
              <a:lumMod val="20000"/>
              <a:lumOff val="80000"/>
            </a:schemeClr>
          </a:solidFill>
        </p:grpSpPr>
        <p:sp>
          <p:nvSpPr>
            <p:cNvPr id="292" name="Rectangle 291">
              <a:extLst>
                <a:ext uri="{FF2B5EF4-FFF2-40B4-BE49-F238E27FC236}">
                  <a16:creationId xmlns:a16="http://schemas.microsoft.com/office/drawing/2014/main" xmlns="" id="{375A6541-73F6-F04E-9571-F45066AE6C04}"/>
                </a:ext>
              </a:extLst>
            </p:cNvPr>
            <p:cNvSpPr/>
            <p:nvPr/>
          </p:nvSpPr>
          <p:spPr>
            <a:xfrm>
              <a:off x="2456611" y="3410018"/>
              <a:ext cx="8203997" cy="269172"/>
            </a:xfrm>
            <a:prstGeom prst="rect">
              <a:avLst/>
            </a:prstGeom>
            <a:grp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93" name="TextBox 292">
              <a:extLst>
                <a:ext uri="{FF2B5EF4-FFF2-40B4-BE49-F238E27FC236}">
                  <a16:creationId xmlns:a16="http://schemas.microsoft.com/office/drawing/2014/main" xmlns="" id="{AC89D3C2-D1E5-F443-A7B3-DDA6863ADE5D}"/>
                </a:ext>
              </a:extLst>
            </p:cNvPr>
            <p:cNvSpPr txBox="1"/>
            <p:nvPr/>
          </p:nvSpPr>
          <p:spPr>
            <a:xfrm>
              <a:off x="8336924" y="3591075"/>
              <a:ext cx="2364604" cy="102221"/>
            </a:xfrm>
            <a:prstGeom prst="rect">
              <a:avLst/>
            </a:prstGeom>
            <a:grpFill/>
            <a:ln w="19050">
              <a:solidFill>
                <a:srgbClr val="0074B5"/>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 Security Framework</a:t>
              </a:r>
            </a:p>
          </p:txBody>
        </p:sp>
        <p:sp>
          <p:nvSpPr>
            <p:cNvPr id="294" name="TextBox 293">
              <a:extLst>
                <a:ext uri="{FF2B5EF4-FFF2-40B4-BE49-F238E27FC236}">
                  <a16:creationId xmlns:a16="http://schemas.microsoft.com/office/drawing/2014/main" xmlns="" id="{0B484BD1-1C2E-314E-B7FA-62CB2BEFE1D8}"/>
                </a:ext>
              </a:extLst>
            </p:cNvPr>
            <p:cNvSpPr txBox="1"/>
            <p:nvPr/>
          </p:nvSpPr>
          <p:spPr>
            <a:xfrm>
              <a:off x="4895784" y="3436849"/>
              <a:ext cx="2269048" cy="102221"/>
            </a:xfrm>
            <a:prstGeom prst="rect">
              <a:avLst/>
            </a:prstGeom>
            <a:grpFill/>
            <a:ln w="19050">
              <a:solidFill>
                <a:srgbClr val="0074B5"/>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Instrumentation</a:t>
              </a:r>
            </a:p>
          </p:txBody>
        </p:sp>
        <p:sp>
          <p:nvSpPr>
            <p:cNvPr id="295" name="TextBox 294">
              <a:extLst>
                <a:ext uri="{FF2B5EF4-FFF2-40B4-BE49-F238E27FC236}">
                  <a16:creationId xmlns:a16="http://schemas.microsoft.com/office/drawing/2014/main" xmlns="" id="{666A46EC-3021-AA4C-A43B-0F12C6037F91}"/>
                </a:ext>
              </a:extLst>
            </p:cNvPr>
            <p:cNvSpPr txBox="1"/>
            <p:nvPr/>
          </p:nvSpPr>
          <p:spPr>
            <a:xfrm>
              <a:off x="1911803" y="3437731"/>
              <a:ext cx="2242651" cy="102221"/>
            </a:xfrm>
            <a:prstGeom prst="rect">
              <a:avLst/>
            </a:prstGeom>
            <a:grpFill/>
            <a:ln w="19050">
              <a:solidFill>
                <a:srgbClr val="0074B5"/>
              </a:solidFill>
            </a:ln>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900" b="0" dirty="0">
                  <a:solidFill>
                    <a:schemeClr val="tx1"/>
                  </a:solidFill>
                </a:rPr>
                <a:t>Auto </a:t>
              </a:r>
              <a:r>
                <a:rPr lang="en-US" sz="800" b="0" dirty="0">
                  <a:solidFill>
                    <a:schemeClr val="tx1"/>
                  </a:solidFill>
                </a:rPr>
                <a:t>Provision</a:t>
              </a:r>
            </a:p>
          </p:txBody>
        </p:sp>
        <p:sp>
          <p:nvSpPr>
            <p:cNvPr id="296" name="TextBox 295">
              <a:extLst>
                <a:ext uri="{FF2B5EF4-FFF2-40B4-BE49-F238E27FC236}">
                  <a16:creationId xmlns:a16="http://schemas.microsoft.com/office/drawing/2014/main" xmlns="" id="{0B0B24D0-5530-7F4A-9C05-14176525DE29}"/>
                </a:ext>
              </a:extLst>
            </p:cNvPr>
            <p:cNvSpPr txBox="1"/>
            <p:nvPr/>
          </p:nvSpPr>
          <p:spPr>
            <a:xfrm>
              <a:off x="1913295" y="3591828"/>
              <a:ext cx="2271164" cy="105127"/>
            </a:xfrm>
            <a:prstGeom prst="rect">
              <a:avLst/>
            </a:prstGeom>
            <a:grpFill/>
            <a:ln w="19050">
              <a:solidFill>
                <a:srgbClr val="0074B5"/>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Auto Scaling</a:t>
              </a:r>
            </a:p>
          </p:txBody>
        </p:sp>
      </p:grpSp>
      <p:sp>
        <p:nvSpPr>
          <p:cNvPr id="297" name="Rectangle 296">
            <a:extLst>
              <a:ext uri="{FF2B5EF4-FFF2-40B4-BE49-F238E27FC236}">
                <a16:creationId xmlns:a16="http://schemas.microsoft.com/office/drawing/2014/main" xmlns="" id="{A6804791-06E0-B44B-9A6B-F32B20839FDE}"/>
              </a:ext>
            </a:extLst>
          </p:cNvPr>
          <p:cNvSpPr/>
          <p:nvPr/>
        </p:nvSpPr>
        <p:spPr>
          <a:xfrm>
            <a:off x="10485100" y="6120647"/>
            <a:ext cx="1239888" cy="24267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800" b="1" dirty="0">
                <a:solidFill>
                  <a:schemeClr val="accent1"/>
                </a:solidFill>
              </a:rPr>
              <a:t>Dedicated / Virtual Hosting</a:t>
            </a:r>
          </a:p>
        </p:txBody>
      </p:sp>
      <p:sp>
        <p:nvSpPr>
          <p:cNvPr id="298" name="TextBox 297">
            <a:extLst>
              <a:ext uri="{FF2B5EF4-FFF2-40B4-BE49-F238E27FC236}">
                <a16:creationId xmlns:a16="http://schemas.microsoft.com/office/drawing/2014/main" xmlns="" id="{90B77B75-9F52-B64D-9252-6B087C75F02A}"/>
              </a:ext>
            </a:extLst>
          </p:cNvPr>
          <p:cNvSpPr txBox="1"/>
          <p:nvPr/>
        </p:nvSpPr>
        <p:spPr>
          <a:xfrm>
            <a:off x="10615860" y="4348934"/>
            <a:ext cx="1141513" cy="138499"/>
          </a:xfrm>
          <a:prstGeom prst="rect">
            <a:avLst/>
          </a:prstGeom>
          <a:grpFill/>
          <a:ln w="19050">
            <a:solidFill>
              <a:srgbClr val="0074B5"/>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Containerization</a:t>
            </a:r>
          </a:p>
        </p:txBody>
      </p:sp>
      <p:sp>
        <p:nvSpPr>
          <p:cNvPr id="299" name="TextBox 298">
            <a:extLst>
              <a:ext uri="{FF2B5EF4-FFF2-40B4-BE49-F238E27FC236}">
                <a16:creationId xmlns:a16="http://schemas.microsoft.com/office/drawing/2014/main" xmlns="" id="{DF248956-836D-9541-A453-9C3A9C9B5DEE}"/>
              </a:ext>
            </a:extLst>
          </p:cNvPr>
          <p:cNvSpPr txBox="1"/>
          <p:nvPr/>
        </p:nvSpPr>
        <p:spPr>
          <a:xfrm>
            <a:off x="7687101" y="5387405"/>
            <a:ext cx="356188" cy="215444"/>
          </a:xfrm>
          <a:prstGeom prst="rect">
            <a:avLst/>
          </a:prstGeom>
          <a:noFill/>
        </p:spPr>
        <p:txBody>
          <a:bodyPr wrap="none" rtlCol="0">
            <a:spAutoFit/>
          </a:bodyPr>
          <a:lstStyle/>
          <a:p>
            <a:r>
              <a:rPr lang="en-US" sz="800" b="1" dirty="0">
                <a:solidFill>
                  <a:srgbClr val="F79646">
                    <a:lumMod val="75000"/>
                  </a:srgbClr>
                </a:solidFill>
                <a:latin typeface="Calibri"/>
              </a:rPr>
              <a:t>App</a:t>
            </a:r>
          </a:p>
        </p:txBody>
      </p:sp>
      <p:sp>
        <p:nvSpPr>
          <p:cNvPr id="300" name="TextBox 299">
            <a:extLst>
              <a:ext uri="{FF2B5EF4-FFF2-40B4-BE49-F238E27FC236}">
                <a16:creationId xmlns:a16="http://schemas.microsoft.com/office/drawing/2014/main" xmlns="" id="{A71958B4-7E5D-A440-B45C-56BB3A2D3A14}"/>
              </a:ext>
            </a:extLst>
          </p:cNvPr>
          <p:cNvSpPr txBox="1"/>
          <p:nvPr/>
        </p:nvSpPr>
        <p:spPr>
          <a:xfrm>
            <a:off x="7698157" y="4873526"/>
            <a:ext cx="428322" cy="338554"/>
          </a:xfrm>
          <a:prstGeom prst="rect">
            <a:avLst/>
          </a:prstGeom>
          <a:noFill/>
        </p:spPr>
        <p:txBody>
          <a:bodyPr wrap="none" rtlCol="0">
            <a:spAutoFit/>
          </a:bodyPr>
          <a:lstStyle/>
          <a:p>
            <a:r>
              <a:rPr lang="en-US" sz="800" b="1" dirty="0">
                <a:solidFill>
                  <a:srgbClr val="F79646">
                    <a:lumMod val="75000"/>
                  </a:srgbClr>
                </a:solidFill>
                <a:latin typeface="Calibri"/>
              </a:rPr>
              <a:t>Web/</a:t>
            </a:r>
          </a:p>
          <a:p>
            <a:r>
              <a:rPr lang="en-US" sz="800" b="1" dirty="0">
                <a:solidFill>
                  <a:srgbClr val="F79646">
                    <a:lumMod val="75000"/>
                  </a:srgbClr>
                </a:solidFill>
                <a:latin typeface="Calibri"/>
              </a:rPr>
              <a:t>Pres</a:t>
            </a:r>
          </a:p>
        </p:txBody>
      </p:sp>
      <p:grpSp>
        <p:nvGrpSpPr>
          <p:cNvPr id="301" name="Group 300">
            <a:extLst>
              <a:ext uri="{FF2B5EF4-FFF2-40B4-BE49-F238E27FC236}">
                <a16:creationId xmlns:a16="http://schemas.microsoft.com/office/drawing/2014/main" xmlns="" id="{2BBB1C8C-15A4-C248-87BE-9CF36F858CEF}"/>
              </a:ext>
            </a:extLst>
          </p:cNvPr>
          <p:cNvGrpSpPr/>
          <p:nvPr/>
        </p:nvGrpSpPr>
        <p:grpSpPr>
          <a:xfrm>
            <a:off x="9447413" y="4933780"/>
            <a:ext cx="869300" cy="1383621"/>
            <a:chOff x="6659431" y="4054658"/>
            <a:chExt cx="869300" cy="954519"/>
          </a:xfrm>
        </p:grpSpPr>
        <p:sp>
          <p:nvSpPr>
            <p:cNvPr id="302" name="Rounded Rectangle 301">
              <a:extLst>
                <a:ext uri="{FF2B5EF4-FFF2-40B4-BE49-F238E27FC236}">
                  <a16:creationId xmlns:a16="http://schemas.microsoft.com/office/drawing/2014/main" xmlns="" id="{7A403CD3-5FAD-D740-ADFA-573306A38ABB}"/>
                </a:ext>
              </a:extLst>
            </p:cNvPr>
            <p:cNvSpPr/>
            <p:nvPr/>
          </p:nvSpPr>
          <p:spPr>
            <a:xfrm>
              <a:off x="6662511" y="4756413"/>
              <a:ext cx="865450" cy="114104"/>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Perf Test </a:t>
              </a:r>
            </a:p>
          </p:txBody>
        </p:sp>
        <p:sp>
          <p:nvSpPr>
            <p:cNvPr id="303" name="Rounded Rectangle 302">
              <a:extLst>
                <a:ext uri="{FF2B5EF4-FFF2-40B4-BE49-F238E27FC236}">
                  <a16:creationId xmlns:a16="http://schemas.microsoft.com/office/drawing/2014/main" xmlns="" id="{720F54BD-C660-D746-8555-49313A0EC711}"/>
                </a:ext>
              </a:extLst>
            </p:cNvPr>
            <p:cNvSpPr/>
            <p:nvPr/>
          </p:nvSpPr>
          <p:spPr>
            <a:xfrm>
              <a:off x="6659431" y="4892778"/>
              <a:ext cx="865450" cy="116399"/>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Certs Mgmt</a:t>
              </a:r>
            </a:p>
          </p:txBody>
        </p:sp>
        <p:sp>
          <p:nvSpPr>
            <p:cNvPr id="304" name="Rounded Rectangle 303">
              <a:extLst>
                <a:ext uri="{FF2B5EF4-FFF2-40B4-BE49-F238E27FC236}">
                  <a16:creationId xmlns:a16="http://schemas.microsoft.com/office/drawing/2014/main" xmlns="" id="{E0689293-13F4-AA4E-A1FF-A2264ADFFE53}"/>
                </a:ext>
              </a:extLst>
            </p:cNvPr>
            <p:cNvSpPr/>
            <p:nvPr/>
          </p:nvSpPr>
          <p:spPr>
            <a:xfrm>
              <a:off x="6664052" y="4201812"/>
              <a:ext cx="860829" cy="114015"/>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CI/CD</a:t>
              </a:r>
            </a:p>
          </p:txBody>
        </p:sp>
        <p:sp>
          <p:nvSpPr>
            <p:cNvPr id="305" name="Rounded Rectangle 304">
              <a:extLst>
                <a:ext uri="{FF2B5EF4-FFF2-40B4-BE49-F238E27FC236}">
                  <a16:creationId xmlns:a16="http://schemas.microsoft.com/office/drawing/2014/main" xmlns="" id="{45B4F016-2083-224C-8970-FB0C70EA22DD}"/>
                </a:ext>
              </a:extLst>
            </p:cNvPr>
            <p:cNvSpPr/>
            <p:nvPr/>
          </p:nvSpPr>
          <p:spPr>
            <a:xfrm>
              <a:off x="6663281" y="4054658"/>
              <a:ext cx="865450" cy="121749"/>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Capacity Mgmt</a:t>
              </a:r>
            </a:p>
          </p:txBody>
        </p:sp>
        <p:sp>
          <p:nvSpPr>
            <p:cNvPr id="306" name="Rounded Rectangle 305">
              <a:extLst>
                <a:ext uri="{FF2B5EF4-FFF2-40B4-BE49-F238E27FC236}">
                  <a16:creationId xmlns:a16="http://schemas.microsoft.com/office/drawing/2014/main" xmlns="" id="{24E399C3-E23D-B442-B3FD-2AD2E7176BE6}"/>
                </a:ext>
              </a:extLst>
            </p:cNvPr>
            <p:cNvSpPr/>
            <p:nvPr/>
          </p:nvSpPr>
          <p:spPr>
            <a:xfrm>
              <a:off x="6660201" y="4613379"/>
              <a:ext cx="865450" cy="116791"/>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Env Mgmt</a:t>
              </a:r>
            </a:p>
          </p:txBody>
        </p:sp>
        <p:sp>
          <p:nvSpPr>
            <p:cNvPr id="307" name="Rounded Rectangle 306">
              <a:extLst>
                <a:ext uri="{FF2B5EF4-FFF2-40B4-BE49-F238E27FC236}">
                  <a16:creationId xmlns:a16="http://schemas.microsoft.com/office/drawing/2014/main" xmlns="" id="{560B0AD5-CA6B-D241-9CC7-5BD6269A6E92}"/>
                </a:ext>
              </a:extLst>
            </p:cNvPr>
            <p:cNvSpPr/>
            <p:nvPr/>
          </p:nvSpPr>
          <p:spPr>
            <a:xfrm>
              <a:off x="6660971" y="4479036"/>
              <a:ext cx="865450" cy="108451"/>
            </a:xfrm>
            <a:prstGeom prst="roundRect">
              <a:avLst/>
            </a:prstGeom>
            <a:solidFill>
              <a:srgbClr val="FFD6A9"/>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Reporting</a:t>
              </a:r>
            </a:p>
          </p:txBody>
        </p:sp>
        <p:sp>
          <p:nvSpPr>
            <p:cNvPr id="308" name="Rounded Rectangle 307">
              <a:extLst>
                <a:ext uri="{FF2B5EF4-FFF2-40B4-BE49-F238E27FC236}">
                  <a16:creationId xmlns:a16="http://schemas.microsoft.com/office/drawing/2014/main" xmlns="" id="{8F220EA5-2CCB-024D-87E6-F3E881D425D9}"/>
                </a:ext>
              </a:extLst>
            </p:cNvPr>
            <p:cNvSpPr/>
            <p:nvPr/>
          </p:nvSpPr>
          <p:spPr>
            <a:xfrm>
              <a:off x="6661741" y="4340921"/>
              <a:ext cx="865450" cy="116979"/>
            </a:xfrm>
            <a:prstGeom prst="roundRect">
              <a:avLst/>
            </a:prstGeom>
            <a:solidFill>
              <a:srgbClr val="FFD6A9"/>
            </a:solidFill>
            <a:ln w="25400" cap="flat" cmpd="sng" algn="ctr">
              <a:solidFill>
                <a:srgbClr val="0074B5"/>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Authentication</a:t>
              </a:r>
            </a:p>
          </p:txBody>
        </p:sp>
      </p:grpSp>
      <p:pic>
        <p:nvPicPr>
          <p:cNvPr id="309" name="Picture 308">
            <a:extLst>
              <a:ext uri="{FF2B5EF4-FFF2-40B4-BE49-F238E27FC236}">
                <a16:creationId xmlns:a16="http://schemas.microsoft.com/office/drawing/2014/main" xmlns="" id="{49B711D2-F7D5-4947-A1EF-D75D8687C5DE}"/>
              </a:ext>
            </a:extLst>
          </p:cNvPr>
          <p:cNvPicPr>
            <a:picLocks noChangeAspect="1"/>
          </p:cNvPicPr>
          <p:nvPr/>
        </p:nvPicPr>
        <p:blipFill>
          <a:blip r:embed="rId7"/>
          <a:stretch>
            <a:fillRect/>
          </a:stretch>
        </p:blipFill>
        <p:spPr>
          <a:xfrm>
            <a:off x="7103065" y="6078216"/>
            <a:ext cx="284449" cy="406400"/>
          </a:xfrm>
          <a:prstGeom prst="rect">
            <a:avLst/>
          </a:prstGeom>
        </p:spPr>
      </p:pic>
      <p:sp>
        <p:nvSpPr>
          <p:cNvPr id="310" name="Rounded Rectangle 309">
            <a:extLst>
              <a:ext uri="{FF2B5EF4-FFF2-40B4-BE49-F238E27FC236}">
                <a16:creationId xmlns:a16="http://schemas.microsoft.com/office/drawing/2014/main" xmlns="" id="{87D94E88-723D-7241-A6D2-EA70B80711A2}"/>
              </a:ext>
            </a:extLst>
          </p:cNvPr>
          <p:cNvSpPr/>
          <p:nvPr/>
        </p:nvSpPr>
        <p:spPr>
          <a:xfrm>
            <a:off x="8147184" y="4887720"/>
            <a:ext cx="1060381" cy="285329"/>
          </a:xfrm>
          <a:prstGeom prst="roundRect">
            <a:avLst/>
          </a:prstGeom>
          <a:solidFill>
            <a:schemeClr val="accent2">
              <a:lumMod val="20000"/>
              <a:lumOff val="80000"/>
              <a:alpha val="5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ounded Rectangle 310">
            <a:extLst>
              <a:ext uri="{FF2B5EF4-FFF2-40B4-BE49-F238E27FC236}">
                <a16:creationId xmlns:a16="http://schemas.microsoft.com/office/drawing/2014/main" xmlns="" id="{15258075-C7B1-B14E-B269-FB37CD94BCA2}"/>
              </a:ext>
            </a:extLst>
          </p:cNvPr>
          <p:cNvSpPr/>
          <p:nvPr/>
        </p:nvSpPr>
        <p:spPr>
          <a:xfrm>
            <a:off x="8147184" y="5357752"/>
            <a:ext cx="1057454" cy="285329"/>
          </a:xfrm>
          <a:prstGeom prst="roundRect">
            <a:avLst/>
          </a:prstGeom>
          <a:solidFill>
            <a:schemeClr val="accent2">
              <a:lumMod val="20000"/>
              <a:lumOff val="80000"/>
              <a:alpha val="5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Rounded Rectangle 311">
            <a:extLst>
              <a:ext uri="{FF2B5EF4-FFF2-40B4-BE49-F238E27FC236}">
                <a16:creationId xmlns:a16="http://schemas.microsoft.com/office/drawing/2014/main" xmlns="" id="{E14601BB-7A64-8547-A009-9116AAB5565A}"/>
              </a:ext>
            </a:extLst>
          </p:cNvPr>
          <p:cNvSpPr/>
          <p:nvPr/>
        </p:nvSpPr>
        <p:spPr>
          <a:xfrm>
            <a:off x="8147184" y="5835318"/>
            <a:ext cx="1057455" cy="285329"/>
          </a:xfrm>
          <a:prstGeom prst="roundRect">
            <a:avLst/>
          </a:prstGeom>
          <a:solidFill>
            <a:schemeClr val="accent2">
              <a:lumMod val="20000"/>
              <a:lumOff val="80000"/>
              <a:alpha val="5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Rounded Rectangle 315">
            <a:extLst>
              <a:ext uri="{FF2B5EF4-FFF2-40B4-BE49-F238E27FC236}">
                <a16:creationId xmlns:a16="http://schemas.microsoft.com/office/drawing/2014/main" xmlns="" id="{E5D03531-D344-3B4A-9693-8649123B4241}"/>
              </a:ext>
            </a:extLst>
          </p:cNvPr>
          <p:cNvSpPr/>
          <p:nvPr/>
        </p:nvSpPr>
        <p:spPr>
          <a:xfrm>
            <a:off x="10555477" y="4880715"/>
            <a:ext cx="1060381" cy="285329"/>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Rounded Rectangle 316">
            <a:extLst>
              <a:ext uri="{FF2B5EF4-FFF2-40B4-BE49-F238E27FC236}">
                <a16:creationId xmlns:a16="http://schemas.microsoft.com/office/drawing/2014/main" xmlns="" id="{CECDFE6F-7B4A-B549-B6F0-A471C8A9FB99}"/>
              </a:ext>
            </a:extLst>
          </p:cNvPr>
          <p:cNvSpPr/>
          <p:nvPr/>
        </p:nvSpPr>
        <p:spPr>
          <a:xfrm>
            <a:off x="10564104" y="5333495"/>
            <a:ext cx="1057454" cy="285329"/>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Rounded Rectangle 317">
            <a:extLst>
              <a:ext uri="{FF2B5EF4-FFF2-40B4-BE49-F238E27FC236}">
                <a16:creationId xmlns:a16="http://schemas.microsoft.com/office/drawing/2014/main" xmlns="" id="{BEEADCE0-FD4F-864D-AB91-DF9F27C6C40D}"/>
              </a:ext>
            </a:extLst>
          </p:cNvPr>
          <p:cNvSpPr/>
          <p:nvPr/>
        </p:nvSpPr>
        <p:spPr>
          <a:xfrm>
            <a:off x="10564103" y="5785183"/>
            <a:ext cx="1057455" cy="316371"/>
          </a:xfrm>
          <a:prstGeom prst="roundRect">
            <a:avLst/>
          </a:prstGeom>
          <a:solidFill>
            <a:schemeClr val="accent2">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TextBox 318">
            <a:extLst>
              <a:ext uri="{FF2B5EF4-FFF2-40B4-BE49-F238E27FC236}">
                <a16:creationId xmlns:a16="http://schemas.microsoft.com/office/drawing/2014/main" xmlns="" id="{FC997C52-E909-DD40-BA39-6EAE46594E01}"/>
              </a:ext>
            </a:extLst>
          </p:cNvPr>
          <p:cNvSpPr txBox="1"/>
          <p:nvPr/>
        </p:nvSpPr>
        <p:spPr>
          <a:xfrm>
            <a:off x="10533025" y="4906984"/>
            <a:ext cx="1073238" cy="215444"/>
          </a:xfrm>
          <a:prstGeom prst="rect">
            <a:avLst/>
          </a:prstGeom>
          <a:noFill/>
        </p:spPr>
        <p:txBody>
          <a:bodyPr wrap="square" rtlCol="0">
            <a:spAutoFit/>
          </a:bodyPr>
          <a:lstStyle/>
          <a:p>
            <a:pPr algn="ctr"/>
            <a:r>
              <a:rPr lang="en-US" sz="800" dirty="0" smtClean="0"/>
              <a:t>IIS</a:t>
            </a:r>
            <a:endParaRPr lang="en-US" sz="800" dirty="0"/>
          </a:p>
        </p:txBody>
      </p:sp>
      <p:sp>
        <p:nvSpPr>
          <p:cNvPr id="320" name="TextBox 319">
            <a:extLst>
              <a:ext uri="{FF2B5EF4-FFF2-40B4-BE49-F238E27FC236}">
                <a16:creationId xmlns:a16="http://schemas.microsoft.com/office/drawing/2014/main" xmlns="" id="{3FB9A666-AAE1-D048-91E9-7CEBC04C8C68}"/>
              </a:ext>
            </a:extLst>
          </p:cNvPr>
          <p:cNvSpPr txBox="1"/>
          <p:nvPr/>
        </p:nvSpPr>
        <p:spPr>
          <a:xfrm>
            <a:off x="10604152" y="5327005"/>
            <a:ext cx="1114330" cy="338554"/>
          </a:xfrm>
          <a:prstGeom prst="rect">
            <a:avLst/>
          </a:prstGeom>
          <a:noFill/>
        </p:spPr>
        <p:txBody>
          <a:bodyPr wrap="square" rtlCol="0">
            <a:spAutoFit/>
          </a:bodyPr>
          <a:lstStyle/>
          <a:p>
            <a:pPr algn="ctr"/>
            <a:r>
              <a:rPr lang="en-US" sz="800" dirty="0" err="1"/>
              <a:t>jBoss</a:t>
            </a:r>
            <a:r>
              <a:rPr lang="en-US" sz="800" dirty="0"/>
              <a:t>, </a:t>
            </a:r>
            <a:r>
              <a:rPr lang="en-US" sz="800" dirty="0">
                <a:solidFill>
                  <a:srgbClr val="FF0000"/>
                </a:solidFill>
              </a:rPr>
              <a:t>WAS, </a:t>
            </a:r>
            <a:endParaRPr lang="en-US" sz="800" dirty="0" smtClean="0">
              <a:solidFill>
                <a:srgbClr val="FF0000"/>
              </a:solidFill>
            </a:endParaRPr>
          </a:p>
          <a:p>
            <a:pPr algn="ctr"/>
            <a:r>
              <a:rPr lang="en-US" sz="800" dirty="0" smtClean="0"/>
              <a:t>WebLogic</a:t>
            </a:r>
            <a:endParaRPr lang="en-US" sz="800" dirty="0"/>
          </a:p>
        </p:txBody>
      </p:sp>
      <p:sp>
        <p:nvSpPr>
          <p:cNvPr id="321" name="TextBox 320">
            <a:extLst>
              <a:ext uri="{FF2B5EF4-FFF2-40B4-BE49-F238E27FC236}">
                <a16:creationId xmlns:a16="http://schemas.microsoft.com/office/drawing/2014/main" xmlns="" id="{67A4371A-5CF9-E549-8F38-D38F196199FA}"/>
              </a:ext>
            </a:extLst>
          </p:cNvPr>
          <p:cNvSpPr txBox="1"/>
          <p:nvPr/>
        </p:nvSpPr>
        <p:spPr>
          <a:xfrm>
            <a:off x="10589022" y="5766432"/>
            <a:ext cx="1127339" cy="338554"/>
          </a:xfrm>
          <a:prstGeom prst="rect">
            <a:avLst/>
          </a:prstGeom>
          <a:noFill/>
        </p:spPr>
        <p:txBody>
          <a:bodyPr wrap="square" rtlCol="0">
            <a:spAutoFit/>
          </a:bodyPr>
          <a:lstStyle/>
          <a:p>
            <a:r>
              <a:rPr lang="en-US" sz="800" dirty="0"/>
              <a:t>DB2, Oracle, </a:t>
            </a:r>
            <a:r>
              <a:rPr lang="en-US" sz="800" dirty="0" smtClean="0"/>
              <a:t> </a:t>
            </a:r>
            <a:r>
              <a:rPr lang="en-US" sz="800" dirty="0"/>
              <a:t>SQL, Netezza, Sybase</a:t>
            </a:r>
          </a:p>
        </p:txBody>
      </p:sp>
      <p:grpSp>
        <p:nvGrpSpPr>
          <p:cNvPr id="322" name="Group 321"/>
          <p:cNvGrpSpPr/>
          <p:nvPr/>
        </p:nvGrpSpPr>
        <p:grpSpPr>
          <a:xfrm>
            <a:off x="8057973" y="6383324"/>
            <a:ext cx="1228622" cy="240676"/>
            <a:chOff x="2185643" y="6950419"/>
            <a:chExt cx="1228622" cy="240676"/>
          </a:xfrm>
        </p:grpSpPr>
        <p:sp>
          <p:nvSpPr>
            <p:cNvPr id="323" name="Rectangle 322">
              <a:extLst>
                <a:ext uri="{FF2B5EF4-FFF2-40B4-BE49-F238E27FC236}">
                  <a16:creationId xmlns:a16="http://schemas.microsoft.com/office/drawing/2014/main" xmlns="" id="{9B599696-BBFD-8141-B42B-261E6C4C23E1}"/>
                </a:ext>
              </a:extLst>
            </p:cNvPr>
            <p:cNvSpPr/>
            <p:nvPr/>
          </p:nvSpPr>
          <p:spPr>
            <a:xfrm>
              <a:off x="2185643" y="6950419"/>
              <a:ext cx="1228622" cy="240676"/>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324" name="Rounded Rectangle 323"/>
            <p:cNvSpPr/>
            <p:nvPr/>
          </p:nvSpPr>
          <p:spPr>
            <a:xfrm>
              <a:off x="2249122" y="6984852"/>
              <a:ext cx="351662"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OSFI</a:t>
              </a:r>
            </a:p>
          </p:txBody>
        </p:sp>
        <p:sp>
          <p:nvSpPr>
            <p:cNvPr id="325" name="Rounded Rectangle 324"/>
            <p:cNvSpPr/>
            <p:nvPr/>
          </p:nvSpPr>
          <p:spPr>
            <a:xfrm>
              <a:off x="2618197" y="6984852"/>
              <a:ext cx="380944"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Azure</a:t>
              </a:r>
            </a:p>
          </p:txBody>
        </p:sp>
        <p:sp>
          <p:nvSpPr>
            <p:cNvPr id="326" name="Rounded Rectangle 325"/>
            <p:cNvSpPr/>
            <p:nvPr/>
          </p:nvSpPr>
          <p:spPr>
            <a:xfrm>
              <a:off x="3018351" y="6984851"/>
              <a:ext cx="344583" cy="16427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AWS</a:t>
              </a:r>
            </a:p>
          </p:txBody>
        </p:sp>
      </p:grpSp>
      <p:grpSp>
        <p:nvGrpSpPr>
          <p:cNvPr id="327" name="Group 326"/>
          <p:cNvGrpSpPr/>
          <p:nvPr/>
        </p:nvGrpSpPr>
        <p:grpSpPr>
          <a:xfrm>
            <a:off x="10500271" y="6377091"/>
            <a:ext cx="1200593" cy="232461"/>
            <a:chOff x="10599478" y="6892158"/>
            <a:chExt cx="1222022" cy="232461"/>
          </a:xfrm>
        </p:grpSpPr>
        <p:sp>
          <p:nvSpPr>
            <p:cNvPr id="328" name="Rectangle 327">
              <a:extLst>
                <a:ext uri="{FF2B5EF4-FFF2-40B4-BE49-F238E27FC236}">
                  <a16:creationId xmlns:a16="http://schemas.microsoft.com/office/drawing/2014/main" xmlns="" id="{F89E2DA5-D945-EF4A-A1E6-C28B7CBBF5AC}"/>
                </a:ext>
              </a:extLst>
            </p:cNvPr>
            <p:cNvSpPr/>
            <p:nvPr/>
          </p:nvSpPr>
          <p:spPr>
            <a:xfrm>
              <a:off x="10599478" y="6892158"/>
              <a:ext cx="1222022" cy="23246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329" name="Rounded Rectangle 328"/>
            <p:cNvSpPr/>
            <p:nvPr/>
          </p:nvSpPr>
          <p:spPr>
            <a:xfrm>
              <a:off x="10675271" y="6934001"/>
              <a:ext cx="422357" cy="15495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ELR</a:t>
              </a:r>
            </a:p>
          </p:txBody>
        </p:sp>
        <p:sp>
          <p:nvSpPr>
            <p:cNvPr id="330" name="Rounded Rectangle 329"/>
            <p:cNvSpPr/>
            <p:nvPr/>
          </p:nvSpPr>
          <p:spPr>
            <a:xfrm>
              <a:off x="11288878" y="6930762"/>
              <a:ext cx="392923" cy="16016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800" kern="0" dirty="0">
                  <a:solidFill>
                    <a:schemeClr val="tx1"/>
                  </a:solidFill>
                </a:rPr>
                <a:t>CTC</a:t>
              </a:r>
            </a:p>
          </p:txBody>
        </p:sp>
      </p:grpSp>
      <p:sp>
        <p:nvSpPr>
          <p:cNvPr id="331" name="TextBox 330">
            <a:extLst>
              <a:ext uri="{FF2B5EF4-FFF2-40B4-BE49-F238E27FC236}">
                <a16:creationId xmlns:a16="http://schemas.microsoft.com/office/drawing/2014/main" xmlns="" id="{F2C7DE88-5F45-A944-8CE2-F7BD02AA5776}"/>
              </a:ext>
            </a:extLst>
          </p:cNvPr>
          <p:cNvSpPr txBox="1"/>
          <p:nvPr/>
        </p:nvSpPr>
        <p:spPr>
          <a:xfrm rot="16200000">
            <a:off x="6754857" y="4720524"/>
            <a:ext cx="965270" cy="307777"/>
          </a:xfrm>
          <a:prstGeom prst="rect">
            <a:avLst/>
          </a:prstGeom>
          <a:noFill/>
        </p:spPr>
        <p:txBody>
          <a:bodyPr wrap="square" rtlCol="0">
            <a:spAutoFit/>
          </a:bodyPr>
          <a:lstStyle>
            <a:defPPr>
              <a:defRPr lang="en-US"/>
            </a:defPPr>
            <a:lvl1pPr>
              <a:defRPr sz="1400" kern="0">
                <a:solidFill>
                  <a:srgbClr val="53565A"/>
                </a:solidFill>
                <a:latin typeface="Arial"/>
              </a:defRPr>
            </a:lvl1pPr>
          </a:lstStyle>
          <a:p>
            <a:r>
              <a:rPr lang="en-US" dirty="0"/>
              <a:t>Platform</a:t>
            </a:r>
          </a:p>
        </p:txBody>
      </p:sp>
      <p:sp>
        <p:nvSpPr>
          <p:cNvPr id="332" name="Rectangle 331"/>
          <p:cNvSpPr/>
          <p:nvPr/>
        </p:nvSpPr>
        <p:spPr>
          <a:xfrm>
            <a:off x="8051465" y="4791741"/>
            <a:ext cx="1226504" cy="1545078"/>
          </a:xfrm>
          <a:prstGeom prst="rect">
            <a:avLst/>
          </a:prstGeom>
          <a:noFill/>
          <a:ln>
            <a:solidFill>
              <a:srgbClr val="B1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p:cNvSpPr/>
          <p:nvPr/>
        </p:nvSpPr>
        <p:spPr>
          <a:xfrm>
            <a:off x="10489755" y="4797499"/>
            <a:ext cx="1226504" cy="1545078"/>
          </a:xfrm>
          <a:prstGeom prst="rect">
            <a:avLst/>
          </a:prstGeom>
          <a:noFill/>
          <a:ln>
            <a:solidFill>
              <a:srgbClr val="B1B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TextBox 230">
            <a:extLst>
              <a:ext uri="{FF2B5EF4-FFF2-40B4-BE49-F238E27FC236}">
                <a16:creationId xmlns:a16="http://schemas.microsoft.com/office/drawing/2014/main" xmlns="" id="{50F6AD91-7950-C14A-8FAF-30F46C019B61}"/>
              </a:ext>
            </a:extLst>
          </p:cNvPr>
          <p:cNvSpPr txBox="1"/>
          <p:nvPr/>
        </p:nvSpPr>
        <p:spPr>
          <a:xfrm>
            <a:off x="8221229" y="4922662"/>
            <a:ext cx="886976" cy="215444"/>
          </a:xfrm>
          <a:prstGeom prst="rect">
            <a:avLst/>
          </a:prstGeom>
          <a:noFill/>
        </p:spPr>
        <p:txBody>
          <a:bodyPr wrap="square" rtlCol="0">
            <a:spAutoFit/>
          </a:bodyPr>
          <a:lstStyle/>
          <a:p>
            <a:r>
              <a:rPr lang="en-US" sz="800" dirty="0"/>
              <a:t>Apache, IIS, AEM</a:t>
            </a:r>
          </a:p>
        </p:txBody>
      </p:sp>
      <p:sp>
        <p:nvSpPr>
          <p:cNvPr id="232" name="TextBox 231">
            <a:extLst>
              <a:ext uri="{FF2B5EF4-FFF2-40B4-BE49-F238E27FC236}">
                <a16:creationId xmlns:a16="http://schemas.microsoft.com/office/drawing/2014/main" xmlns="" id="{236D7221-9DE7-E34F-B4E1-DDF8FEC97A5A}"/>
              </a:ext>
            </a:extLst>
          </p:cNvPr>
          <p:cNvSpPr txBox="1"/>
          <p:nvPr/>
        </p:nvSpPr>
        <p:spPr>
          <a:xfrm>
            <a:off x="8110330" y="5377652"/>
            <a:ext cx="1149156" cy="215444"/>
          </a:xfrm>
          <a:prstGeom prst="rect">
            <a:avLst/>
          </a:prstGeom>
          <a:noFill/>
        </p:spPr>
        <p:txBody>
          <a:bodyPr wrap="square" rtlCol="0">
            <a:spAutoFit/>
          </a:bodyPr>
          <a:lstStyle/>
          <a:p>
            <a:r>
              <a:rPr lang="en-US" sz="800" dirty="0" err="1"/>
              <a:t>jBoss</a:t>
            </a:r>
            <a:r>
              <a:rPr lang="en-US" sz="800" dirty="0"/>
              <a:t>, Tomcat, NodeJS</a:t>
            </a:r>
          </a:p>
        </p:txBody>
      </p:sp>
      <p:sp>
        <p:nvSpPr>
          <p:cNvPr id="233" name="TextBox 232">
            <a:extLst>
              <a:ext uri="{FF2B5EF4-FFF2-40B4-BE49-F238E27FC236}">
                <a16:creationId xmlns:a16="http://schemas.microsoft.com/office/drawing/2014/main" xmlns="" id="{0182C0E8-ED75-624F-B180-56A5FBE72FC3}"/>
              </a:ext>
            </a:extLst>
          </p:cNvPr>
          <p:cNvSpPr txBox="1"/>
          <p:nvPr/>
        </p:nvSpPr>
        <p:spPr>
          <a:xfrm>
            <a:off x="8175112" y="5869959"/>
            <a:ext cx="1127339" cy="215444"/>
          </a:xfrm>
          <a:prstGeom prst="rect">
            <a:avLst/>
          </a:prstGeom>
          <a:noFill/>
        </p:spPr>
        <p:txBody>
          <a:bodyPr wrap="square" rtlCol="0">
            <a:spAutoFit/>
          </a:bodyPr>
          <a:lstStyle/>
          <a:p>
            <a:r>
              <a:rPr lang="en-US" sz="800" dirty="0"/>
              <a:t>mySql, SQL, NoSQL</a:t>
            </a:r>
          </a:p>
        </p:txBody>
      </p:sp>
      <p:sp>
        <p:nvSpPr>
          <p:cNvPr id="334" name="TextBox 333">
            <a:extLst>
              <a:ext uri="{FF2B5EF4-FFF2-40B4-BE49-F238E27FC236}">
                <a16:creationId xmlns:a16="http://schemas.microsoft.com/office/drawing/2014/main" xmlns="" id="{AC89D3C2-D1E5-F443-A7B3-DDA6863ADE5D}"/>
              </a:ext>
            </a:extLst>
          </p:cNvPr>
          <p:cNvSpPr txBox="1"/>
          <p:nvPr/>
        </p:nvSpPr>
        <p:spPr>
          <a:xfrm>
            <a:off x="8965233" y="4560845"/>
            <a:ext cx="1093965" cy="138499"/>
          </a:xfrm>
          <a:prstGeom prst="rect">
            <a:avLst/>
          </a:prstGeom>
          <a:solidFill>
            <a:schemeClr val="accent6">
              <a:lumMod val="20000"/>
              <a:lumOff val="80000"/>
            </a:schemeClr>
          </a:solidFill>
          <a:ln w="19050">
            <a:solidFill>
              <a:srgbClr val="0074B5"/>
            </a:solidFill>
          </a:ln>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Calibri"/>
              </a:defRPr>
            </a:lvl1pPr>
          </a:lstStyle>
          <a:p>
            <a:r>
              <a:rPr lang="en-US" dirty="0"/>
              <a:t> </a:t>
            </a:r>
            <a:r>
              <a:rPr lang="en-US" dirty="0" smtClean="0"/>
              <a:t>Blue / Green Deploy</a:t>
            </a:r>
            <a:endParaRPr lang="en-US" dirty="0"/>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699" y="751494"/>
            <a:ext cx="5029263" cy="264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 name="Rectangle 163">
            <a:extLst>
              <a:ext uri="{FF2B5EF4-FFF2-40B4-BE49-F238E27FC236}">
                <a16:creationId xmlns:a16="http://schemas.microsoft.com/office/drawing/2014/main" xmlns="" id="{F3FE13E7-A022-F947-87DF-11C73215CBA6}"/>
              </a:ext>
            </a:extLst>
          </p:cNvPr>
          <p:cNvSpPr/>
          <p:nvPr/>
        </p:nvSpPr>
        <p:spPr>
          <a:xfrm>
            <a:off x="7040546" y="3532418"/>
            <a:ext cx="4822558" cy="338759"/>
          </a:xfrm>
          <a:prstGeom prst="rect">
            <a:avLst/>
          </a:prstGeom>
          <a:solidFill>
            <a:schemeClr val="accent2">
              <a:lumMod val="20000"/>
              <a:lumOff val="80000"/>
            </a:schemeClr>
          </a:solidFill>
          <a:ln w="25400">
            <a:solidFill>
              <a:srgbClr val="430300"/>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000" dirty="0">
                <a:solidFill>
                  <a:srgbClr val="002060"/>
                </a:solidFill>
              </a:rPr>
              <a:t>Integration</a:t>
            </a:r>
          </a:p>
        </p:txBody>
      </p:sp>
      <p:sp>
        <p:nvSpPr>
          <p:cNvPr id="165" name="Rectangle 164">
            <a:extLst>
              <a:ext uri="{FF2B5EF4-FFF2-40B4-BE49-F238E27FC236}">
                <a16:creationId xmlns:a16="http://schemas.microsoft.com/office/drawing/2014/main" xmlns="" id="{E0D88C44-52B7-BD46-A794-931F83B2DB4F}"/>
              </a:ext>
            </a:extLst>
          </p:cNvPr>
          <p:cNvSpPr/>
          <p:nvPr/>
        </p:nvSpPr>
        <p:spPr>
          <a:xfrm>
            <a:off x="7803724" y="3590891"/>
            <a:ext cx="4021206" cy="219632"/>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rgbClr val="FF7C00"/>
                </a:solidFill>
              </a:rPr>
              <a:t>Optum Rx Enterprise Service Bus </a:t>
            </a:r>
          </a:p>
        </p:txBody>
      </p:sp>
      <p:sp>
        <p:nvSpPr>
          <p:cNvPr id="166" name="Rectangle 165">
            <a:extLst>
              <a:ext uri="{FF2B5EF4-FFF2-40B4-BE49-F238E27FC236}">
                <a16:creationId xmlns:a16="http://schemas.microsoft.com/office/drawing/2014/main" xmlns="" id="{4B723F90-FAD6-2146-ACD4-8A9C5AF98695}"/>
              </a:ext>
            </a:extLst>
          </p:cNvPr>
          <p:cNvSpPr/>
          <p:nvPr/>
        </p:nvSpPr>
        <p:spPr>
          <a:xfrm>
            <a:off x="7035539" y="3890358"/>
            <a:ext cx="4826166" cy="307666"/>
          </a:xfrm>
          <a:prstGeom prst="rect">
            <a:avLst/>
          </a:prstGeom>
          <a:solidFill>
            <a:schemeClr val="accent4">
              <a:lumMod val="20000"/>
              <a:lumOff val="80000"/>
            </a:schemeClr>
          </a:solidFill>
          <a:ln w="25400">
            <a:solidFill>
              <a:srgbClr val="984807"/>
            </a:solid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000" dirty="0">
                <a:solidFill>
                  <a:srgbClr val="002060"/>
                </a:solidFill>
              </a:rPr>
              <a:t>Data</a:t>
            </a:r>
          </a:p>
        </p:txBody>
      </p:sp>
      <p:sp>
        <p:nvSpPr>
          <p:cNvPr id="167" name="Rectangle 166">
            <a:extLst>
              <a:ext uri="{FF2B5EF4-FFF2-40B4-BE49-F238E27FC236}">
                <a16:creationId xmlns:a16="http://schemas.microsoft.com/office/drawing/2014/main" xmlns="" id="{136BDAAF-5FD7-D04C-86C9-A5B0674C53C7}"/>
              </a:ext>
            </a:extLst>
          </p:cNvPr>
          <p:cNvSpPr/>
          <p:nvPr/>
        </p:nvSpPr>
        <p:spPr>
          <a:xfrm>
            <a:off x="7824547" y="3930017"/>
            <a:ext cx="3996244" cy="211185"/>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900" b="1" dirty="0">
                <a:solidFill>
                  <a:srgbClr val="FF7C00"/>
                </a:solidFill>
              </a:rPr>
              <a:t>Optum Rx Enterprise Data Services </a:t>
            </a:r>
          </a:p>
        </p:txBody>
      </p:sp>
      <p:pic>
        <p:nvPicPr>
          <p:cNvPr id="168" name="Picture 167">
            <a:extLst>
              <a:ext uri="{FF2B5EF4-FFF2-40B4-BE49-F238E27FC236}">
                <a16:creationId xmlns:a16="http://schemas.microsoft.com/office/drawing/2014/main" xmlns="" id="{C52E2CB0-49B2-8744-A044-53D5DB2DAF3F}"/>
              </a:ext>
            </a:extLst>
          </p:cNvPr>
          <p:cNvPicPr>
            <a:picLocks noChangeAspect="1"/>
          </p:cNvPicPr>
          <p:nvPr/>
        </p:nvPicPr>
        <p:blipFill>
          <a:blip r:embed="rId6"/>
          <a:stretch>
            <a:fillRect/>
          </a:stretch>
        </p:blipFill>
        <p:spPr>
          <a:xfrm flipH="1">
            <a:off x="7292986" y="3688386"/>
            <a:ext cx="258737" cy="153707"/>
          </a:xfrm>
          <a:prstGeom prst="rect">
            <a:avLst/>
          </a:prstGeom>
        </p:spPr>
      </p:pic>
      <p:pic>
        <p:nvPicPr>
          <p:cNvPr id="169" name="Picture 168">
            <a:extLst>
              <a:ext uri="{FF2B5EF4-FFF2-40B4-BE49-F238E27FC236}">
                <a16:creationId xmlns:a16="http://schemas.microsoft.com/office/drawing/2014/main" xmlns="" id="{900BE080-C2DF-754F-86B5-21EEA57AD543}"/>
              </a:ext>
            </a:extLst>
          </p:cNvPr>
          <p:cNvPicPr>
            <a:picLocks noChangeAspect="1"/>
          </p:cNvPicPr>
          <p:nvPr/>
        </p:nvPicPr>
        <p:blipFill>
          <a:blip r:embed="rId8"/>
          <a:stretch>
            <a:fillRect/>
          </a:stretch>
        </p:blipFill>
        <p:spPr>
          <a:xfrm>
            <a:off x="7453867" y="3916236"/>
            <a:ext cx="192169" cy="192169"/>
          </a:xfrm>
          <a:prstGeom prst="rect">
            <a:avLst/>
          </a:prstGeom>
        </p:spPr>
      </p:pic>
    </p:spTree>
    <p:extLst>
      <p:ext uri="{BB962C8B-B14F-4D97-AF65-F5344CB8AC3E}">
        <p14:creationId xmlns:p14="http://schemas.microsoft.com/office/powerpoint/2010/main" val="32351012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0363200" cy="1362075"/>
          </a:xfrm>
        </p:spPr>
        <p:txBody>
          <a:bodyPr/>
          <a:lstStyle/>
          <a:p>
            <a:pPr algn="ctr"/>
            <a:r>
              <a:rPr lang="en-US" dirty="0"/>
              <a:t>Optum Rx </a:t>
            </a:r>
            <a:r>
              <a:rPr lang="en-US" dirty="0" smtClean="0"/>
              <a:t>Integration Services </a:t>
            </a:r>
            <a:endParaRPr lang="en-US" dirty="0"/>
          </a:p>
        </p:txBody>
      </p:sp>
      <p:sp>
        <p:nvSpPr>
          <p:cNvPr id="3" name="Text Placeholder 2"/>
          <p:cNvSpPr>
            <a:spLocks noGrp="1"/>
          </p:cNvSpPr>
          <p:nvPr>
            <p:ph type="body" idx="1"/>
          </p:nvPr>
        </p:nvSpPr>
        <p:spPr>
          <a:xfrm>
            <a:off x="963614" y="3191385"/>
            <a:ext cx="10363200" cy="1500187"/>
          </a:xfrm>
        </p:spPr>
        <p:txBody>
          <a:bodyPr/>
          <a:lstStyle/>
          <a:p>
            <a:r>
              <a:rPr lang="en-US" dirty="0" smtClean="0">
                <a:solidFill>
                  <a:schemeClr val="tx1"/>
                </a:solidFill>
              </a:rPr>
              <a:t>Middleware and ESB</a:t>
            </a:r>
            <a:endParaRPr lang="en-US" dirty="0">
              <a:solidFill>
                <a:schemeClr val="tx1"/>
              </a:solidFill>
            </a:endParaRPr>
          </a:p>
        </p:txBody>
      </p:sp>
    </p:spTree>
    <p:extLst>
      <p:ext uri="{BB962C8B-B14F-4D97-AF65-F5344CB8AC3E}">
        <p14:creationId xmlns:p14="http://schemas.microsoft.com/office/powerpoint/2010/main" val="526306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OptumRx Future State Middleware Layer – Evolution to Future State</a:t>
            </a:r>
            <a:endParaRPr lang="en-US" dirty="0"/>
          </a:p>
        </p:txBody>
      </p:sp>
      <p:sp>
        <p:nvSpPr>
          <p:cNvPr id="134" name="Rectangle 133"/>
          <p:cNvSpPr/>
          <p:nvPr/>
        </p:nvSpPr>
        <p:spPr>
          <a:xfrm>
            <a:off x="6629400" y="2070374"/>
            <a:ext cx="5497268" cy="4294433"/>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 name="TextBox 31"/>
          <p:cNvSpPr txBox="1"/>
          <p:nvPr/>
        </p:nvSpPr>
        <p:spPr>
          <a:xfrm>
            <a:off x="8659296" y="2145580"/>
            <a:ext cx="1930081" cy="288367"/>
          </a:xfrm>
          <a:prstGeom prst="rect">
            <a:avLst/>
          </a:prstGeom>
          <a:noFill/>
        </p:spPr>
        <p:txBody>
          <a:bodyPr wrap="square" lIns="0" tIns="0" rIns="0" bIns="0" rtlCol="0">
            <a:noAutofit/>
          </a:bodyPr>
          <a:lstStyle/>
          <a:p>
            <a:pPr algn="ctr"/>
            <a:r>
              <a:rPr lang="en-US" sz="1400" dirty="0" smtClean="0">
                <a:solidFill>
                  <a:srgbClr val="53565A"/>
                </a:solidFill>
                <a:cs typeface="Arial" pitchFamily="34" charset="0"/>
              </a:rPr>
              <a:t>Stargate API Gateway</a:t>
            </a:r>
          </a:p>
        </p:txBody>
      </p:sp>
      <p:sp>
        <p:nvSpPr>
          <p:cNvPr id="33" name="Rectangle 32"/>
          <p:cNvSpPr/>
          <p:nvPr/>
        </p:nvSpPr>
        <p:spPr>
          <a:xfrm>
            <a:off x="7500217" y="2442564"/>
            <a:ext cx="4587986" cy="284791"/>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 name="Rectangle 30"/>
          <p:cNvSpPr/>
          <p:nvPr/>
        </p:nvSpPr>
        <p:spPr>
          <a:xfrm>
            <a:off x="7500217" y="2131913"/>
            <a:ext cx="4587986" cy="5954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 name="TextBox 33"/>
          <p:cNvSpPr txBox="1"/>
          <p:nvPr/>
        </p:nvSpPr>
        <p:spPr>
          <a:xfrm>
            <a:off x="7500217" y="2442564"/>
            <a:ext cx="4587986" cy="284791"/>
          </a:xfrm>
          <a:prstGeom prst="rect">
            <a:avLst/>
          </a:prstGeom>
          <a:noFill/>
        </p:spPr>
        <p:txBody>
          <a:bodyPr wrap="square" lIns="0" tIns="0" rIns="0" bIns="0" rtlCol="0" anchor="ctr">
            <a:noAutofit/>
          </a:bodyPr>
          <a:lstStyle/>
          <a:p>
            <a:pPr algn="ctr"/>
            <a:r>
              <a:rPr lang="en-US" sz="1100" dirty="0" smtClean="0">
                <a:solidFill>
                  <a:srgbClr val="53565A">
                    <a:lumMod val="60000"/>
                    <a:lumOff val="40000"/>
                  </a:srgbClr>
                </a:solidFill>
                <a:cs typeface="Arial" pitchFamily="34" charset="0"/>
              </a:rPr>
              <a:t>Registry, Discovery, Rate-limit, Throttle, Authentication, Authorization</a:t>
            </a:r>
          </a:p>
        </p:txBody>
      </p:sp>
      <p:sp>
        <p:nvSpPr>
          <p:cNvPr id="35" name="Rectangle 34"/>
          <p:cNvSpPr/>
          <p:nvPr/>
        </p:nvSpPr>
        <p:spPr>
          <a:xfrm>
            <a:off x="7500217" y="3223368"/>
            <a:ext cx="4587986" cy="132413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8" name="Rectangle 37"/>
          <p:cNvSpPr/>
          <p:nvPr/>
        </p:nvSpPr>
        <p:spPr>
          <a:xfrm>
            <a:off x="9786924" y="3460874"/>
            <a:ext cx="2219638" cy="8974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9" name="Rectangle 38"/>
          <p:cNvSpPr/>
          <p:nvPr/>
        </p:nvSpPr>
        <p:spPr>
          <a:xfrm>
            <a:off x="7574730" y="3460874"/>
            <a:ext cx="1631197" cy="89748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0" name="TextBox 39"/>
          <p:cNvSpPr txBox="1"/>
          <p:nvPr/>
        </p:nvSpPr>
        <p:spPr>
          <a:xfrm>
            <a:off x="10886220" y="3469503"/>
            <a:ext cx="1077331" cy="172594"/>
          </a:xfrm>
          <a:prstGeom prst="rect">
            <a:avLst/>
          </a:prstGeom>
          <a:noFill/>
        </p:spPr>
        <p:txBody>
          <a:bodyPr wrap="square" lIns="0" tIns="0" rIns="0" bIns="0" rtlCol="0">
            <a:noAutofit/>
          </a:bodyPr>
          <a:lstStyle/>
          <a:p>
            <a:pPr algn="r"/>
            <a:r>
              <a:rPr lang="en-US" sz="800" i="1" dirty="0" smtClean="0">
                <a:solidFill>
                  <a:srgbClr val="53565A">
                    <a:lumMod val="60000"/>
                    <a:lumOff val="40000"/>
                  </a:srgbClr>
                </a:solidFill>
                <a:cs typeface="Arial" pitchFamily="34" charset="0"/>
              </a:rPr>
              <a:t>synchronous</a:t>
            </a:r>
          </a:p>
        </p:txBody>
      </p:sp>
      <p:sp>
        <p:nvSpPr>
          <p:cNvPr id="41" name="TextBox 40"/>
          <p:cNvSpPr txBox="1"/>
          <p:nvPr/>
        </p:nvSpPr>
        <p:spPr>
          <a:xfrm>
            <a:off x="8473749" y="3478134"/>
            <a:ext cx="717008" cy="172594"/>
          </a:xfrm>
          <a:prstGeom prst="rect">
            <a:avLst/>
          </a:prstGeom>
          <a:noFill/>
        </p:spPr>
        <p:txBody>
          <a:bodyPr wrap="square" lIns="0" tIns="0" rIns="0" bIns="0" rtlCol="0">
            <a:noAutofit/>
          </a:bodyPr>
          <a:lstStyle/>
          <a:p>
            <a:pPr algn="r"/>
            <a:r>
              <a:rPr lang="en-US" sz="800" i="1" dirty="0" smtClean="0">
                <a:solidFill>
                  <a:srgbClr val="53565A">
                    <a:lumMod val="60000"/>
                    <a:lumOff val="40000"/>
                  </a:srgbClr>
                </a:solidFill>
                <a:cs typeface="Arial" pitchFamily="34" charset="0"/>
              </a:rPr>
              <a:t>asynchronous</a:t>
            </a:r>
          </a:p>
        </p:txBody>
      </p:sp>
      <p:sp>
        <p:nvSpPr>
          <p:cNvPr id="43" name="Rectangle 42"/>
          <p:cNvSpPr/>
          <p:nvPr/>
        </p:nvSpPr>
        <p:spPr>
          <a:xfrm>
            <a:off x="8415434" y="3691574"/>
            <a:ext cx="746577" cy="233001"/>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4" name="Rectangle 43"/>
          <p:cNvSpPr/>
          <p:nvPr/>
        </p:nvSpPr>
        <p:spPr>
          <a:xfrm>
            <a:off x="8415433" y="4028134"/>
            <a:ext cx="753556" cy="233001"/>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 name="TextBox 44"/>
          <p:cNvSpPr txBox="1"/>
          <p:nvPr/>
        </p:nvSpPr>
        <p:spPr>
          <a:xfrm>
            <a:off x="8418579" y="3717464"/>
            <a:ext cx="717008" cy="17259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Events</a:t>
            </a:r>
          </a:p>
        </p:txBody>
      </p:sp>
      <p:sp>
        <p:nvSpPr>
          <p:cNvPr id="46" name="TextBox 45"/>
          <p:cNvSpPr txBox="1"/>
          <p:nvPr/>
        </p:nvSpPr>
        <p:spPr>
          <a:xfrm>
            <a:off x="8435589" y="4045392"/>
            <a:ext cx="677525" cy="21574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Queues</a:t>
            </a:r>
          </a:p>
        </p:txBody>
      </p:sp>
      <p:sp>
        <p:nvSpPr>
          <p:cNvPr id="47" name="Rectangle 46"/>
          <p:cNvSpPr/>
          <p:nvPr/>
        </p:nvSpPr>
        <p:spPr>
          <a:xfrm>
            <a:off x="9854720" y="4076237"/>
            <a:ext cx="651009" cy="2288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sp>
        <p:nvSpPr>
          <p:cNvPr id="48" name="Rectangle 47"/>
          <p:cNvSpPr/>
          <p:nvPr/>
        </p:nvSpPr>
        <p:spPr>
          <a:xfrm>
            <a:off x="10576980" y="4081072"/>
            <a:ext cx="651009" cy="2288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sp>
        <p:nvSpPr>
          <p:cNvPr id="49" name="Rectangle 48"/>
          <p:cNvSpPr/>
          <p:nvPr/>
        </p:nvSpPr>
        <p:spPr>
          <a:xfrm>
            <a:off x="9945439" y="3795052"/>
            <a:ext cx="936559" cy="2288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Coarse Grained Process API</a:t>
            </a:r>
            <a:endParaRPr lang="en-US" sz="600" dirty="0">
              <a:solidFill>
                <a:srgbClr val="53565A"/>
              </a:solidFill>
            </a:endParaRPr>
          </a:p>
        </p:txBody>
      </p:sp>
      <p:sp>
        <p:nvSpPr>
          <p:cNvPr id="52" name="Rectangle 51"/>
          <p:cNvSpPr/>
          <p:nvPr/>
        </p:nvSpPr>
        <p:spPr>
          <a:xfrm>
            <a:off x="10947518" y="3800473"/>
            <a:ext cx="906696" cy="228811"/>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Coarse Grained Process API</a:t>
            </a:r>
            <a:endParaRPr lang="en-US" sz="600" dirty="0">
              <a:solidFill>
                <a:srgbClr val="53565A"/>
              </a:solidFill>
            </a:endParaRPr>
          </a:p>
        </p:txBody>
      </p:sp>
      <p:sp>
        <p:nvSpPr>
          <p:cNvPr id="54" name="Rectangle 53"/>
          <p:cNvSpPr/>
          <p:nvPr/>
        </p:nvSpPr>
        <p:spPr>
          <a:xfrm>
            <a:off x="11296038" y="4081072"/>
            <a:ext cx="651009" cy="2288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cxnSp>
        <p:nvCxnSpPr>
          <p:cNvPr id="55" name="Straight Arrow Connector 54"/>
          <p:cNvCxnSpPr/>
          <p:nvPr/>
        </p:nvCxnSpPr>
        <p:spPr>
          <a:xfrm>
            <a:off x="7853427" y="2737435"/>
            <a:ext cx="1" cy="48593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8914943" y="2732015"/>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9595322" y="2723768"/>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10226464" y="2723768"/>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11031224" y="2732015"/>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11818692" y="2723768"/>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7503407" y="4710216"/>
            <a:ext cx="4584797" cy="506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4868" y="4901576"/>
            <a:ext cx="337432" cy="190376"/>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0984" y="4901576"/>
            <a:ext cx="337432" cy="190376"/>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7365" y="4910206"/>
            <a:ext cx="337432" cy="190376"/>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0291" y="4910206"/>
            <a:ext cx="337432" cy="190376"/>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2031" y="5022390"/>
            <a:ext cx="337432" cy="190376"/>
          </a:xfrm>
          <a:prstGeom prst="rect">
            <a:avLst/>
          </a:prstGeom>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38148" y="5022390"/>
            <a:ext cx="337432" cy="190376"/>
          </a:xfrm>
          <a:prstGeom prst="rect">
            <a:avLst/>
          </a:prstGeom>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4528" y="5031019"/>
            <a:ext cx="337432" cy="190376"/>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7455" y="5031019"/>
            <a:ext cx="337432" cy="190376"/>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6644" y="4718930"/>
            <a:ext cx="189150" cy="191461"/>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3701" y="4718847"/>
            <a:ext cx="189150" cy="191461"/>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4609" y="4718763"/>
            <a:ext cx="189150" cy="191461"/>
          </a:xfrm>
          <a:prstGeom prst="rect">
            <a:avLst/>
          </a:prstGeom>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1382" y="4718847"/>
            <a:ext cx="189150" cy="191461"/>
          </a:xfrm>
          <a:prstGeom prst="rect">
            <a:avLst/>
          </a:prstGeom>
        </p:spPr>
      </p:pic>
      <p:sp>
        <p:nvSpPr>
          <p:cNvPr id="85" name="Rectangle 84"/>
          <p:cNvSpPr/>
          <p:nvPr/>
        </p:nvSpPr>
        <p:spPr>
          <a:xfrm rot="5400000">
            <a:off x="8209938" y="4713096"/>
            <a:ext cx="390732" cy="5214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6" name="TextBox 85"/>
          <p:cNvSpPr txBox="1"/>
          <p:nvPr/>
        </p:nvSpPr>
        <p:spPr>
          <a:xfrm>
            <a:off x="8144428" y="4826604"/>
            <a:ext cx="521463" cy="304083"/>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700" dirty="0" smtClean="0">
                <a:solidFill>
                  <a:prstClr val="white"/>
                </a:solidFill>
                <a:cs typeface="Arial" pitchFamily="34" charset="0"/>
              </a:rPr>
              <a:t>Materialized Views</a:t>
            </a:r>
          </a:p>
        </p:txBody>
      </p:sp>
      <p:sp>
        <p:nvSpPr>
          <p:cNvPr id="87" name="Rectangle 86"/>
          <p:cNvSpPr/>
          <p:nvPr/>
        </p:nvSpPr>
        <p:spPr>
          <a:xfrm rot="5400000">
            <a:off x="8774748" y="4713096"/>
            <a:ext cx="390732" cy="5214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8" name="TextBox 87"/>
          <p:cNvSpPr txBox="1"/>
          <p:nvPr/>
        </p:nvSpPr>
        <p:spPr>
          <a:xfrm>
            <a:off x="8709237" y="4826604"/>
            <a:ext cx="521463" cy="304083"/>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700" dirty="0" smtClean="0">
                <a:solidFill>
                  <a:prstClr val="white"/>
                </a:solidFill>
                <a:cs typeface="Arial" pitchFamily="34" charset="0"/>
              </a:rPr>
              <a:t>Materialized Views</a:t>
            </a:r>
          </a:p>
        </p:txBody>
      </p:sp>
      <p:sp>
        <p:nvSpPr>
          <p:cNvPr id="89" name="Rectangle 88"/>
          <p:cNvSpPr/>
          <p:nvPr/>
        </p:nvSpPr>
        <p:spPr>
          <a:xfrm rot="5400000">
            <a:off x="7631376" y="4713096"/>
            <a:ext cx="390732" cy="5214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0" name="TextBox 89"/>
          <p:cNvSpPr txBox="1"/>
          <p:nvPr/>
        </p:nvSpPr>
        <p:spPr>
          <a:xfrm>
            <a:off x="7565864" y="4826604"/>
            <a:ext cx="521463" cy="304083"/>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700" dirty="0" smtClean="0">
                <a:solidFill>
                  <a:prstClr val="white"/>
                </a:solidFill>
                <a:cs typeface="Arial" pitchFamily="34" charset="0"/>
              </a:rPr>
              <a:t>Materialized Views</a:t>
            </a:r>
          </a:p>
        </p:txBody>
      </p:sp>
      <p:cxnSp>
        <p:nvCxnSpPr>
          <p:cNvPr id="91" name="Straight Arrow Connector 90"/>
          <p:cNvCxnSpPr/>
          <p:nvPr/>
        </p:nvCxnSpPr>
        <p:spPr>
          <a:xfrm flipH="1">
            <a:off x="8929630" y="4528227"/>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9610010" y="4519980"/>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10241152" y="4519980"/>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11045911" y="4528227"/>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11833380" y="4519980"/>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7853428" y="4528992"/>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8247685" y="4528992"/>
            <a:ext cx="1" cy="18344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rot="16200000">
            <a:off x="5192912" y="4086524"/>
            <a:ext cx="4141178" cy="22090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200" dirty="0" smtClean="0">
                <a:solidFill>
                  <a:srgbClr val="53565A"/>
                </a:solidFill>
                <a:cs typeface="Arial" pitchFamily="34" charset="0"/>
              </a:rPr>
              <a:t>Logging Framework</a:t>
            </a:r>
          </a:p>
        </p:txBody>
      </p:sp>
      <p:sp>
        <p:nvSpPr>
          <p:cNvPr id="100" name="Rectangle 99"/>
          <p:cNvSpPr/>
          <p:nvPr/>
        </p:nvSpPr>
        <p:spPr>
          <a:xfrm rot="5400000">
            <a:off x="11488432" y="4703688"/>
            <a:ext cx="390732" cy="5214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1" name="TextBox 100"/>
          <p:cNvSpPr txBox="1"/>
          <p:nvPr/>
        </p:nvSpPr>
        <p:spPr>
          <a:xfrm>
            <a:off x="11422921" y="4817196"/>
            <a:ext cx="521463" cy="304083"/>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700" dirty="0" smtClean="0">
                <a:solidFill>
                  <a:prstClr val="white"/>
                </a:solidFill>
                <a:cs typeface="Arial" pitchFamily="34" charset="0"/>
              </a:rPr>
              <a:t>Materialized Views</a:t>
            </a:r>
          </a:p>
        </p:txBody>
      </p:sp>
      <p:sp>
        <p:nvSpPr>
          <p:cNvPr id="104" name="Rectangle 103"/>
          <p:cNvSpPr/>
          <p:nvPr/>
        </p:nvSpPr>
        <p:spPr>
          <a:xfrm rot="5400000">
            <a:off x="10909870" y="4703688"/>
            <a:ext cx="390732" cy="5214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5" name="TextBox 104"/>
          <p:cNvSpPr txBox="1"/>
          <p:nvPr/>
        </p:nvSpPr>
        <p:spPr>
          <a:xfrm>
            <a:off x="10844359" y="4817196"/>
            <a:ext cx="521463" cy="304083"/>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700" dirty="0" smtClean="0">
                <a:solidFill>
                  <a:prstClr val="white"/>
                </a:solidFill>
                <a:cs typeface="Arial" pitchFamily="34" charset="0"/>
              </a:rPr>
              <a:t>Materialized Views</a:t>
            </a:r>
          </a:p>
        </p:txBody>
      </p:sp>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8973" y="5503806"/>
            <a:ext cx="200706" cy="608679"/>
          </a:xfrm>
          <a:prstGeom prst="rect">
            <a:avLst/>
          </a:prstGeom>
        </p:spPr>
      </p:pic>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4362" y="5516937"/>
            <a:ext cx="200706" cy="608679"/>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4670" y="5503807"/>
            <a:ext cx="200706" cy="608679"/>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6950" y="5521113"/>
            <a:ext cx="200706" cy="608679"/>
          </a:xfrm>
          <a:prstGeom prst="rect">
            <a:avLst/>
          </a:prstGeom>
        </p:spPr>
      </p:pic>
      <p:sp>
        <p:nvSpPr>
          <p:cNvPr id="110" name="Left Bracket 109"/>
          <p:cNvSpPr/>
          <p:nvPr/>
        </p:nvSpPr>
        <p:spPr>
          <a:xfrm rot="16200000">
            <a:off x="9252230" y="4561753"/>
            <a:ext cx="751939" cy="2442669"/>
          </a:xfrm>
          <a:prstGeom prst="leftBracket">
            <a:avLst>
              <a:gd name="adj" fmla="val 4656"/>
            </a:avLst>
          </a:prstGeom>
          <a:no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888B8D"/>
              </a:solidFill>
            </a:endParaRPr>
          </a:p>
        </p:txBody>
      </p:sp>
      <p:pic>
        <p:nvPicPr>
          <p:cNvPr id="111" name="Pictur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2635" y="5516937"/>
            <a:ext cx="200706" cy="608679"/>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2941" y="5503807"/>
            <a:ext cx="200706" cy="608679"/>
          </a:xfrm>
          <a:prstGeom prst="rect">
            <a:avLst/>
          </a:prstGeom>
        </p:spPr>
      </p:pic>
      <p:pic>
        <p:nvPicPr>
          <p:cNvPr id="113" name="Pictur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5221" y="5521113"/>
            <a:ext cx="200706" cy="608679"/>
          </a:xfrm>
          <a:prstGeom prst="rect">
            <a:avLst/>
          </a:prstGeom>
        </p:spPr>
      </p:pic>
      <p:sp>
        <p:nvSpPr>
          <p:cNvPr id="114" name="TextBox 113"/>
          <p:cNvSpPr txBox="1"/>
          <p:nvPr/>
        </p:nvSpPr>
        <p:spPr>
          <a:xfrm rot="5400000">
            <a:off x="9999248" y="5704209"/>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5" name="TextBox 114"/>
          <p:cNvSpPr txBox="1"/>
          <p:nvPr/>
        </p:nvSpPr>
        <p:spPr>
          <a:xfrm rot="5400000">
            <a:off x="9745541" y="5704204"/>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6" name="TextBox 115"/>
          <p:cNvSpPr txBox="1"/>
          <p:nvPr/>
        </p:nvSpPr>
        <p:spPr>
          <a:xfrm rot="5400000">
            <a:off x="9510862" y="5698078"/>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7" name="TextBox 116"/>
          <p:cNvSpPr txBox="1"/>
          <p:nvPr/>
        </p:nvSpPr>
        <p:spPr>
          <a:xfrm rot="5400000">
            <a:off x="9282525" y="5691951"/>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8" name="TextBox 117"/>
          <p:cNvSpPr txBox="1"/>
          <p:nvPr/>
        </p:nvSpPr>
        <p:spPr>
          <a:xfrm rot="5400000">
            <a:off x="8996097" y="5690759"/>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9" name="TextBox 118"/>
          <p:cNvSpPr txBox="1"/>
          <p:nvPr/>
        </p:nvSpPr>
        <p:spPr>
          <a:xfrm rot="5400000">
            <a:off x="8742390" y="5696877"/>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20" name="TextBox 119"/>
          <p:cNvSpPr txBox="1"/>
          <p:nvPr/>
        </p:nvSpPr>
        <p:spPr>
          <a:xfrm rot="5400000">
            <a:off x="8507711" y="5684628"/>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8307" y="5517094"/>
            <a:ext cx="200706" cy="608679"/>
          </a:xfrm>
          <a:prstGeom prst="rect">
            <a:avLst/>
          </a:prstGeom>
        </p:spPr>
      </p:pic>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8614" y="5503964"/>
            <a:ext cx="200706" cy="608679"/>
          </a:xfrm>
          <a:prstGeom prst="rect">
            <a:avLst/>
          </a:prstGeom>
        </p:spPr>
      </p:pic>
      <p:sp>
        <p:nvSpPr>
          <p:cNvPr id="123" name="TextBox 122"/>
          <p:cNvSpPr txBox="1"/>
          <p:nvPr/>
        </p:nvSpPr>
        <p:spPr>
          <a:xfrm rot="5400000">
            <a:off x="10519486" y="5710482"/>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24" name="TextBox 123"/>
          <p:cNvSpPr txBox="1"/>
          <p:nvPr/>
        </p:nvSpPr>
        <p:spPr>
          <a:xfrm rot="5400000">
            <a:off x="10284807" y="5698233"/>
            <a:ext cx="203425" cy="10610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125" name="Straight Connector 124"/>
          <p:cNvCxnSpPr/>
          <p:nvPr/>
        </p:nvCxnSpPr>
        <p:spPr>
          <a:xfrm rot="5400000">
            <a:off x="9678050" y="4176559"/>
            <a:ext cx="0" cy="234296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V="1">
            <a:off x="8940826" y="5270297"/>
            <a:ext cx="112123" cy="27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5400000" flipV="1">
            <a:off x="9644223" y="5267771"/>
            <a:ext cx="112123" cy="27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V="1">
            <a:off x="10251878" y="5261456"/>
            <a:ext cx="112123" cy="27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Rounded Rectangle 128"/>
          <p:cNvSpPr/>
          <p:nvPr/>
        </p:nvSpPr>
        <p:spPr>
          <a:xfrm>
            <a:off x="8459865" y="5370795"/>
            <a:ext cx="2361190" cy="253376"/>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Data Transformation Layer</a:t>
            </a:r>
            <a:endParaRPr lang="en-US" sz="1200" dirty="0">
              <a:solidFill>
                <a:srgbClr val="888B8D"/>
              </a:solidFill>
            </a:endParaRPr>
          </a:p>
        </p:txBody>
      </p:sp>
      <p:sp>
        <p:nvSpPr>
          <p:cNvPr id="130" name="Rounded Rectangle 129"/>
          <p:cNvSpPr/>
          <p:nvPr/>
        </p:nvSpPr>
        <p:spPr>
          <a:xfrm>
            <a:off x="10880862" y="5383044"/>
            <a:ext cx="740679" cy="267786"/>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700" b="1" dirty="0" smtClean="0">
                <a:solidFill>
                  <a:srgbClr val="888B8D"/>
                </a:solidFill>
              </a:rPr>
              <a:t>Consumer</a:t>
            </a:r>
            <a:endParaRPr lang="en-US" sz="700" b="1" dirty="0">
              <a:solidFill>
                <a:srgbClr val="888B8D"/>
              </a:solidFill>
            </a:endParaRPr>
          </a:p>
        </p:txBody>
      </p:sp>
      <p:sp>
        <p:nvSpPr>
          <p:cNvPr id="131" name="Rounded Rectangle 130"/>
          <p:cNvSpPr/>
          <p:nvPr/>
        </p:nvSpPr>
        <p:spPr>
          <a:xfrm>
            <a:off x="10854998" y="5925357"/>
            <a:ext cx="766544" cy="267786"/>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700" b="1" dirty="0" smtClean="0">
                <a:solidFill>
                  <a:srgbClr val="888B8D"/>
                </a:solidFill>
              </a:rPr>
              <a:t>Publisher</a:t>
            </a:r>
            <a:endParaRPr lang="en-US" sz="700" b="1" dirty="0">
              <a:solidFill>
                <a:srgbClr val="888B8D"/>
              </a:solidFill>
            </a:endParaRPr>
          </a:p>
        </p:txBody>
      </p:sp>
      <p:sp>
        <p:nvSpPr>
          <p:cNvPr id="132" name="TextBox 131"/>
          <p:cNvSpPr txBox="1"/>
          <p:nvPr/>
        </p:nvSpPr>
        <p:spPr>
          <a:xfrm rot="16200000">
            <a:off x="10674869" y="5627521"/>
            <a:ext cx="286756" cy="119922"/>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33" name="TextBox 132"/>
          <p:cNvSpPr txBox="1"/>
          <p:nvPr/>
        </p:nvSpPr>
        <p:spPr>
          <a:xfrm rot="16200000">
            <a:off x="8358897" y="5635719"/>
            <a:ext cx="286756" cy="119922"/>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46" name="TextBox 145"/>
          <p:cNvSpPr txBox="1"/>
          <p:nvPr/>
        </p:nvSpPr>
        <p:spPr>
          <a:xfrm rot="16200000">
            <a:off x="4950567" y="4090628"/>
            <a:ext cx="4132972" cy="22090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200" dirty="0" smtClean="0">
                <a:solidFill>
                  <a:srgbClr val="53565A"/>
                </a:solidFill>
                <a:cs typeface="Arial" pitchFamily="34" charset="0"/>
              </a:rPr>
              <a:t>Instrumentation</a:t>
            </a:r>
          </a:p>
        </p:txBody>
      </p:sp>
      <p:cxnSp>
        <p:nvCxnSpPr>
          <p:cNvPr id="157" name="Straight Arrow Connector 156"/>
          <p:cNvCxnSpPr/>
          <p:nvPr/>
        </p:nvCxnSpPr>
        <p:spPr>
          <a:xfrm flipH="1">
            <a:off x="7373955" y="2270780"/>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H="1">
            <a:off x="7377144" y="2582232"/>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7380238" y="4910391"/>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7366825" y="5695680"/>
            <a:ext cx="1014841"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10149560" y="3507859"/>
            <a:ext cx="561418" cy="2288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EDGE API</a:t>
            </a:r>
            <a:endParaRPr lang="en-US" sz="600" dirty="0">
              <a:solidFill>
                <a:srgbClr val="53565A"/>
              </a:solidFill>
            </a:endParaRPr>
          </a:p>
        </p:txBody>
      </p:sp>
      <p:sp>
        <p:nvSpPr>
          <p:cNvPr id="165" name="Rectangle 164"/>
          <p:cNvSpPr/>
          <p:nvPr/>
        </p:nvSpPr>
        <p:spPr>
          <a:xfrm>
            <a:off x="10792160" y="3507859"/>
            <a:ext cx="517443" cy="22881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a:solidFill>
                  <a:srgbClr val="53565A"/>
                </a:solidFill>
              </a:rPr>
              <a:t>EDGE API</a:t>
            </a:r>
          </a:p>
        </p:txBody>
      </p:sp>
      <p:sp>
        <p:nvSpPr>
          <p:cNvPr id="190" name="Rectangle 189"/>
          <p:cNvSpPr/>
          <p:nvPr/>
        </p:nvSpPr>
        <p:spPr>
          <a:xfrm>
            <a:off x="7607044" y="3684386"/>
            <a:ext cx="746577" cy="233001"/>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1" name="Rectangle 190"/>
          <p:cNvSpPr/>
          <p:nvPr/>
        </p:nvSpPr>
        <p:spPr>
          <a:xfrm>
            <a:off x="7607043" y="4020946"/>
            <a:ext cx="753556" cy="233001"/>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2" name="TextBox 191"/>
          <p:cNvSpPr txBox="1"/>
          <p:nvPr/>
        </p:nvSpPr>
        <p:spPr>
          <a:xfrm>
            <a:off x="7610189" y="3710276"/>
            <a:ext cx="717008" cy="17259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ETL</a:t>
            </a:r>
          </a:p>
        </p:txBody>
      </p:sp>
      <p:sp>
        <p:nvSpPr>
          <p:cNvPr id="193" name="TextBox 192"/>
          <p:cNvSpPr txBox="1"/>
          <p:nvPr/>
        </p:nvSpPr>
        <p:spPr>
          <a:xfrm>
            <a:off x="7627199" y="4038204"/>
            <a:ext cx="677525" cy="21574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Reporting</a:t>
            </a:r>
          </a:p>
        </p:txBody>
      </p:sp>
      <p:sp>
        <p:nvSpPr>
          <p:cNvPr id="194" name="Rectangle 193"/>
          <p:cNvSpPr/>
          <p:nvPr/>
        </p:nvSpPr>
        <p:spPr>
          <a:xfrm rot="5400000">
            <a:off x="9038641" y="3797390"/>
            <a:ext cx="1296611" cy="178490"/>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5" name="Rectangle 194"/>
          <p:cNvSpPr/>
          <p:nvPr/>
        </p:nvSpPr>
        <p:spPr>
          <a:xfrm rot="5400000">
            <a:off x="8848941" y="3797391"/>
            <a:ext cx="1296613" cy="178490"/>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6" name="TextBox 195"/>
          <p:cNvSpPr txBox="1"/>
          <p:nvPr/>
        </p:nvSpPr>
        <p:spPr>
          <a:xfrm rot="16200000">
            <a:off x="9026662" y="3843349"/>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Aggregation</a:t>
            </a:r>
          </a:p>
        </p:txBody>
      </p:sp>
      <p:sp>
        <p:nvSpPr>
          <p:cNvPr id="197" name="TextBox 196"/>
          <p:cNvSpPr txBox="1"/>
          <p:nvPr/>
        </p:nvSpPr>
        <p:spPr>
          <a:xfrm rot="16200000">
            <a:off x="9219015" y="3865054"/>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Orchestration</a:t>
            </a:r>
          </a:p>
        </p:txBody>
      </p:sp>
      <p:cxnSp>
        <p:nvCxnSpPr>
          <p:cNvPr id="198" name="Straight Arrow Connector 197"/>
          <p:cNvCxnSpPr/>
          <p:nvPr/>
        </p:nvCxnSpPr>
        <p:spPr>
          <a:xfrm flipH="1">
            <a:off x="7378973" y="3488307"/>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flipH="1">
            <a:off x="7382162" y="4315897"/>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0" name="Rectangle 199"/>
          <p:cNvSpPr/>
          <p:nvPr/>
        </p:nvSpPr>
        <p:spPr>
          <a:xfrm rot="5400000">
            <a:off x="8659838" y="3797385"/>
            <a:ext cx="1296613" cy="178490"/>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1" name="TextBox 200"/>
          <p:cNvSpPr txBox="1"/>
          <p:nvPr/>
        </p:nvSpPr>
        <p:spPr>
          <a:xfrm rot="16200000">
            <a:off x="8837560" y="3843344"/>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Transformation</a:t>
            </a:r>
          </a:p>
        </p:txBody>
      </p:sp>
      <p:sp>
        <p:nvSpPr>
          <p:cNvPr id="135" name="TextBox 134"/>
          <p:cNvSpPr txBox="1"/>
          <p:nvPr/>
        </p:nvSpPr>
        <p:spPr>
          <a:xfrm rot="16200000">
            <a:off x="4703737" y="4090629"/>
            <a:ext cx="4132972" cy="22090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200" dirty="0" smtClean="0">
                <a:solidFill>
                  <a:srgbClr val="53565A"/>
                </a:solidFill>
                <a:cs typeface="Arial" pitchFamily="34" charset="0"/>
              </a:rPr>
              <a:t>Security</a:t>
            </a:r>
          </a:p>
        </p:txBody>
      </p:sp>
      <p:sp>
        <p:nvSpPr>
          <p:cNvPr id="136" name="Rectangle 135"/>
          <p:cNvSpPr/>
          <p:nvPr/>
        </p:nvSpPr>
        <p:spPr>
          <a:xfrm>
            <a:off x="63839" y="2076024"/>
            <a:ext cx="3992880" cy="2544689"/>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7" name="TextBox 136"/>
          <p:cNvSpPr txBox="1"/>
          <p:nvPr/>
        </p:nvSpPr>
        <p:spPr>
          <a:xfrm>
            <a:off x="1382197" y="2145580"/>
            <a:ext cx="1587588" cy="288367"/>
          </a:xfrm>
          <a:prstGeom prst="rect">
            <a:avLst/>
          </a:prstGeom>
          <a:noFill/>
        </p:spPr>
        <p:txBody>
          <a:bodyPr wrap="square" lIns="0" tIns="0" rIns="0" bIns="0" rtlCol="0">
            <a:noAutofit/>
          </a:bodyPr>
          <a:lstStyle/>
          <a:p>
            <a:pPr algn="ctr"/>
            <a:r>
              <a:rPr lang="en-US" sz="1400" dirty="0" smtClean="0">
                <a:solidFill>
                  <a:srgbClr val="53565A"/>
                </a:solidFill>
                <a:cs typeface="Arial" pitchFamily="34" charset="0"/>
              </a:rPr>
              <a:t>Layer7</a:t>
            </a:r>
          </a:p>
        </p:txBody>
      </p:sp>
      <p:sp>
        <p:nvSpPr>
          <p:cNvPr id="138" name="Rectangle 137"/>
          <p:cNvSpPr/>
          <p:nvPr/>
        </p:nvSpPr>
        <p:spPr>
          <a:xfrm>
            <a:off x="710797" y="2442564"/>
            <a:ext cx="3265740" cy="284791"/>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9" name="Rectangle 138"/>
          <p:cNvSpPr/>
          <p:nvPr/>
        </p:nvSpPr>
        <p:spPr>
          <a:xfrm>
            <a:off x="710797" y="2131913"/>
            <a:ext cx="3265740" cy="5954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0" name="TextBox 139"/>
          <p:cNvSpPr txBox="1"/>
          <p:nvPr/>
        </p:nvSpPr>
        <p:spPr>
          <a:xfrm>
            <a:off x="710797" y="2442564"/>
            <a:ext cx="3265740" cy="284791"/>
          </a:xfrm>
          <a:prstGeom prst="rect">
            <a:avLst/>
          </a:prstGeom>
          <a:noFill/>
        </p:spPr>
        <p:txBody>
          <a:bodyPr wrap="square" lIns="0" tIns="0" rIns="0" bIns="0" rtlCol="0" anchor="ctr">
            <a:noAutofit/>
          </a:bodyPr>
          <a:lstStyle/>
          <a:p>
            <a:pPr algn="ctr"/>
            <a:r>
              <a:rPr lang="en-US" sz="1050" dirty="0" smtClean="0">
                <a:solidFill>
                  <a:srgbClr val="53565A">
                    <a:lumMod val="60000"/>
                    <a:lumOff val="40000"/>
                  </a:srgbClr>
                </a:solidFill>
                <a:cs typeface="Arial" pitchFamily="34" charset="0"/>
              </a:rPr>
              <a:t>Rate-limit, Throttle, Authentication</a:t>
            </a:r>
          </a:p>
        </p:txBody>
      </p:sp>
      <p:sp>
        <p:nvSpPr>
          <p:cNvPr id="141" name="Rectangle 140"/>
          <p:cNvSpPr/>
          <p:nvPr/>
        </p:nvSpPr>
        <p:spPr>
          <a:xfrm>
            <a:off x="710797" y="3223368"/>
            <a:ext cx="3265740" cy="1324137"/>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167" name="Straight Arrow Connector 166"/>
          <p:cNvCxnSpPr/>
          <p:nvPr/>
        </p:nvCxnSpPr>
        <p:spPr>
          <a:xfrm>
            <a:off x="1064007" y="2737435"/>
            <a:ext cx="1" cy="48593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H="1">
            <a:off x="2125523" y="2732015"/>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H="1">
            <a:off x="2805902" y="2723768"/>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p:nvPr/>
        </p:nvCxnSpPr>
        <p:spPr>
          <a:xfrm flipH="1">
            <a:off x="3437044" y="2723768"/>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3451734" y="4558080"/>
            <a:ext cx="1" cy="2565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flipH="1">
            <a:off x="1064010" y="4567092"/>
            <a:ext cx="1" cy="25951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1572565" y="4567092"/>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3" name="TextBox 222"/>
          <p:cNvSpPr txBox="1"/>
          <p:nvPr/>
        </p:nvSpPr>
        <p:spPr>
          <a:xfrm rot="16200000">
            <a:off x="-179388" y="3775376"/>
            <a:ext cx="1315146" cy="229114"/>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100" dirty="0" smtClean="0">
                <a:solidFill>
                  <a:srgbClr val="53565A"/>
                </a:solidFill>
                <a:cs typeface="Arial" pitchFamily="34" charset="0"/>
              </a:rPr>
              <a:t>Logging </a:t>
            </a:r>
          </a:p>
        </p:txBody>
      </p:sp>
      <p:sp>
        <p:nvSpPr>
          <p:cNvPr id="256" name="TextBox 255"/>
          <p:cNvSpPr txBox="1"/>
          <p:nvPr/>
        </p:nvSpPr>
        <p:spPr>
          <a:xfrm rot="16200000">
            <a:off x="-434437" y="3774984"/>
            <a:ext cx="1324139" cy="22090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100" dirty="0" smtClean="0">
                <a:solidFill>
                  <a:srgbClr val="53565A"/>
                </a:solidFill>
                <a:cs typeface="Arial" pitchFamily="34" charset="0"/>
              </a:rPr>
              <a:t>Instrumentation</a:t>
            </a:r>
          </a:p>
        </p:txBody>
      </p:sp>
      <p:cxnSp>
        <p:nvCxnSpPr>
          <p:cNvPr id="271" name="Straight Arrow Connector 270"/>
          <p:cNvCxnSpPr/>
          <p:nvPr/>
        </p:nvCxnSpPr>
        <p:spPr>
          <a:xfrm flipH="1">
            <a:off x="589553" y="3488307"/>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2" name="Straight Arrow Connector 271"/>
          <p:cNvCxnSpPr/>
          <p:nvPr/>
        </p:nvCxnSpPr>
        <p:spPr>
          <a:xfrm flipH="1">
            <a:off x="592742" y="4315897"/>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3" name="Rectangle 272"/>
          <p:cNvSpPr/>
          <p:nvPr/>
        </p:nvSpPr>
        <p:spPr>
          <a:xfrm>
            <a:off x="712932" y="3232361"/>
            <a:ext cx="3263605" cy="260152"/>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76" name="Rounded Rectangle 275"/>
          <p:cNvSpPr/>
          <p:nvPr/>
        </p:nvSpPr>
        <p:spPr>
          <a:xfrm>
            <a:off x="793635" y="3567492"/>
            <a:ext cx="3106027" cy="891086"/>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77" name="Rounded Rectangle 276"/>
          <p:cNvSpPr/>
          <p:nvPr/>
        </p:nvSpPr>
        <p:spPr>
          <a:xfrm>
            <a:off x="2409959" y="3771087"/>
            <a:ext cx="1411687"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278" name="Rounded Rectangle 277"/>
          <p:cNvSpPr/>
          <p:nvPr/>
        </p:nvSpPr>
        <p:spPr>
          <a:xfrm>
            <a:off x="844429" y="3771087"/>
            <a:ext cx="1487628"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79" name="Picture 278" descr="Image result for tibco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370" y="3817037"/>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280" name="TextBox 2"/>
          <p:cNvSpPr txBox="1"/>
          <p:nvPr/>
        </p:nvSpPr>
        <p:spPr>
          <a:xfrm>
            <a:off x="2465386" y="3540264"/>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281" name="TextBox 2"/>
          <p:cNvSpPr txBox="1"/>
          <p:nvPr/>
        </p:nvSpPr>
        <p:spPr>
          <a:xfrm>
            <a:off x="721628" y="353891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282" name="Rounded Rectangle 281"/>
          <p:cNvSpPr/>
          <p:nvPr/>
        </p:nvSpPr>
        <p:spPr>
          <a:xfrm>
            <a:off x="849476" y="4141883"/>
            <a:ext cx="2972169" cy="24772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sp>
        <p:nvSpPr>
          <p:cNvPr id="283" name="TextBox 282"/>
          <p:cNvSpPr txBox="1"/>
          <p:nvPr/>
        </p:nvSpPr>
        <p:spPr>
          <a:xfrm>
            <a:off x="1015940" y="3275828"/>
            <a:ext cx="2573079" cy="17259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Transformation, Aggregation, Orchestration</a:t>
            </a:r>
          </a:p>
        </p:txBody>
      </p:sp>
      <p:sp>
        <p:nvSpPr>
          <p:cNvPr id="286" name="Rectangle 285"/>
          <p:cNvSpPr/>
          <p:nvPr/>
        </p:nvSpPr>
        <p:spPr>
          <a:xfrm>
            <a:off x="1804398" y="526653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87" name="TextBox 286"/>
          <p:cNvSpPr txBox="1"/>
          <p:nvPr/>
        </p:nvSpPr>
        <p:spPr>
          <a:xfrm>
            <a:off x="3249905" y="546524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288" name="TextBox 287"/>
          <p:cNvSpPr txBox="1"/>
          <p:nvPr/>
        </p:nvSpPr>
        <p:spPr>
          <a:xfrm>
            <a:off x="1912273" y="546524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ScriptMed</a:t>
            </a:r>
          </a:p>
        </p:txBody>
      </p:sp>
      <p:sp>
        <p:nvSpPr>
          <p:cNvPr id="289" name="TextBox 288"/>
          <p:cNvSpPr txBox="1"/>
          <p:nvPr/>
        </p:nvSpPr>
        <p:spPr>
          <a:xfrm>
            <a:off x="2562689" y="546524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290" name="TextBox 2"/>
          <p:cNvSpPr txBox="1"/>
          <p:nvPr/>
        </p:nvSpPr>
        <p:spPr>
          <a:xfrm>
            <a:off x="2003572" y="522651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291" name="Rectangle 290"/>
          <p:cNvSpPr/>
          <p:nvPr/>
        </p:nvSpPr>
        <p:spPr>
          <a:xfrm>
            <a:off x="743790" y="527538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92" name="TextBox 291"/>
          <p:cNvSpPr txBox="1"/>
          <p:nvPr/>
        </p:nvSpPr>
        <p:spPr>
          <a:xfrm>
            <a:off x="787725" y="5465243"/>
            <a:ext cx="851415"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298" name="TextBox 2"/>
          <p:cNvSpPr txBox="1"/>
          <p:nvPr/>
        </p:nvSpPr>
        <p:spPr>
          <a:xfrm>
            <a:off x="531267" y="5247859"/>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cxnSp>
        <p:nvCxnSpPr>
          <p:cNvPr id="299" name="Straight Connector 298"/>
          <p:cNvCxnSpPr/>
          <p:nvPr/>
        </p:nvCxnSpPr>
        <p:spPr>
          <a:xfrm>
            <a:off x="4143233" y="1149363"/>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6557010" y="1125898"/>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01" name="TextBox 300"/>
          <p:cNvSpPr txBox="1"/>
          <p:nvPr/>
        </p:nvSpPr>
        <p:spPr>
          <a:xfrm>
            <a:off x="1323649" y="1082834"/>
            <a:ext cx="2004751"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Current - 2018</a:t>
            </a:r>
          </a:p>
        </p:txBody>
      </p:sp>
      <p:sp>
        <p:nvSpPr>
          <p:cNvPr id="302" name="TextBox 301"/>
          <p:cNvSpPr txBox="1"/>
          <p:nvPr/>
        </p:nvSpPr>
        <p:spPr>
          <a:xfrm>
            <a:off x="7887776" y="1066007"/>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Future</a:t>
            </a:r>
          </a:p>
        </p:txBody>
      </p:sp>
      <p:sp>
        <p:nvSpPr>
          <p:cNvPr id="303" name="TextBox 302"/>
          <p:cNvSpPr txBox="1"/>
          <p:nvPr/>
        </p:nvSpPr>
        <p:spPr>
          <a:xfrm>
            <a:off x="3790100" y="1047751"/>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sp>
        <p:nvSpPr>
          <p:cNvPr id="304" name="Right Arrow 303"/>
          <p:cNvSpPr/>
          <p:nvPr/>
        </p:nvSpPr>
        <p:spPr>
          <a:xfrm>
            <a:off x="4087198" y="2441985"/>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06" name="Rounded Rectangle 305"/>
          <p:cNvSpPr/>
          <p:nvPr/>
        </p:nvSpPr>
        <p:spPr>
          <a:xfrm>
            <a:off x="4371975" y="2173366"/>
            <a:ext cx="1906905" cy="79267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07" name="TextBox 306"/>
          <p:cNvSpPr txBox="1"/>
          <p:nvPr/>
        </p:nvSpPr>
        <p:spPr>
          <a:xfrm>
            <a:off x="4448175" y="2203091"/>
            <a:ext cx="1769745" cy="51410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800" i="1" dirty="0" smtClean="0">
                <a:solidFill>
                  <a:srgbClr val="53565A"/>
                </a:solidFill>
                <a:cs typeface="Arial" pitchFamily="34" charset="0"/>
              </a:rPr>
              <a:t>Migrate from Layer7 to Stargate as an Enterprise API Gateway which can support Service Registry, Throttling, Discovery, Rate-Limiting, Authentication and Authorization</a:t>
            </a:r>
          </a:p>
        </p:txBody>
      </p:sp>
      <p:sp>
        <p:nvSpPr>
          <p:cNvPr id="308" name="Right Arrow 307"/>
          <p:cNvSpPr/>
          <p:nvPr/>
        </p:nvSpPr>
        <p:spPr>
          <a:xfrm>
            <a:off x="6373199" y="2442564"/>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09" name="Right Arrow 308"/>
          <p:cNvSpPr/>
          <p:nvPr/>
        </p:nvSpPr>
        <p:spPr>
          <a:xfrm>
            <a:off x="4056719" y="3669587"/>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0" name="Rounded Rectangle 309"/>
          <p:cNvSpPr/>
          <p:nvPr/>
        </p:nvSpPr>
        <p:spPr>
          <a:xfrm>
            <a:off x="4341496" y="3400967"/>
            <a:ext cx="1906905" cy="1210733"/>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1" name="TextBox 310"/>
          <p:cNvSpPr txBox="1"/>
          <p:nvPr/>
        </p:nvSpPr>
        <p:spPr>
          <a:xfrm>
            <a:off x="4417696" y="3430693"/>
            <a:ext cx="1769745" cy="51410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800" i="1" dirty="0" smtClean="0">
                <a:solidFill>
                  <a:srgbClr val="53565A"/>
                </a:solidFill>
                <a:cs typeface="Arial" pitchFamily="34" charset="0"/>
              </a:rPr>
              <a:t>Unified ESB strategy in terms of technology stack</a:t>
            </a:r>
          </a:p>
          <a:p>
            <a:pPr marL="171450" indent="-171450">
              <a:buFont typeface="Arial" panose="020B0604020202020204" pitchFamily="34" charset="0"/>
              <a:buChar char="•"/>
            </a:pPr>
            <a:r>
              <a:rPr lang="en-US" sz="800" i="1" dirty="0" smtClean="0">
                <a:solidFill>
                  <a:srgbClr val="53565A"/>
                </a:solidFill>
                <a:cs typeface="Arial" pitchFamily="34" charset="0"/>
              </a:rPr>
              <a:t>Consolidation </a:t>
            </a:r>
            <a:r>
              <a:rPr lang="en-US" sz="800" i="1" dirty="0">
                <a:solidFill>
                  <a:srgbClr val="53565A"/>
                </a:solidFill>
                <a:cs typeface="Arial" pitchFamily="34" charset="0"/>
              </a:rPr>
              <a:t>of API business logic in the new Middleware layer</a:t>
            </a:r>
          </a:p>
          <a:p>
            <a:pPr marL="171450" indent="-171450">
              <a:buFont typeface="Arial" panose="020B0604020202020204" pitchFamily="34" charset="0"/>
              <a:buChar char="•"/>
            </a:pPr>
            <a:r>
              <a:rPr lang="en-US" sz="800" i="1" dirty="0">
                <a:solidFill>
                  <a:srgbClr val="53565A"/>
                </a:solidFill>
                <a:cs typeface="Arial" pitchFamily="34" charset="0"/>
              </a:rPr>
              <a:t>Micro-service API model</a:t>
            </a:r>
          </a:p>
          <a:p>
            <a:pPr marL="171450" indent="-171450">
              <a:buFont typeface="Arial" panose="020B0604020202020204" pitchFamily="34" charset="0"/>
              <a:buChar char="•"/>
            </a:pPr>
            <a:r>
              <a:rPr lang="en-US" sz="800" i="1" dirty="0">
                <a:solidFill>
                  <a:srgbClr val="53565A"/>
                </a:solidFill>
                <a:cs typeface="Arial" pitchFamily="34" charset="0"/>
              </a:rPr>
              <a:t>Integration of NFR around Logging, Instrumentation, Security </a:t>
            </a:r>
            <a:r>
              <a:rPr lang="en-US" sz="800" i="1" dirty="0" smtClean="0">
                <a:solidFill>
                  <a:srgbClr val="53565A"/>
                </a:solidFill>
                <a:cs typeface="Arial" pitchFamily="34" charset="0"/>
              </a:rPr>
              <a:t>and </a:t>
            </a:r>
            <a:r>
              <a:rPr lang="en-US" sz="800" i="1" dirty="0">
                <a:solidFill>
                  <a:srgbClr val="53565A"/>
                </a:solidFill>
                <a:cs typeface="Arial" pitchFamily="34" charset="0"/>
              </a:rPr>
              <a:t>Utilities into a common framework</a:t>
            </a:r>
            <a:endParaRPr lang="en-US" sz="800" i="1" dirty="0" smtClean="0">
              <a:solidFill>
                <a:srgbClr val="53565A"/>
              </a:solidFill>
              <a:cs typeface="Arial" pitchFamily="34" charset="0"/>
            </a:endParaRPr>
          </a:p>
        </p:txBody>
      </p:sp>
      <p:sp>
        <p:nvSpPr>
          <p:cNvPr id="312" name="Right Arrow 311"/>
          <p:cNvSpPr/>
          <p:nvPr/>
        </p:nvSpPr>
        <p:spPr>
          <a:xfrm>
            <a:off x="6342720" y="3670166"/>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7" name="Right Arrow 316"/>
          <p:cNvSpPr/>
          <p:nvPr/>
        </p:nvSpPr>
        <p:spPr>
          <a:xfrm>
            <a:off x="4094819" y="5163636"/>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8" name="Rounded Rectangle 317"/>
          <p:cNvSpPr/>
          <p:nvPr/>
        </p:nvSpPr>
        <p:spPr>
          <a:xfrm>
            <a:off x="4379596" y="4895016"/>
            <a:ext cx="1906905" cy="1210733"/>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9" name="TextBox 318"/>
          <p:cNvSpPr txBox="1"/>
          <p:nvPr/>
        </p:nvSpPr>
        <p:spPr>
          <a:xfrm>
            <a:off x="4455796" y="4924742"/>
            <a:ext cx="1769745" cy="51410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800" i="1" dirty="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800" i="1" dirty="0">
                <a:solidFill>
                  <a:srgbClr val="53565A"/>
                </a:solidFill>
                <a:cs typeface="Arial" pitchFamily="34" charset="0"/>
              </a:rPr>
              <a:t>Centralized Enterprise </a:t>
            </a:r>
            <a:r>
              <a:rPr lang="en-US" sz="800" i="1" dirty="0" smtClean="0">
                <a:solidFill>
                  <a:srgbClr val="53565A"/>
                </a:solidFill>
                <a:cs typeface="Arial" pitchFamily="34" charset="0"/>
              </a:rPr>
              <a:t>Caching</a:t>
            </a:r>
          </a:p>
          <a:p>
            <a:pPr marL="171450" indent="-171450">
              <a:buFont typeface="Arial" panose="020B0604020202020204" pitchFamily="34" charset="0"/>
              <a:buChar char="•"/>
            </a:pPr>
            <a:r>
              <a:rPr lang="en-US" sz="800" i="1" dirty="0">
                <a:solidFill>
                  <a:srgbClr val="53565A"/>
                </a:solidFill>
                <a:cs typeface="Arial" pitchFamily="34" charset="0"/>
              </a:rPr>
              <a:t>Source Insulation from </a:t>
            </a:r>
            <a:r>
              <a:rPr lang="en-US" sz="800" i="1" dirty="0" smtClean="0">
                <a:solidFill>
                  <a:srgbClr val="53565A"/>
                </a:solidFill>
                <a:cs typeface="Arial" pitchFamily="34" charset="0"/>
              </a:rPr>
              <a:t> </a:t>
            </a:r>
            <a:r>
              <a:rPr lang="en-US" sz="800" i="1" dirty="0">
                <a:solidFill>
                  <a:srgbClr val="53565A"/>
                </a:solidFill>
                <a:cs typeface="Arial" pitchFamily="34" charset="0"/>
              </a:rPr>
              <a:t>backend systems and data enablement through real-time data streaming platform</a:t>
            </a:r>
          </a:p>
          <a:p>
            <a:pPr marL="171450" indent="-171450">
              <a:buFont typeface="Arial" panose="020B0604020202020204" pitchFamily="34" charset="0"/>
              <a:buChar char="•"/>
            </a:pPr>
            <a:endParaRPr lang="en-US" sz="800" i="1" dirty="0" smtClean="0">
              <a:solidFill>
                <a:srgbClr val="53565A"/>
              </a:solidFill>
              <a:cs typeface="Arial" pitchFamily="34" charset="0"/>
            </a:endParaRPr>
          </a:p>
          <a:p>
            <a:pPr marL="171450" indent="-171450">
              <a:buFont typeface="Arial" panose="020B0604020202020204" pitchFamily="34" charset="0"/>
              <a:buChar char="•"/>
            </a:pPr>
            <a:endParaRPr lang="en-US" sz="800" i="1" dirty="0">
              <a:solidFill>
                <a:srgbClr val="53565A"/>
              </a:solidFill>
              <a:cs typeface="Arial" pitchFamily="34" charset="0"/>
            </a:endParaRPr>
          </a:p>
        </p:txBody>
      </p:sp>
      <p:sp>
        <p:nvSpPr>
          <p:cNvPr id="320" name="Right Arrow 319"/>
          <p:cNvSpPr/>
          <p:nvPr/>
        </p:nvSpPr>
        <p:spPr>
          <a:xfrm>
            <a:off x="6380820" y="5164215"/>
            <a:ext cx="240961"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321" name="Straight Arrow Connector 320"/>
          <p:cNvCxnSpPr/>
          <p:nvPr/>
        </p:nvCxnSpPr>
        <p:spPr>
          <a:xfrm flipH="1">
            <a:off x="2855340" y="4573731"/>
            <a:ext cx="2" cy="24076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22" name="Rounded Rectangle 321"/>
          <p:cNvSpPr/>
          <p:nvPr/>
        </p:nvSpPr>
        <p:spPr>
          <a:xfrm>
            <a:off x="80009" y="4822196"/>
            <a:ext cx="3976710" cy="200194"/>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Layer7</a:t>
            </a:r>
            <a:endParaRPr lang="en-US" sz="1200" dirty="0">
              <a:solidFill>
                <a:srgbClr val="888B8D"/>
              </a:solidFill>
            </a:endParaRPr>
          </a:p>
        </p:txBody>
      </p:sp>
      <p:cxnSp>
        <p:nvCxnSpPr>
          <p:cNvPr id="323" name="Straight Arrow Connector 322"/>
          <p:cNvCxnSpPr/>
          <p:nvPr/>
        </p:nvCxnSpPr>
        <p:spPr>
          <a:xfrm flipH="1">
            <a:off x="2175989" y="4546241"/>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H="1">
            <a:off x="3453659" y="5003135"/>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H="1">
            <a:off x="2855342" y="5034420"/>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H="1">
            <a:off x="2175991" y="5022777"/>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H="1">
            <a:off x="1572567" y="4978113"/>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H="1">
            <a:off x="1064005" y="4999062"/>
            <a:ext cx="2" cy="2551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34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57" y="90891"/>
            <a:ext cx="2414728" cy="607849"/>
          </a:xfrm>
          <a:solidFill>
            <a:schemeClr val="accent6">
              <a:lumMod val="20000"/>
              <a:lumOff val="80000"/>
            </a:schemeClr>
          </a:solidFill>
          <a:ln w="38100">
            <a:solidFill>
              <a:srgbClr val="002060"/>
            </a:solidFill>
          </a:ln>
        </p:spPr>
        <p:txBody>
          <a:bodyPr anchor="t">
            <a:normAutofit fontScale="90000"/>
          </a:bodyPr>
          <a:lstStyle/>
          <a:p>
            <a:r>
              <a:rPr lang="en-US" sz="1200" dirty="0" smtClean="0"/>
              <a:t>Platform: </a:t>
            </a:r>
            <a:r>
              <a:rPr lang="en-US" sz="1100" dirty="0" smtClean="0"/>
              <a:t>Enterprise Common Services</a:t>
            </a:r>
            <a:r>
              <a:rPr lang="en-US" sz="1200" dirty="0"/>
              <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25012"/>
            <a:ext cx="2420621" cy="3424604"/>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a:t>
            </a:r>
            <a:r>
              <a:rPr lang="en-US" sz="1200" b="1" dirty="0" smtClean="0">
                <a:latin typeface="+mj-lt"/>
                <a:ea typeface="+mj-ea"/>
                <a:cs typeface="+mj-cs"/>
              </a:rPr>
              <a:t>Capability</a:t>
            </a:r>
          </a:p>
          <a:p>
            <a:pPr>
              <a:lnSpc>
                <a:spcPct val="80000"/>
              </a:lnSpc>
            </a:pPr>
            <a:r>
              <a:rPr lang="en-US" b="1" dirty="0">
                <a:latin typeface="+mj-lt"/>
                <a:ea typeface="+mj-ea"/>
                <a:cs typeface="+mj-cs"/>
              </a:rPr>
              <a:t>L0: Manage Operations </a:t>
            </a:r>
          </a:p>
          <a:p>
            <a:pPr marL="91440" indent="-91440">
              <a:lnSpc>
                <a:spcPct val="80000"/>
              </a:lnSpc>
              <a:spcBef>
                <a:spcPct val="0"/>
              </a:spcBef>
              <a:buFont typeface="Arial" panose="020B0604020202020204" pitchFamily="34" charset="0"/>
              <a:buChar char="•"/>
            </a:pPr>
            <a:r>
              <a:rPr lang="en-US" sz="1200" b="1" dirty="0">
                <a:latin typeface="+mj-lt"/>
                <a:ea typeface="+mj-ea"/>
                <a:cs typeface="+mj-cs"/>
              </a:rPr>
              <a:t>L1: Data Operations </a:t>
            </a:r>
          </a:p>
          <a:p>
            <a:pPr marL="182880" lvl="1" indent="-91440">
              <a:lnSpc>
                <a:spcPct val="80000"/>
              </a:lnSpc>
              <a:spcBef>
                <a:spcPct val="0"/>
              </a:spcBef>
              <a:buFont typeface="Wingdings" panose="05000000000000000000" pitchFamily="2" charset="2"/>
              <a:buChar char="§"/>
            </a:pPr>
            <a:r>
              <a:rPr lang="nb-NO" sz="1000" b="1" dirty="0" smtClean="0"/>
              <a:t>L2</a:t>
            </a:r>
            <a:r>
              <a:rPr lang="nb-NO" sz="1000" b="1" dirty="0"/>
              <a:t>: Data Strategy </a:t>
            </a:r>
          </a:p>
          <a:p>
            <a:pPr marL="274320" lvl="2" indent="-91440">
              <a:lnSpc>
                <a:spcPct val="80000"/>
              </a:lnSpc>
              <a:spcBef>
                <a:spcPct val="0"/>
              </a:spcBef>
              <a:buFont typeface="Courier New" panose="02070309020205020404" pitchFamily="49" charset="0"/>
              <a:buChar char="o"/>
            </a:pPr>
            <a:r>
              <a:rPr lang="nb-NO" sz="800" b="1" dirty="0">
                <a:latin typeface="+mj-lt"/>
                <a:ea typeface="+mj-ea"/>
                <a:cs typeface="+mj-cs"/>
              </a:rPr>
              <a:t> </a:t>
            </a:r>
            <a:r>
              <a:rPr lang="en-US" sz="800" b="1" dirty="0">
                <a:latin typeface="+mj-lt"/>
                <a:ea typeface="+mj-ea"/>
                <a:cs typeface="+mj-cs"/>
              </a:rPr>
              <a:t>L3: Data Integration Strategy </a:t>
            </a:r>
          </a:p>
          <a:p>
            <a:pPr>
              <a:lnSpc>
                <a:spcPct val="80000"/>
              </a:lnSpc>
            </a:pPr>
            <a:r>
              <a:rPr lang="en-US" b="1" dirty="0" smtClean="0">
                <a:latin typeface="+mj-lt"/>
                <a:ea typeface="+mj-ea"/>
                <a:cs typeface="+mj-cs"/>
              </a:rPr>
              <a:t>L0</a:t>
            </a:r>
            <a:r>
              <a:rPr lang="en-US" b="1" dirty="0">
                <a:latin typeface="+mj-lt"/>
                <a:ea typeface="+mj-ea"/>
                <a:cs typeface="+mj-cs"/>
              </a:rPr>
              <a:t>: Informational Technology Management </a:t>
            </a:r>
          </a:p>
          <a:p>
            <a:pPr marL="91440" indent="-91440">
              <a:lnSpc>
                <a:spcPct val="80000"/>
              </a:lnSpc>
              <a:spcBef>
                <a:spcPct val="0"/>
              </a:spcBef>
              <a:buFont typeface="Arial" panose="020B0604020202020204" pitchFamily="34" charset="0"/>
              <a:buChar char="•"/>
            </a:pPr>
            <a:r>
              <a:rPr lang="en-US" sz="1200" b="1" dirty="0">
                <a:latin typeface="+mj-lt"/>
                <a:ea typeface="+mj-ea"/>
                <a:cs typeface="+mj-cs"/>
              </a:rPr>
              <a:t>L1: Information Technology Enabling Services </a:t>
            </a:r>
          </a:p>
          <a:p>
            <a:pPr marL="182880" lvl="1" indent="-91440">
              <a:lnSpc>
                <a:spcPct val="80000"/>
              </a:lnSpc>
              <a:spcBef>
                <a:spcPct val="0"/>
              </a:spcBef>
              <a:buFont typeface="Wingdings" panose="05000000000000000000" pitchFamily="2" charset="2"/>
              <a:buChar char="§"/>
            </a:pPr>
            <a:r>
              <a:rPr lang="en-US" sz="1000" b="1" dirty="0" smtClean="0"/>
              <a:t> </a:t>
            </a:r>
            <a:r>
              <a:rPr lang="en-US" sz="1000" b="1" dirty="0"/>
              <a:t>L2: Data Operations (C)</a:t>
            </a:r>
          </a:p>
          <a:p>
            <a:pPr marL="274320" lvl="2" indent="-91440">
              <a:lnSpc>
                <a:spcPct val="80000"/>
              </a:lnSpc>
              <a:spcBef>
                <a:spcPct val="0"/>
              </a:spcBef>
              <a:buFont typeface="Courier New" panose="02070309020205020404" pitchFamily="49" charset="0"/>
              <a:buChar char="o"/>
            </a:pPr>
            <a:r>
              <a:rPr lang="sv-SE" sz="800" b="1" dirty="0">
                <a:latin typeface="+mj-lt"/>
                <a:ea typeface="+mj-ea"/>
                <a:cs typeface="+mj-cs"/>
              </a:rPr>
              <a:t>L3: Data Integration </a:t>
            </a:r>
            <a:endParaRPr lang="sv-SE" sz="1100" b="1" dirty="0" smtClean="0">
              <a:latin typeface="+mj-lt"/>
              <a:ea typeface="+mj-ea"/>
              <a:cs typeface="+mj-cs"/>
            </a:endParaRPr>
          </a:p>
          <a:p>
            <a:pPr marL="91440" indent="-91440">
              <a:lnSpc>
                <a:spcPct val="80000"/>
              </a:lnSpc>
              <a:spcBef>
                <a:spcPct val="0"/>
              </a:spcBef>
              <a:buFont typeface="Arial" panose="020B0604020202020204" pitchFamily="34" charset="0"/>
              <a:buChar char="•"/>
            </a:pPr>
            <a:r>
              <a:rPr lang="en-US" sz="1200" b="1" dirty="0">
                <a:latin typeface="+mj-lt"/>
                <a:ea typeface="+mj-ea"/>
                <a:cs typeface="+mj-cs"/>
              </a:rPr>
              <a:t>L1: Define &amp; Govern IT Strategy </a:t>
            </a:r>
          </a:p>
          <a:p>
            <a:pPr marL="182880" lvl="1" indent="-91440">
              <a:lnSpc>
                <a:spcPct val="80000"/>
              </a:lnSpc>
              <a:spcBef>
                <a:spcPct val="0"/>
              </a:spcBef>
              <a:buFont typeface="Wingdings" panose="05000000000000000000" pitchFamily="2" charset="2"/>
              <a:buChar char="§"/>
            </a:pPr>
            <a:r>
              <a:rPr lang="en-US" sz="1000" b="1" dirty="0" smtClean="0"/>
              <a:t>L2</a:t>
            </a:r>
            <a:r>
              <a:rPr lang="en-US" sz="1000" b="1" dirty="0"/>
              <a:t>: Technology &amp; Infrastructure Strategy </a:t>
            </a:r>
          </a:p>
          <a:p>
            <a:pPr marL="274320" lvl="2" indent="-91440">
              <a:lnSpc>
                <a:spcPct val="80000"/>
              </a:lnSpc>
              <a:spcBef>
                <a:spcPct val="0"/>
              </a:spcBef>
              <a:buFont typeface="Courier New" panose="02070309020205020404" pitchFamily="49" charset="0"/>
              <a:buChar char="o"/>
            </a:pPr>
            <a:r>
              <a:rPr lang="en-US" sz="800" b="1" dirty="0" smtClean="0">
                <a:latin typeface="+mj-lt"/>
                <a:ea typeface="+mj-ea"/>
                <a:cs typeface="+mj-cs"/>
              </a:rPr>
              <a:t>L3</a:t>
            </a:r>
            <a:r>
              <a:rPr lang="en-US" sz="800" b="1" dirty="0">
                <a:latin typeface="+mj-lt"/>
                <a:ea typeface="+mj-ea"/>
                <a:cs typeface="+mj-cs"/>
              </a:rPr>
              <a:t>: Application &amp; Infrastructure Hosting</a:t>
            </a:r>
          </a:p>
          <a:p>
            <a:endParaRPr lang="en-US" sz="900" b="1" dirty="0">
              <a:latin typeface="+mj-lt"/>
              <a:ea typeface="+mj-ea"/>
              <a:cs typeface="+mj-cs"/>
            </a:endParaRPr>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6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1357644879"/>
              </p:ext>
            </p:extLst>
          </p:nvPr>
        </p:nvGraphicFramePr>
        <p:xfrm>
          <a:off x="2553032" y="394815"/>
          <a:ext cx="9586426" cy="6427488"/>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1000437">
                  <a:extLst>
                    <a:ext uri="{9D8B030D-6E8A-4147-A177-3AD203B41FA5}">
                      <a16:colId xmlns="" xmlns:a16="http://schemas.microsoft.com/office/drawing/2014/main" val="20002"/>
                    </a:ext>
                  </a:extLst>
                </a:gridCol>
                <a:gridCol w="1394460">
                  <a:extLst>
                    <a:ext uri="{9D8B030D-6E8A-4147-A177-3AD203B41FA5}">
                      <a16:colId xmlns="" xmlns:a16="http://schemas.microsoft.com/office/drawing/2014/main" val="20003"/>
                    </a:ext>
                  </a:extLst>
                </a:gridCol>
                <a:gridCol w="1394460">
                  <a:extLst>
                    <a:ext uri="{9D8B030D-6E8A-4147-A177-3AD203B41FA5}">
                      <a16:colId xmlns="" xmlns:a16="http://schemas.microsoft.com/office/drawing/2014/main" val="20004"/>
                    </a:ext>
                  </a:extLst>
                </a:gridCol>
                <a:gridCol w="1485900">
                  <a:extLst>
                    <a:ext uri="{9D8B030D-6E8A-4147-A177-3AD203B41FA5}">
                      <a16:colId xmlns="" xmlns:a16="http://schemas.microsoft.com/office/drawing/2014/main" val="20005"/>
                    </a:ext>
                  </a:extLst>
                </a:gridCol>
                <a:gridCol w="982980">
                  <a:extLst>
                    <a:ext uri="{9D8B030D-6E8A-4147-A177-3AD203B41FA5}">
                      <a16:colId xmlns="" xmlns:a16="http://schemas.microsoft.com/office/drawing/2014/main" val="20006"/>
                    </a:ext>
                  </a:extLst>
                </a:gridCol>
                <a:gridCol w="800100">
                  <a:extLst>
                    <a:ext uri="{9D8B030D-6E8A-4147-A177-3AD203B41FA5}">
                      <a16:colId xmlns="" xmlns:a16="http://schemas.microsoft.com/office/drawing/2014/main" val="20007"/>
                    </a:ext>
                  </a:extLst>
                </a:gridCol>
                <a:gridCol w="708660">
                  <a:extLst>
                    <a:ext uri="{9D8B030D-6E8A-4147-A177-3AD203B41FA5}">
                      <a16:colId xmlns="" xmlns:a16="http://schemas.microsoft.com/office/drawing/2014/main" val="20008"/>
                    </a:ext>
                  </a:extLst>
                </a:gridCol>
                <a:gridCol w="810090">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ctr"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API Topology</a:t>
                      </a:r>
                      <a:r>
                        <a:rPr lang="en-US" sz="900" b="1" i="0" u="none" strike="noStrike" kern="1200" baseline="0" dirty="0" smtClean="0">
                          <a:solidFill>
                            <a:schemeClr val="tx1"/>
                          </a:solidFill>
                          <a:effectLst/>
                          <a:latin typeface="Cambria" panose="02040503050406030204" pitchFamily="18" charset="0"/>
                          <a:ea typeface="+mn-ea"/>
                          <a:cs typeface="+mn-cs"/>
                        </a:rPr>
                        <a:t> </a:t>
                      </a:r>
                    </a:p>
                    <a:p>
                      <a:pPr marL="0" algn="ctr" defTabSz="914400" rtl="0" eaLnBrk="1" fontAlgn="t" latinLnBrk="0" hangingPunct="1"/>
                      <a:r>
                        <a:rPr lang="en-US" sz="900" b="1" i="0" u="none" strike="noStrike" kern="1200" baseline="0" dirty="0" smtClean="0">
                          <a:solidFill>
                            <a:schemeClr val="tx1"/>
                          </a:solidFill>
                          <a:effectLst/>
                          <a:latin typeface="Cambria" panose="02040503050406030204" pitchFamily="18" charset="0"/>
                          <a:ea typeface="+mn-ea"/>
                          <a:cs typeface="+mn-cs"/>
                        </a:rPr>
                        <a:t>&amp; </a:t>
                      </a:r>
                    </a:p>
                    <a:p>
                      <a:pPr marL="0" algn="ctr" defTabSz="914400" rtl="0" eaLnBrk="1" fontAlgn="t" latinLnBrk="0" hangingPunct="1"/>
                      <a:r>
                        <a:rPr lang="en-US" sz="900" b="1" i="0" u="none" strike="noStrike" kern="1200" baseline="0" dirty="0" smtClean="0">
                          <a:solidFill>
                            <a:schemeClr val="tx1"/>
                          </a:solidFill>
                          <a:effectLst/>
                          <a:latin typeface="Cambria" panose="02040503050406030204" pitchFamily="18" charset="0"/>
                          <a:ea typeface="+mn-ea"/>
                          <a:cs typeface="+mn-cs"/>
                        </a:rPr>
                        <a:t>Hosting Environment</a:t>
                      </a:r>
                      <a:endParaRPr lang="en-US" sz="900" b="1" i="0" u="none" strike="noStrike" kern="1200" dirty="0" smtClean="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700" dirty="0" smtClean="0">
                          <a:solidFill>
                            <a:srgbClr val="0070C0"/>
                          </a:solidFill>
                        </a:rPr>
                        <a:t>SOAP</a:t>
                      </a:r>
                      <a:r>
                        <a:rPr lang="en-US" sz="700" baseline="0" dirty="0" smtClean="0">
                          <a:solidFill>
                            <a:srgbClr val="0070C0"/>
                          </a:solidFill>
                        </a:rPr>
                        <a:t> &amp; REST APIs hosted in uCI</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IRIS</a:t>
                      </a:r>
                      <a:r>
                        <a:rPr lang="en-US" sz="700" baseline="0" dirty="0" smtClean="0">
                          <a:solidFill>
                            <a:srgbClr val="00B050"/>
                          </a:solidFill>
                        </a:rPr>
                        <a:t>  Specialty transformation API to Micro-service model</a:t>
                      </a:r>
                    </a:p>
                    <a:p>
                      <a:pPr marL="171450" indent="-171450" algn="l">
                        <a:buFont typeface="Arial" panose="020B0604020202020204" pitchFamily="34" charset="0"/>
                        <a:buChar char="•"/>
                      </a:pPr>
                      <a:r>
                        <a:rPr lang="en-US" sz="700" baseline="0" dirty="0" smtClean="0">
                          <a:solidFill>
                            <a:srgbClr val="00B050"/>
                          </a:solidFill>
                        </a:rPr>
                        <a:t>REST APIs (new development) in OSFI</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aseline="0" dirty="0" smtClean="0">
                          <a:solidFill>
                            <a:srgbClr val="00B050"/>
                          </a:solidFill>
                        </a:rPr>
                        <a:t>IRIS  DSG Portal API to        Micro-service model</a:t>
                      </a:r>
                    </a:p>
                    <a:p>
                      <a:pPr marL="171450" indent="-171450" algn="l">
                        <a:buFont typeface="Arial" panose="020B0604020202020204" pitchFamily="34" charset="0"/>
                        <a:buChar char="•"/>
                      </a:pPr>
                      <a:r>
                        <a:rPr lang="en-US" sz="700" baseline="0" dirty="0" smtClean="0">
                          <a:solidFill>
                            <a:srgbClr val="00B050"/>
                          </a:solidFill>
                        </a:rPr>
                        <a:t>RxClaim migration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REST APIs (new development) in OSFI</a:t>
                      </a:r>
                    </a:p>
                    <a:p>
                      <a:pPr marL="171450" indent="-171450" algn="l">
                        <a:buFont typeface="Arial" panose="020B0604020202020204" pitchFamily="34" charset="0"/>
                        <a:buChar char="•"/>
                      </a:pPr>
                      <a:endParaRPr lang="en-US" sz="700" baseline="0"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NAV API</a:t>
                      </a:r>
                      <a:r>
                        <a:rPr lang="en-US" sz="700" baseline="0" dirty="0" smtClean="0">
                          <a:solidFill>
                            <a:srgbClr val="00B050"/>
                          </a:solidFill>
                        </a:rPr>
                        <a:t> to Micro-service model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REST APIs (new development) in OSFI</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PAS API to Micro-service</a:t>
                      </a:r>
                      <a:r>
                        <a:rPr lang="en-US" sz="700" baseline="0" dirty="0" smtClean="0">
                          <a:solidFill>
                            <a:srgbClr val="00B050"/>
                          </a:solidFill>
                        </a:rPr>
                        <a:t> model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REST APIs (new development) in OSFI</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26383">
                <a:tc gridSpan="2">
                  <a:txBody>
                    <a:bodyPr/>
                    <a:lstStyle/>
                    <a:p>
                      <a:pPr marL="0" algn="l"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API</a:t>
                      </a:r>
                      <a:r>
                        <a:rPr lang="en-US" sz="900" b="1" i="0" u="none" strike="noStrike" kern="1200" baseline="0" dirty="0" smtClean="0">
                          <a:solidFill>
                            <a:schemeClr val="tx1"/>
                          </a:solidFill>
                          <a:effectLst/>
                          <a:latin typeface="Cambria" panose="02040503050406030204" pitchFamily="18" charset="0"/>
                          <a:ea typeface="+mn-ea"/>
                          <a:cs typeface="+mn-cs"/>
                        </a:rPr>
                        <a:t> Gateway</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700" dirty="0" smtClean="0">
                          <a:solidFill>
                            <a:srgbClr val="0070C0"/>
                          </a:solidFill>
                        </a:rPr>
                        <a:t>Layer7</a:t>
                      </a:r>
                    </a:p>
                    <a:p>
                      <a:pPr algn="l"/>
                      <a:r>
                        <a:rPr lang="en-US" sz="700" dirty="0" smtClean="0">
                          <a:solidFill>
                            <a:srgbClr val="0070C0"/>
                          </a:solidFill>
                        </a:rPr>
                        <a:t>Build</a:t>
                      </a:r>
                      <a:r>
                        <a:rPr lang="en-US" sz="700" baseline="0" dirty="0" smtClean="0">
                          <a:solidFill>
                            <a:srgbClr val="0070C0"/>
                          </a:solidFill>
                        </a:rPr>
                        <a:t> federated StarGate environments</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00B050"/>
                          </a:solidFill>
                        </a:rPr>
                        <a:t>Migrate</a:t>
                      </a:r>
                      <a:r>
                        <a:rPr lang="en-US" sz="700" baseline="0" dirty="0" smtClean="0">
                          <a:solidFill>
                            <a:srgbClr val="00B050"/>
                          </a:solidFill>
                        </a:rPr>
                        <a:t>  from Layer7 to StarGate</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00B050"/>
                          </a:solidFill>
                        </a:rPr>
                        <a:t>StarGate</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00B050"/>
                          </a:solidFill>
                        </a:rPr>
                        <a:t>StarGate</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00B050"/>
                          </a:solidFill>
                        </a:rPr>
                        <a:t>StarGate</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kern="1200" dirty="0" smtClean="0">
                          <a:solidFill>
                            <a:srgbClr val="00B050"/>
                          </a:solidFill>
                          <a:latin typeface="Cambria" panose="02040503050406030204" pitchFamily="18" charset="0"/>
                          <a:ea typeface="+mn-ea"/>
                          <a:cs typeface="+mn-cs"/>
                        </a:rPr>
                        <a:t>StarGate</a:t>
                      </a:r>
                      <a:endParaRPr lang="en-US" sz="700" kern="1200" dirty="0">
                        <a:solidFill>
                          <a:srgbClr val="00B050"/>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kern="1200" dirty="0" smtClean="0">
                          <a:solidFill>
                            <a:srgbClr val="00B050"/>
                          </a:solidFill>
                          <a:latin typeface="Cambria" panose="02040503050406030204" pitchFamily="18" charset="0"/>
                          <a:ea typeface="+mn-ea"/>
                          <a:cs typeface="+mn-cs"/>
                        </a:rPr>
                        <a:t>StarGate</a:t>
                      </a:r>
                      <a:endParaRPr lang="en-US" sz="700" kern="1200" dirty="0">
                        <a:solidFill>
                          <a:srgbClr val="00B050"/>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smtClean="0">
                          <a:solidFill>
                            <a:srgbClr val="00B050"/>
                          </a:solidFill>
                          <a:latin typeface="Cambria" panose="02040503050406030204" pitchFamily="18" charset="0"/>
                          <a:ea typeface="+mn-ea"/>
                          <a:cs typeface="+mn-cs"/>
                        </a:rPr>
                        <a:t>StarGate</a:t>
                      </a:r>
                      <a:endParaRPr lang="en-US" sz="700" kern="1200" dirty="0">
                        <a:solidFill>
                          <a:srgbClr val="00B050"/>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27720">
                <a:tc gridSpan="2">
                  <a:txBody>
                    <a:bodyPr/>
                    <a:lstStyle/>
                    <a:p>
                      <a:pPr marL="0" algn="l"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APP</a:t>
                      </a:r>
                      <a:r>
                        <a:rPr lang="en-US" sz="900" b="1" i="0" u="none" strike="noStrike" kern="1200" baseline="0" dirty="0" smtClean="0">
                          <a:solidFill>
                            <a:schemeClr val="tx1"/>
                          </a:solidFill>
                          <a:effectLst/>
                          <a:latin typeface="Cambria" panose="02040503050406030204" pitchFamily="18" charset="0"/>
                          <a:ea typeface="+mn-ea"/>
                          <a:cs typeface="+mn-cs"/>
                        </a:rPr>
                        <a:t> Technology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70C0"/>
                          </a:solidFill>
                        </a:rPr>
                        <a:t>Java/J2EE</a:t>
                      </a:r>
                      <a:r>
                        <a:rPr lang="en-US" sz="700" baseline="0" dirty="0" smtClean="0">
                          <a:solidFill>
                            <a:srgbClr val="0070C0"/>
                          </a:solidFill>
                        </a:rPr>
                        <a:t> and Cloud SDK, Spring</a:t>
                      </a:r>
                    </a:p>
                    <a:p>
                      <a:pPr marL="171450" indent="-171450" algn="l">
                        <a:buFont typeface="Arial" panose="020B0604020202020204" pitchFamily="34" charset="0"/>
                        <a:buChar char="•"/>
                      </a:pPr>
                      <a:r>
                        <a:rPr lang="en-US" sz="700" baseline="0" dirty="0" smtClean="0">
                          <a:solidFill>
                            <a:srgbClr val="0070C0"/>
                          </a:solidFill>
                        </a:rPr>
                        <a:t>Monolithic branching strategy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0070C0"/>
                          </a:solidFill>
                        </a:rPr>
                        <a:t>Transform branching strategy</a:t>
                      </a:r>
                      <a:r>
                        <a:rPr lang="en-US" sz="700" baseline="0" dirty="0" smtClean="0">
                          <a:solidFill>
                            <a:srgbClr val="0070C0"/>
                          </a:solidFill>
                        </a:rPr>
                        <a:t> from monolithic to micro-service deployment strategy</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dirty="0" smtClean="0">
                          <a:solidFill>
                            <a:srgbClr val="00B050"/>
                          </a:solidFill>
                        </a:rPr>
                        <a:t>Java/J2EE</a:t>
                      </a:r>
                      <a:r>
                        <a:rPr lang="en-US" sz="700" b="1" baseline="0" dirty="0" smtClean="0">
                          <a:solidFill>
                            <a:srgbClr val="00B050"/>
                          </a:solidFill>
                        </a:rPr>
                        <a:t> and Cloud SDK, Spring</a:t>
                      </a:r>
                      <a:endParaRPr lang="en-US" sz="700" b="1" dirty="0" smtClean="0">
                        <a:solidFill>
                          <a:srgbClr val="00B050"/>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dirty="0" smtClean="0">
                          <a:solidFill>
                            <a:srgbClr val="00B050"/>
                          </a:solidFill>
                        </a:rPr>
                        <a:t>Transform branching strategy</a:t>
                      </a:r>
                      <a:r>
                        <a:rPr lang="en-US" sz="700" b="1" baseline="0" dirty="0" smtClean="0">
                          <a:solidFill>
                            <a:srgbClr val="00B050"/>
                          </a:solidFill>
                        </a:rPr>
                        <a:t> from monolithic to micro-service deployment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JAVA/J2EE/Cloud SDK/Spring</a:t>
                      </a:r>
                    </a:p>
                    <a:p>
                      <a:pPr marL="171450" indent="-171450" algn="l">
                        <a:buFont typeface="Arial" panose="020B0604020202020204" pitchFamily="34" charset="0"/>
                        <a:buChar char="•"/>
                      </a:pPr>
                      <a:r>
                        <a:rPr lang="en-US" sz="700" b="1" dirty="0" smtClean="0">
                          <a:solidFill>
                            <a:srgbClr val="00B050"/>
                          </a:solidFill>
                        </a:rPr>
                        <a:t>Micro-service branching</a:t>
                      </a:r>
                      <a:r>
                        <a:rPr lang="en-US" sz="700" b="1" baseline="0" dirty="0" smtClean="0">
                          <a:solidFill>
                            <a:srgbClr val="00B050"/>
                          </a:solidFill>
                        </a:rPr>
                        <a:t> strategy</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9842">
                <a:tc rowSpan="2">
                  <a:txBody>
                    <a:bodyPr/>
                    <a:lstStyle/>
                    <a:p>
                      <a:pPr marL="0" algn="l" defTabSz="914400" rtl="0" eaLnBrk="1" fontAlgn="t" latinLnBrk="0" hangingPunct="1"/>
                      <a:r>
                        <a:rPr lang="en-US" sz="900" b="1" i="0" u="none" strike="noStrike" kern="1200" baseline="0" dirty="0" smtClean="0">
                          <a:solidFill>
                            <a:schemeClr val="tx1"/>
                          </a:solidFill>
                          <a:effectLst/>
                          <a:latin typeface="Cambria" panose="02040503050406030204" pitchFamily="18" charset="0"/>
                          <a:ea typeface="+mn-ea"/>
                          <a:cs typeface="+mn-cs"/>
                        </a:rPr>
                        <a:t>ESB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Async</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Migrate from TIBCO to Kafka Streaming for Async needs for ETL, Batch</a:t>
                      </a:r>
                      <a:r>
                        <a:rPr lang="en-US" sz="700" baseline="0" dirty="0" smtClean="0">
                          <a:solidFill>
                            <a:schemeClr val="accent6">
                              <a:lumMod val="75000"/>
                            </a:schemeClr>
                          </a:solidFill>
                        </a:rPr>
                        <a:t> and Reporting</a:t>
                      </a: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chemeClr val="accent6">
                              <a:lumMod val="75000"/>
                            </a:schemeClr>
                          </a:solidFill>
                        </a:rPr>
                        <a:t>Migrate from TIBCO to Kafka Streaming for Async needs continued…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Synch</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Micro-service API </a:t>
                      </a:r>
                      <a:r>
                        <a:rPr lang="en-US" sz="700" b="1" baseline="0" dirty="0" smtClean="0">
                          <a:solidFill>
                            <a:srgbClr val="00B050"/>
                          </a:solidFill>
                        </a:rPr>
                        <a:t> for Specialty</a:t>
                      </a:r>
                      <a:endParaRPr lang="en-US" sz="700" b="1"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dirty="0" smtClean="0">
                          <a:solidFill>
                            <a:srgbClr val="00B050"/>
                          </a:solidFill>
                        </a:rPr>
                        <a:t>Micro-service API </a:t>
                      </a:r>
                      <a:r>
                        <a:rPr lang="en-US" sz="700" b="1" baseline="0" dirty="0" smtClean="0">
                          <a:solidFill>
                            <a:srgbClr val="00B050"/>
                          </a:solidFill>
                        </a:rPr>
                        <a:t> for IRIS DSG</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1" dirty="0" smtClean="0">
                          <a:solidFill>
                            <a:srgbClr val="00B050"/>
                          </a:solidFill>
                        </a:rPr>
                        <a:t>Micro-service API </a:t>
                      </a:r>
                      <a:r>
                        <a:rPr lang="en-US" sz="700" b="1" baseline="0" dirty="0" smtClean="0">
                          <a:solidFill>
                            <a:srgbClr val="00B050"/>
                          </a:solidFill>
                        </a:rPr>
                        <a:t> for NAV</a:t>
                      </a:r>
                      <a:endParaRPr lang="en-US" sz="700" b="1"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79130">
                <a:tc gridSpan="2">
                  <a:txBody>
                    <a:bodyPr/>
                    <a:lstStyle/>
                    <a:p>
                      <a:pPr marL="0" algn="ctr"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a:t>
                      </a:r>
                      <a:r>
                        <a:rPr lang="en-US" sz="900" b="1" i="0" u="none" strike="noStrike" kern="1200" dirty="0" smtClean="0">
                          <a:solidFill>
                            <a:schemeClr val="tx1"/>
                          </a:solidFill>
                          <a:effectLst/>
                          <a:latin typeface="Cambria" panose="02040503050406030204" pitchFamily="18" charset="0"/>
                          <a:ea typeface="+mn-ea"/>
                          <a:cs typeface="+mn-cs"/>
                        </a:rPr>
                        <a:t>Platform </a:t>
                      </a:r>
                    </a:p>
                    <a:p>
                      <a:pPr marL="0" algn="ctr"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&amp; </a:t>
                      </a:r>
                    </a:p>
                    <a:p>
                      <a:pPr marL="0" algn="ctr"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Caching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Oracle – Upgrade</a:t>
                      </a:r>
                    </a:p>
                    <a:p>
                      <a:pPr marL="171450" indent="-171450" algn="l">
                        <a:buFont typeface="Arial" panose="020B0604020202020204" pitchFamily="34" charset="0"/>
                        <a:buChar char="•"/>
                      </a:pPr>
                      <a:r>
                        <a:rPr lang="en-US" sz="700" dirty="0" smtClean="0">
                          <a:solidFill>
                            <a:srgbClr val="0070C0"/>
                          </a:solidFill>
                        </a:rPr>
                        <a:t>MySql</a:t>
                      </a:r>
                    </a:p>
                    <a:p>
                      <a:pPr marL="171450" indent="-171450" algn="l">
                        <a:buFont typeface="Arial" panose="020B0604020202020204" pitchFamily="34" charset="0"/>
                        <a:buChar char="•"/>
                      </a:pPr>
                      <a:r>
                        <a:rPr lang="en-US" sz="700" dirty="0" smtClean="0">
                          <a:solidFill>
                            <a:srgbClr val="0070C0"/>
                          </a:solidFill>
                        </a:rPr>
                        <a:t>No-Caching Capabilities</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aseline="0" dirty="0" smtClean="0">
                          <a:solidFill>
                            <a:srgbClr val="00B050"/>
                          </a:solidFill>
                        </a:rPr>
                        <a:t>Cassandra NoSQL DB </a:t>
                      </a:r>
                    </a:p>
                    <a:p>
                      <a:pPr marL="171450" indent="-171450" algn="l">
                        <a:buFont typeface="Arial" panose="020B0604020202020204" pitchFamily="34" charset="0"/>
                        <a:buChar char="•"/>
                      </a:pPr>
                      <a:r>
                        <a:rPr lang="en-US" sz="700" baseline="0" dirty="0" smtClean="0">
                          <a:solidFill>
                            <a:srgbClr val="00B050"/>
                          </a:solidFill>
                        </a:rPr>
                        <a:t>Cache sourced experience  for Specialty </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Cassandra NoSQL DB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Cache sourced experience  for IRIS DSG </a:t>
                      </a:r>
                      <a:endParaRPr lang="en-US" sz="700"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Cassandra NoSQL DB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00B050"/>
                          </a:solidFill>
                        </a:rPr>
                        <a:t>Cache sourced experience  for NAV</a:t>
                      </a:r>
                      <a:endParaRPr lang="en-US" sz="700" dirty="0" smtClean="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07335">
                <a:tc gridSpan="2">
                  <a:txBody>
                    <a:bodyPr/>
                    <a:lstStyle/>
                    <a:p>
                      <a:pPr marL="0" algn="l" defTabSz="914400" rtl="0" eaLnBrk="1" fontAlgn="t" latinLnBrk="0" hangingPunct="1"/>
                      <a:r>
                        <a:rPr lang="en-US" sz="900" b="1" i="0" u="none" strike="noStrike" kern="1200" dirty="0" smtClean="0">
                          <a:solidFill>
                            <a:schemeClr val="tx1"/>
                          </a:solidFill>
                          <a:effectLst/>
                          <a:latin typeface="Cambria" panose="02040503050406030204" pitchFamily="18" charset="0"/>
                          <a:ea typeface="+mn-ea"/>
                          <a:cs typeface="+mn-cs"/>
                        </a:rPr>
                        <a:t>Data</a:t>
                      </a:r>
                      <a:r>
                        <a:rPr lang="en-US" sz="900" b="1" i="0" u="none" strike="noStrike" kern="1200" baseline="0" dirty="0" smtClean="0">
                          <a:solidFill>
                            <a:schemeClr val="tx1"/>
                          </a:solidFill>
                          <a:effectLst/>
                          <a:latin typeface="Cambria" panose="02040503050406030204" pitchFamily="18" charset="0"/>
                          <a:ea typeface="+mn-ea"/>
                          <a:cs typeface="+mn-cs"/>
                        </a:rPr>
                        <a:t> </a:t>
                      </a:r>
                      <a:r>
                        <a:rPr lang="en-US" sz="900" b="1" i="0" u="none" strike="noStrike" kern="1200" dirty="0" smtClean="0">
                          <a:solidFill>
                            <a:schemeClr val="tx1"/>
                          </a:solidFill>
                          <a:effectLst/>
                          <a:latin typeface="Cambria" panose="02040503050406030204" pitchFamily="18" charset="0"/>
                          <a:ea typeface="+mn-ea"/>
                          <a:cs typeface="+mn-cs"/>
                        </a:rPr>
                        <a:t>Streaming</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Tx/>
                        <a:buChar char="-"/>
                      </a:pPr>
                      <a:r>
                        <a:rPr lang="en-US" sz="700" dirty="0" smtClean="0">
                          <a:solidFill>
                            <a:srgbClr val="0070C0"/>
                          </a:solidFill>
                        </a:rPr>
                        <a:t>Kafka POC Enablement</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Specialty data enablement</a:t>
                      </a:r>
                      <a:r>
                        <a:rPr lang="en-US" sz="700" b="1" baseline="0" dirty="0" smtClean="0">
                          <a:solidFill>
                            <a:srgbClr val="00B050"/>
                          </a:solidFill>
                        </a:rPr>
                        <a:t> through Kafka to Middleware Layer</a:t>
                      </a:r>
                      <a:endParaRPr lang="en-US" sz="700" b="1"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IRIS data enablement through Kafka to Middleware Layer</a:t>
                      </a:r>
                      <a:endParaRPr lang="en-US" sz="700" b="1"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1" dirty="0" smtClean="0">
                          <a:solidFill>
                            <a:srgbClr val="00B050"/>
                          </a:solidFill>
                        </a:rPr>
                        <a:t>Nav data enablement through Kafka to Middleware Layer</a:t>
                      </a:r>
                      <a:endParaRPr lang="en-US" sz="700" b="1"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700" dirty="0">
                          <a:solidFill>
                            <a:srgbClr val="00B050"/>
                          </a:solidFill>
                        </a:rPr>
                        <a:t>Active – Active (RTO 8, RPO 0)</a:t>
                      </a:r>
                    </a:p>
                    <a:p>
                      <a:pPr algn="l"/>
                      <a:r>
                        <a:rPr lang="en-US" sz="700" dirty="0">
                          <a:solidFill>
                            <a:srgbClr val="00B050"/>
                          </a:solidFill>
                        </a:rPr>
                        <a:t>DB – Active/Standby</a:t>
                      </a:r>
                    </a:p>
                    <a:p>
                      <a:pPr algn="l"/>
                      <a:r>
                        <a:rPr lang="en-US" sz="700" dirty="0">
                          <a:solidFill>
                            <a:srgbClr val="00B050"/>
                          </a:solidFill>
                        </a:rPr>
                        <a:t>(RTO 8, RPO 1)</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85757" y="4343401"/>
            <a:ext cx="2414728" cy="1200150"/>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67500" lnSpcReduction="20000"/>
          </a:bodyPr>
          <a:lstStyle>
            <a:lvl1pPr>
              <a:spcBef>
                <a:spcPct val="0"/>
              </a:spcBef>
              <a:buNone/>
              <a:defRPr sz="1200" b="1">
                <a:latin typeface="+mj-lt"/>
                <a:ea typeface="+mj-ea"/>
                <a:cs typeface="+mj-cs"/>
              </a:defRPr>
            </a:lvl1pPr>
          </a:lstStyle>
          <a:p>
            <a:r>
              <a:rPr lang="en-US" sz="1000" dirty="0">
                <a:solidFill>
                  <a:prstClr val="black"/>
                </a:solidFill>
              </a:rPr>
              <a:t>System Dependencies</a:t>
            </a:r>
          </a:p>
          <a:p>
            <a:pPr marL="91440" indent="-91440">
              <a:buFont typeface="Arial" panose="020B0604020202020204" pitchFamily="34" charset="0"/>
              <a:buChar char="•"/>
            </a:pPr>
            <a:r>
              <a:rPr lang="en-US" sz="1000" dirty="0">
                <a:solidFill>
                  <a:prstClr val="black"/>
                </a:solidFill>
              </a:rPr>
              <a:t>L0: Administer Benefits &amp; </a:t>
            </a:r>
            <a:r>
              <a:rPr lang="en-US" sz="1000" dirty="0" smtClean="0">
                <a:solidFill>
                  <a:prstClr val="black"/>
                </a:solidFill>
              </a:rPr>
              <a:t>Services</a:t>
            </a:r>
          </a:p>
          <a:p>
            <a:r>
              <a:rPr lang="en-US" sz="1000" b="1" dirty="0">
                <a:solidFill>
                  <a:prstClr val="black"/>
                </a:solidFill>
              </a:rPr>
              <a:t> </a:t>
            </a:r>
            <a:r>
              <a:rPr lang="en-US" sz="1000" b="1" dirty="0" smtClean="0">
                <a:solidFill>
                  <a:prstClr val="black"/>
                </a:solidFill>
              </a:rPr>
              <a:t>          </a:t>
            </a:r>
            <a:r>
              <a:rPr lang="en-US" sz="800" b="1" dirty="0" smtClean="0">
                <a:solidFill>
                  <a:srgbClr val="00B050"/>
                </a:solidFill>
              </a:rPr>
              <a:t>RxCLAIM</a:t>
            </a:r>
            <a:r>
              <a:rPr lang="en-US" sz="800" b="1" dirty="0">
                <a:solidFill>
                  <a:srgbClr val="00B050"/>
                </a:solidFill>
              </a:rPr>
              <a:t>, PAS, RxCCR, RxWeb, Formulary Management, RTA, </a:t>
            </a:r>
            <a:r>
              <a:rPr lang="en-US" sz="800" b="1" dirty="0" smtClean="0">
                <a:solidFill>
                  <a:srgbClr val="00B050"/>
                </a:solidFill>
              </a:rPr>
              <a:t> RxBuilder</a:t>
            </a:r>
            <a:r>
              <a:rPr lang="en-US" sz="800" b="1" dirty="0">
                <a:solidFill>
                  <a:srgbClr val="00B050"/>
                </a:solidFill>
              </a:rPr>
              <a:t>, Zynchros</a:t>
            </a:r>
          </a:p>
          <a:p>
            <a:pPr marL="91440" indent="-91440">
              <a:buFont typeface="Arial" panose="020B0604020202020204" pitchFamily="34" charset="0"/>
              <a:buChar char="•"/>
            </a:pPr>
            <a:r>
              <a:rPr lang="en-US" sz="1000" dirty="0">
                <a:solidFill>
                  <a:prstClr val="black"/>
                </a:solidFill>
              </a:rPr>
              <a:t>L0: Manage Health Services </a:t>
            </a:r>
            <a:endParaRPr lang="en-US" sz="1000" dirty="0" smtClean="0">
              <a:solidFill>
                <a:prstClr val="black"/>
              </a:solidFill>
            </a:endParaRPr>
          </a:p>
          <a:p>
            <a:r>
              <a:rPr lang="en-US" sz="1000" dirty="0" smtClean="0">
                <a:solidFill>
                  <a:prstClr val="black"/>
                </a:solidFill>
              </a:rPr>
              <a:t>           </a:t>
            </a:r>
            <a:r>
              <a:rPr lang="en-US" sz="800" b="1" dirty="0" smtClean="0">
                <a:solidFill>
                  <a:srgbClr val="00B050"/>
                </a:solidFill>
              </a:rPr>
              <a:t>IRIS</a:t>
            </a:r>
            <a:r>
              <a:rPr lang="en-US" sz="800" b="1" dirty="0">
                <a:solidFill>
                  <a:srgbClr val="00B050"/>
                </a:solidFill>
              </a:rPr>
              <a:t>, PAS, ScriptMed, CBS</a:t>
            </a:r>
            <a:endParaRPr lang="en-US" sz="900" b="1" dirty="0">
              <a:solidFill>
                <a:srgbClr val="00B050"/>
              </a:solidFill>
            </a:endParaRPr>
          </a:p>
          <a:p>
            <a:pPr marL="91440" indent="-91440">
              <a:buFont typeface="Arial" panose="020B0604020202020204" pitchFamily="34" charset="0"/>
              <a:buChar char="•"/>
            </a:pPr>
            <a:r>
              <a:rPr lang="en-US" sz="1000" dirty="0">
                <a:solidFill>
                  <a:prstClr val="black"/>
                </a:solidFill>
              </a:rPr>
              <a:t>L0: Manage </a:t>
            </a:r>
            <a:r>
              <a:rPr lang="en-US" sz="1000" dirty="0" smtClean="0">
                <a:solidFill>
                  <a:prstClr val="black"/>
                </a:solidFill>
              </a:rPr>
              <a:t>Operations</a:t>
            </a:r>
          </a:p>
          <a:p>
            <a:r>
              <a:rPr lang="en-US" sz="1000" b="1" dirty="0">
                <a:solidFill>
                  <a:prstClr val="black"/>
                </a:solidFill>
              </a:rPr>
              <a:t> </a:t>
            </a:r>
            <a:r>
              <a:rPr lang="en-US" sz="1000" b="1" dirty="0" smtClean="0">
                <a:solidFill>
                  <a:prstClr val="black"/>
                </a:solidFill>
              </a:rPr>
              <a:t>          </a:t>
            </a:r>
            <a:r>
              <a:rPr lang="en-US" sz="800" b="1" dirty="0" smtClean="0">
                <a:solidFill>
                  <a:srgbClr val="00B050"/>
                </a:solidFill>
              </a:rPr>
              <a:t>IRIS</a:t>
            </a:r>
            <a:r>
              <a:rPr lang="en-US" sz="800" b="1" dirty="0">
                <a:solidFill>
                  <a:srgbClr val="00B050"/>
                </a:solidFill>
              </a:rPr>
              <a:t>, Backend Dispensing</a:t>
            </a:r>
            <a:endParaRPr lang="en-US" sz="1000" b="1" dirty="0">
              <a:solidFill>
                <a:srgbClr val="00B050"/>
              </a:solidFill>
            </a:endParaRPr>
          </a:p>
          <a:p>
            <a:pPr marL="91440" indent="-91440">
              <a:buFont typeface="Arial" panose="020B0604020202020204" pitchFamily="34" charset="0"/>
              <a:buChar char="•"/>
            </a:pPr>
            <a:r>
              <a:rPr lang="en-US" sz="1000" dirty="0">
                <a:solidFill>
                  <a:prstClr val="black"/>
                </a:solidFill>
              </a:rPr>
              <a:t>L0: Constituent Service </a:t>
            </a:r>
            <a:r>
              <a:rPr lang="en-US" sz="1000" dirty="0" smtClean="0">
                <a:solidFill>
                  <a:prstClr val="black"/>
                </a:solidFill>
              </a:rPr>
              <a:t>Experience</a:t>
            </a:r>
          </a:p>
          <a:p>
            <a:r>
              <a:rPr lang="en-US" sz="1000" b="1" dirty="0">
                <a:solidFill>
                  <a:prstClr val="black"/>
                </a:solidFill>
              </a:rPr>
              <a:t> </a:t>
            </a:r>
            <a:r>
              <a:rPr lang="en-US" sz="1000" b="1" dirty="0" smtClean="0">
                <a:solidFill>
                  <a:prstClr val="black"/>
                </a:solidFill>
              </a:rPr>
              <a:t>          </a:t>
            </a:r>
            <a:r>
              <a:rPr lang="en-US" sz="800" b="1" dirty="0" smtClean="0">
                <a:solidFill>
                  <a:srgbClr val="00B050"/>
                </a:solidFill>
              </a:rPr>
              <a:t>IRIS</a:t>
            </a:r>
            <a:endParaRPr lang="en-US" sz="800" b="1" dirty="0">
              <a:solidFill>
                <a:srgbClr val="00B050"/>
              </a:solidFill>
            </a:endParaRPr>
          </a:p>
          <a:p>
            <a:pPr marL="171450" indent="-171450">
              <a:buFont typeface="Arial" panose="020B0604020202020204" pitchFamily="34" charset="0"/>
              <a:buChar char="•"/>
            </a:pPr>
            <a:endParaRPr lang="en-US" sz="200" dirty="0">
              <a:solidFill>
                <a:prstClr val="black"/>
              </a:solidFill>
            </a:endParaRPr>
          </a:p>
          <a:p>
            <a:pPr marL="91440" indent="-91440">
              <a:buFont typeface="Arial" panose="020B0604020202020204" pitchFamily="34" charset="0"/>
              <a:buChar char="•"/>
            </a:pPr>
            <a:r>
              <a:rPr lang="en-US" sz="1000" dirty="0">
                <a:solidFill>
                  <a:prstClr val="black"/>
                </a:solidFill>
              </a:rPr>
              <a:t>L0: </a:t>
            </a:r>
            <a:r>
              <a:rPr lang="en-US" sz="1000" dirty="0" smtClean="0">
                <a:solidFill>
                  <a:prstClr val="black"/>
                </a:solidFill>
              </a:rPr>
              <a:t>Product</a:t>
            </a:r>
          </a:p>
          <a:p>
            <a:r>
              <a:rPr lang="en-US" sz="1000" b="1" dirty="0">
                <a:solidFill>
                  <a:prstClr val="black"/>
                </a:solidFill>
              </a:rPr>
              <a:t> </a:t>
            </a:r>
            <a:r>
              <a:rPr lang="en-US" sz="1000" b="1" dirty="0" smtClean="0">
                <a:solidFill>
                  <a:prstClr val="black"/>
                </a:solidFill>
              </a:rPr>
              <a:t>         </a:t>
            </a:r>
            <a:r>
              <a:rPr lang="en-US" sz="800" b="1" dirty="0" smtClean="0">
                <a:solidFill>
                  <a:srgbClr val="00B050"/>
                </a:solidFill>
              </a:rPr>
              <a:t>RxAdmin</a:t>
            </a:r>
            <a:endParaRPr lang="en-US" sz="900" b="1" dirty="0">
              <a:solidFill>
                <a:srgbClr val="00B050"/>
              </a:solidFill>
            </a:endParaRPr>
          </a:p>
        </p:txBody>
      </p:sp>
      <p:sp>
        <p:nvSpPr>
          <p:cNvPr id="8" name="Text Placeholder 3"/>
          <p:cNvSpPr txBox="1">
            <a:spLocks/>
          </p:cNvSpPr>
          <p:nvPr/>
        </p:nvSpPr>
        <p:spPr>
          <a:xfrm>
            <a:off x="85756" y="5615851"/>
            <a:ext cx="2414729"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25000" lnSpcReduction="20000"/>
          </a:bodyPr>
          <a:lstStyle>
            <a:lvl1pPr>
              <a:spcBef>
                <a:spcPct val="0"/>
              </a:spcBef>
              <a:buNone/>
              <a:defRPr sz="1200" b="1">
                <a:latin typeface="+mj-lt"/>
                <a:ea typeface="+mj-ea"/>
                <a:cs typeface="+mj-cs"/>
              </a:defRPr>
            </a:lvl1pPr>
          </a:lstStyle>
          <a:p>
            <a:r>
              <a:rPr lang="en-US" sz="2000" dirty="0"/>
              <a:t>Application / Platform TCO</a:t>
            </a:r>
          </a:p>
          <a:p>
            <a:pPr marL="171450" indent="-171450">
              <a:buFont typeface="Arial" panose="020B0604020202020204" pitchFamily="34" charset="0"/>
              <a:buChar char="•"/>
            </a:pPr>
            <a:endParaRPr lang="en-US" sz="2000" dirty="0"/>
          </a:p>
          <a:p>
            <a:r>
              <a:rPr lang="en-US" sz="2000" dirty="0"/>
              <a:t>2018</a:t>
            </a:r>
            <a:r>
              <a:rPr lang="en-US" sz="2000" dirty="0" smtClean="0"/>
              <a:t>:$3,042K</a:t>
            </a:r>
            <a:endParaRPr lang="en-US" sz="2000" dirty="0"/>
          </a:p>
          <a:p>
            <a:r>
              <a:rPr lang="en-US" sz="2000" dirty="0"/>
              <a:t>2019:</a:t>
            </a:r>
          </a:p>
          <a:p>
            <a:r>
              <a:rPr lang="en-US" sz="2000" dirty="0"/>
              <a:t>2020:</a:t>
            </a:r>
          </a:p>
          <a:p>
            <a:r>
              <a:rPr lang="en-US" sz="2000" dirty="0"/>
              <a:t>Notes: As of August 2018:</a:t>
            </a:r>
          </a:p>
          <a:p>
            <a:endParaRPr lang="en-US" sz="2000" dirty="0"/>
          </a:p>
          <a:p>
            <a:endParaRPr lang="en-US" sz="2000" dirty="0"/>
          </a:p>
          <a:p>
            <a:r>
              <a:rPr lang="en-US" sz="2000" dirty="0"/>
              <a:t>$2,043K (Infrastructure) </a:t>
            </a:r>
          </a:p>
          <a:p>
            <a:pPr marL="171450" indent="-171450">
              <a:buFont typeface="Arial" panose="020B0604020202020204" pitchFamily="34" charset="0"/>
              <a:buChar char="•"/>
            </a:pPr>
            <a:r>
              <a:rPr lang="en-US" sz="2000" dirty="0"/>
              <a:t>$1,227K OptumRx API ESB Tibco</a:t>
            </a:r>
          </a:p>
          <a:p>
            <a:pPr marL="171450" indent="-171450">
              <a:buFont typeface="Arial" panose="020B0604020202020204" pitchFamily="34" charset="0"/>
              <a:buChar char="•"/>
            </a:pPr>
            <a:r>
              <a:rPr lang="en-US" sz="2000" dirty="0"/>
              <a:t>$435K OptumRx Data API Custom</a:t>
            </a:r>
          </a:p>
          <a:p>
            <a:pPr marL="171450" indent="-171450">
              <a:buFont typeface="Arial" panose="020B0604020202020204" pitchFamily="34" charset="0"/>
              <a:buChar char="•"/>
            </a:pPr>
            <a:r>
              <a:rPr lang="en-US" sz="2000" dirty="0"/>
              <a:t>$70K Data API REST</a:t>
            </a:r>
          </a:p>
          <a:p>
            <a:pPr marL="171450" indent="-171450">
              <a:buFont typeface="Arial" panose="020B0604020202020204" pitchFamily="34" charset="0"/>
              <a:buChar char="•"/>
            </a:pPr>
            <a:r>
              <a:rPr lang="en-US" sz="2000" dirty="0"/>
              <a:t>$308K OptumRx Data API SOAP</a:t>
            </a:r>
          </a:p>
          <a:p>
            <a:pPr marL="171450" indent="-171450">
              <a:buFont typeface="Arial" panose="020B0604020202020204" pitchFamily="34" charset="0"/>
              <a:buChar char="•"/>
            </a:pPr>
            <a:r>
              <a:rPr lang="en-US" sz="2000" dirty="0"/>
              <a:t>$3K RxESB Cache </a:t>
            </a:r>
          </a:p>
          <a:p>
            <a:r>
              <a:rPr lang="en-US" sz="2000" dirty="0" smtClean="0"/>
              <a:t>$999K </a:t>
            </a:r>
            <a:r>
              <a:rPr lang="en-US" sz="2000" dirty="0"/>
              <a:t>(O&amp;M)</a:t>
            </a:r>
          </a:p>
          <a:p>
            <a:pPr marL="171450" indent="-171450">
              <a:buFont typeface="Arial" panose="020B0604020202020204" pitchFamily="34" charset="0"/>
              <a:buChar char="•"/>
            </a:pPr>
            <a:r>
              <a:rPr lang="en-US" sz="2000" dirty="0"/>
              <a:t>$853K ORx - Web Services/ECS (Catamaran)</a:t>
            </a:r>
          </a:p>
          <a:p>
            <a:pPr marL="171450" indent="-171450">
              <a:buFont typeface="Arial" panose="020B0604020202020204" pitchFamily="34" charset="0"/>
              <a:buChar char="•"/>
            </a:pPr>
            <a:r>
              <a:rPr lang="en-US" sz="2000" dirty="0"/>
              <a:t>$146K ORx WebServices</a:t>
            </a:r>
          </a:p>
          <a:p>
            <a:endParaRPr lang="en-US" sz="3200" dirty="0">
              <a:solidFill>
                <a:prstClr val="black"/>
              </a:solidFill>
            </a:endParaRPr>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1"/>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8293110" y="102106"/>
            <a:ext cx="1997580" cy="238623"/>
            <a:chOff x="7996316" y="146677"/>
            <a:chExt cx="199758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020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Tree>
    <p:extLst>
      <p:ext uri="{BB962C8B-B14F-4D97-AF65-F5344CB8AC3E}">
        <p14:creationId xmlns:p14="http://schemas.microsoft.com/office/powerpoint/2010/main" val="376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0363200" cy="1362075"/>
          </a:xfrm>
        </p:spPr>
        <p:txBody>
          <a:bodyPr/>
          <a:lstStyle/>
          <a:p>
            <a:pPr algn="ctr"/>
            <a:r>
              <a:rPr lang="en-US" dirty="0"/>
              <a:t>Optum Rx Digital Services Group </a:t>
            </a:r>
          </a:p>
        </p:txBody>
      </p:sp>
      <p:sp>
        <p:nvSpPr>
          <p:cNvPr id="3" name="Text Placeholder 2"/>
          <p:cNvSpPr>
            <a:spLocks noGrp="1"/>
          </p:cNvSpPr>
          <p:nvPr>
            <p:ph type="body" idx="1"/>
          </p:nvPr>
        </p:nvSpPr>
        <p:spPr>
          <a:xfrm>
            <a:off x="963614" y="3191385"/>
            <a:ext cx="10363200" cy="1500187"/>
          </a:xfrm>
        </p:spPr>
        <p:txBody>
          <a:bodyPr/>
          <a:lstStyle/>
          <a:p>
            <a:r>
              <a:rPr lang="en-US" dirty="0" smtClean="0">
                <a:solidFill>
                  <a:schemeClr val="tx1"/>
                </a:solidFill>
              </a:rPr>
              <a:t>Portals and Mobile Platforms </a:t>
            </a:r>
            <a:endParaRPr lang="en-US" dirty="0">
              <a:solidFill>
                <a:schemeClr val="tx1"/>
              </a:solidFill>
            </a:endParaRPr>
          </a:p>
        </p:txBody>
      </p:sp>
    </p:spTree>
    <p:extLst>
      <p:ext uri="{BB962C8B-B14F-4D97-AF65-F5344CB8AC3E}">
        <p14:creationId xmlns:p14="http://schemas.microsoft.com/office/powerpoint/2010/main" val="68154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8" name="Straight Connector 157"/>
          <p:cNvCxnSpPr/>
          <p:nvPr/>
        </p:nvCxnSpPr>
        <p:spPr>
          <a:xfrm>
            <a:off x="3783188" y="1149363"/>
            <a:ext cx="0" cy="52385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0" name="Rounded Rectangle 169"/>
          <p:cNvSpPr/>
          <p:nvPr/>
        </p:nvSpPr>
        <p:spPr>
          <a:xfrm>
            <a:off x="9933211" y="1268258"/>
            <a:ext cx="1456716" cy="559474"/>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sp>
        <p:nvSpPr>
          <p:cNvPr id="2" name="Title 1"/>
          <p:cNvSpPr>
            <a:spLocks noGrp="1"/>
          </p:cNvSpPr>
          <p:nvPr>
            <p:ph type="title"/>
          </p:nvPr>
        </p:nvSpPr>
        <p:spPr>
          <a:xfrm>
            <a:off x="609600" y="190500"/>
            <a:ext cx="11481216" cy="769938"/>
          </a:xfrm>
        </p:spPr>
        <p:txBody>
          <a:bodyPr anchor="b"/>
          <a:lstStyle/>
          <a:p>
            <a:pPr algn="ctr"/>
            <a:r>
              <a:rPr lang="en-US" dirty="0" smtClean="0"/>
              <a:t>ORx Architecture – DSG Enterprise </a:t>
            </a:r>
            <a:r>
              <a:rPr lang="en-US" dirty="0"/>
              <a:t>– Evolution </a:t>
            </a:r>
            <a:r>
              <a:rPr lang="en-US" dirty="0" smtClean="0"/>
              <a:t>to Future State</a:t>
            </a:r>
            <a:endParaRPr lang="en-US" dirty="0"/>
          </a:p>
        </p:txBody>
      </p:sp>
      <p:sp>
        <p:nvSpPr>
          <p:cNvPr id="22" name="Rectangle 21"/>
          <p:cNvSpPr/>
          <p:nvPr/>
        </p:nvSpPr>
        <p:spPr>
          <a:xfrm>
            <a:off x="8106573" y="6199428"/>
            <a:ext cx="3922401" cy="28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24" name="Straight Connector 23"/>
          <p:cNvCxnSpPr/>
          <p:nvPr/>
        </p:nvCxnSpPr>
        <p:spPr>
          <a:xfrm rot="5400000" flipV="1">
            <a:off x="10775240" y="5413563"/>
            <a:ext cx="116142" cy="5603"/>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641003" y="5812464"/>
            <a:ext cx="212531" cy="321383"/>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153103" y="5812465"/>
            <a:ext cx="212531" cy="321383"/>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511891" y="5812466"/>
            <a:ext cx="212531" cy="321383"/>
          </a:xfrm>
          <a:prstGeom prst="rect">
            <a:avLst/>
          </a:prstGeom>
        </p:spPr>
      </p:pic>
      <p:cxnSp>
        <p:nvCxnSpPr>
          <p:cNvPr id="32" name="Straight Connector 31"/>
          <p:cNvCxnSpPr/>
          <p:nvPr/>
        </p:nvCxnSpPr>
        <p:spPr>
          <a:xfrm rot="5400000" flipV="1">
            <a:off x="10327333" y="5411836"/>
            <a:ext cx="116142" cy="862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9936234" y="5410876"/>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9510188" y="5412864"/>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8923605" y="5416152"/>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8097630" y="5413079"/>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1446981" y="5808686"/>
            <a:ext cx="212531" cy="321383"/>
          </a:xfrm>
          <a:prstGeom prst="rect">
            <a:avLst/>
          </a:prstGeom>
        </p:spPr>
      </p:pic>
      <p:cxnSp>
        <p:nvCxnSpPr>
          <p:cNvPr id="46" name="Straight Connector 45"/>
          <p:cNvCxnSpPr/>
          <p:nvPr/>
        </p:nvCxnSpPr>
        <p:spPr>
          <a:xfrm rot="5400000">
            <a:off x="11709062" y="5416259"/>
            <a:ext cx="116357"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a:off x="11323606" y="5405439"/>
            <a:ext cx="110221" cy="1549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5667" y="4329509"/>
            <a:ext cx="316079" cy="597183"/>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4323" y="4342392"/>
            <a:ext cx="316079" cy="597183"/>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6849" y="4329510"/>
            <a:ext cx="316079" cy="597183"/>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609" y="4346489"/>
            <a:ext cx="316079" cy="597183"/>
          </a:xfrm>
          <a:prstGeom prst="rect">
            <a:avLst/>
          </a:prstGeom>
        </p:spPr>
      </p:pic>
      <p:sp>
        <p:nvSpPr>
          <p:cNvPr id="61" name="Left Bracket 60"/>
          <p:cNvSpPr/>
          <p:nvPr/>
        </p:nvSpPr>
        <p:spPr>
          <a:xfrm rot="16200000">
            <a:off x="9605274" y="2680119"/>
            <a:ext cx="737737" cy="3846788"/>
          </a:xfrm>
          <a:prstGeom prst="leftBracket">
            <a:avLst>
              <a:gd name="adj" fmla="val 4656"/>
            </a:avLst>
          </a:prstGeom>
          <a:no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888B8D"/>
              </a:solidFill>
            </a:endParaRPr>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6773" y="4342392"/>
            <a:ext cx="316079" cy="597183"/>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9297" y="4329510"/>
            <a:ext cx="316079" cy="597183"/>
          </a:xfrm>
          <a:prstGeom prst="rect">
            <a:avLst/>
          </a:prstGeom>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057" y="4346489"/>
            <a:ext cx="316079" cy="597183"/>
          </a:xfrm>
          <a:prstGeom prst="rect">
            <a:avLst/>
          </a:prstGeom>
        </p:spPr>
      </p:pic>
      <p:sp>
        <p:nvSpPr>
          <p:cNvPr id="65" name="TextBox 64"/>
          <p:cNvSpPr txBox="1"/>
          <p:nvPr/>
        </p:nvSpPr>
        <p:spPr>
          <a:xfrm rot="5400000">
            <a:off x="10618869" y="4230433"/>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66" name="TextBox 65"/>
          <p:cNvSpPr txBox="1"/>
          <p:nvPr/>
        </p:nvSpPr>
        <p:spPr>
          <a:xfrm rot="5400000">
            <a:off x="10219323" y="4230429"/>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67" name="TextBox 66"/>
          <p:cNvSpPr txBox="1"/>
          <p:nvPr/>
        </p:nvSpPr>
        <p:spPr>
          <a:xfrm rot="5400000">
            <a:off x="9849743" y="4224418"/>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68" name="TextBox 67"/>
          <p:cNvSpPr txBox="1"/>
          <p:nvPr/>
        </p:nvSpPr>
        <p:spPr>
          <a:xfrm rot="5400000">
            <a:off x="9490153" y="4218407"/>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69" name="TextBox 68"/>
          <p:cNvSpPr txBox="1"/>
          <p:nvPr/>
        </p:nvSpPr>
        <p:spPr>
          <a:xfrm rot="5400000">
            <a:off x="9039077" y="4217237"/>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70" name="TextBox 69"/>
          <p:cNvSpPr txBox="1"/>
          <p:nvPr/>
        </p:nvSpPr>
        <p:spPr>
          <a:xfrm rot="5400000">
            <a:off x="8639530" y="4223240"/>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71" name="TextBox 70"/>
          <p:cNvSpPr txBox="1"/>
          <p:nvPr/>
        </p:nvSpPr>
        <p:spPr>
          <a:xfrm rot="5400000">
            <a:off x="8269951" y="4211222"/>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23155" y="4342545"/>
            <a:ext cx="316079" cy="597183"/>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5679" y="4329663"/>
            <a:ext cx="316079" cy="597183"/>
          </a:xfrm>
          <a:prstGeom prst="rect">
            <a:avLst/>
          </a:prstGeom>
        </p:spPr>
      </p:pic>
      <p:sp>
        <p:nvSpPr>
          <p:cNvPr id="74" name="TextBox 73"/>
          <p:cNvSpPr txBox="1"/>
          <p:nvPr/>
        </p:nvSpPr>
        <p:spPr>
          <a:xfrm rot="5400000">
            <a:off x="11438155" y="4236588"/>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75" name="TextBox 74"/>
          <p:cNvSpPr txBox="1"/>
          <p:nvPr/>
        </p:nvSpPr>
        <p:spPr>
          <a:xfrm rot="5400000">
            <a:off x="11068575" y="4224570"/>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76" name="Straight Connector 75"/>
          <p:cNvCxnSpPr/>
          <p:nvPr/>
        </p:nvCxnSpPr>
        <p:spPr>
          <a:xfrm rot="5400000">
            <a:off x="10052647" y="2331796"/>
            <a:ext cx="0" cy="368977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8034615" y="5102629"/>
            <a:ext cx="395254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Data Modeling Layer</a:t>
            </a:r>
            <a:endParaRPr lang="en-US" sz="1400" dirty="0">
              <a:solidFill>
                <a:srgbClr val="888B8D"/>
              </a:solidFill>
            </a:endParaRPr>
          </a:p>
        </p:txBody>
      </p:sp>
      <p:cxnSp>
        <p:nvCxnSpPr>
          <p:cNvPr id="93" name="Straight Connector 92"/>
          <p:cNvCxnSpPr/>
          <p:nvPr/>
        </p:nvCxnSpPr>
        <p:spPr>
          <a:xfrm rot="5400000">
            <a:off x="8539394" y="5406218"/>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7" name="Rounded Rectangle 96"/>
          <p:cNvSpPr/>
          <p:nvPr/>
        </p:nvSpPr>
        <p:spPr>
          <a:xfrm>
            <a:off x="8076431" y="5503620"/>
            <a:ext cx="395254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CDC/Attinuity</a:t>
            </a:r>
            <a:endParaRPr lang="en-US" sz="1400" dirty="0">
              <a:solidFill>
                <a:srgbClr val="888B8D"/>
              </a:solidFill>
            </a:endParaRPr>
          </a:p>
        </p:txBody>
      </p:sp>
      <p:cxnSp>
        <p:nvCxnSpPr>
          <p:cNvPr id="131" name="Straight Connector 130"/>
          <p:cNvCxnSpPr/>
          <p:nvPr/>
        </p:nvCxnSpPr>
        <p:spPr>
          <a:xfrm rot="5400000">
            <a:off x="9204040" y="5805040"/>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rot="5400000">
            <a:off x="10694284" y="5822718"/>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rot="5400000" flipV="1">
            <a:off x="10752513" y="5039860"/>
            <a:ext cx="116142" cy="5603"/>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rot="5400000" flipV="1">
            <a:off x="10304606" y="5038133"/>
            <a:ext cx="116142" cy="862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rot="5400000" flipV="1">
            <a:off x="9913508" y="503717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rot="5400000" flipV="1">
            <a:off x="9487461" y="5039161"/>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rot="5400000">
            <a:off x="8900878" y="504244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rot="5400000">
            <a:off x="8074904" y="5039376"/>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rot="5400000">
            <a:off x="11686335" y="5042556"/>
            <a:ext cx="116357"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rot="5400000">
            <a:off x="11300879" y="5031736"/>
            <a:ext cx="110221" cy="1549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rot="5400000">
            <a:off x="8516668" y="5032515"/>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rot="5400000" flipV="1">
            <a:off x="8924928" y="4100325"/>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rot="5400000" flipV="1">
            <a:off x="10032658" y="4097847"/>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rot="5400000" flipV="1">
            <a:off x="10989610" y="4091648"/>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2197" y="1332389"/>
            <a:ext cx="311323" cy="445416"/>
          </a:xfrm>
          <a:prstGeom prst="rect">
            <a:avLst/>
          </a:prstGeom>
        </p:spPr>
      </p:pic>
      <p:pic>
        <p:nvPicPr>
          <p:cNvPr id="168" name="Picture 1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5666" y="1332389"/>
            <a:ext cx="787489" cy="265760"/>
          </a:xfrm>
          <a:prstGeom prst="rect">
            <a:avLst/>
          </a:prstGeom>
        </p:spPr>
      </p:pic>
      <p:sp>
        <p:nvSpPr>
          <p:cNvPr id="198" name="Rectangle 197"/>
          <p:cNvSpPr/>
          <p:nvPr/>
        </p:nvSpPr>
        <p:spPr>
          <a:xfrm>
            <a:off x="8140913" y="3536971"/>
            <a:ext cx="3688368"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203" name="Straight Arrow Connector 202"/>
          <p:cNvCxnSpPr/>
          <p:nvPr/>
        </p:nvCxnSpPr>
        <p:spPr>
          <a:xfrm flipH="1">
            <a:off x="8758341" y="336546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p:nvPr/>
        </p:nvCxnSpPr>
        <p:spPr>
          <a:xfrm flipH="1">
            <a:off x="9856321" y="335117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a:off x="10952117" y="33652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flipH="1">
            <a:off x="10630302" y="22565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4" name="Rectangle 223"/>
          <p:cNvSpPr/>
          <p:nvPr/>
        </p:nvSpPr>
        <p:spPr>
          <a:xfrm rot="5400000">
            <a:off x="8467783" y="3380269"/>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5" name="TextBox 224"/>
          <p:cNvSpPr txBox="1"/>
          <p:nvPr/>
        </p:nvSpPr>
        <p:spPr>
          <a:xfrm>
            <a:off x="8248623" y="3646434"/>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237" name="Picture 2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3751" y="3724717"/>
            <a:ext cx="531399" cy="186780"/>
          </a:xfrm>
          <a:prstGeom prst="rect">
            <a:avLst/>
          </a:prstGeom>
        </p:spPr>
      </p:pic>
      <p:pic>
        <p:nvPicPr>
          <p:cNvPr id="241" name="Picture 2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96697" y="3724717"/>
            <a:ext cx="531399" cy="186780"/>
          </a:xfrm>
          <a:prstGeom prst="rect">
            <a:avLst/>
          </a:prstGeom>
        </p:spPr>
      </p:pic>
      <p:pic>
        <p:nvPicPr>
          <p:cNvPr id="243" name="Picture 2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9599" y="3733184"/>
            <a:ext cx="531399" cy="186780"/>
          </a:xfrm>
          <a:prstGeom prst="rect">
            <a:avLst/>
          </a:prstGeom>
        </p:spPr>
      </p:pic>
      <p:pic>
        <p:nvPicPr>
          <p:cNvPr id="246" name="Picture 2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5033" y="3843249"/>
            <a:ext cx="531399" cy="186780"/>
          </a:xfrm>
          <a:prstGeom prst="rect">
            <a:avLst/>
          </a:prstGeom>
        </p:spPr>
      </p:pic>
      <p:pic>
        <p:nvPicPr>
          <p:cNvPr id="248" name="Picture 2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7978" y="3843249"/>
            <a:ext cx="531399" cy="186780"/>
          </a:xfrm>
          <a:prstGeom prst="rect">
            <a:avLst/>
          </a:prstGeom>
        </p:spPr>
      </p:pic>
      <p:pic>
        <p:nvPicPr>
          <p:cNvPr id="249" name="Picture 2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0881" y="3851716"/>
            <a:ext cx="531399" cy="186780"/>
          </a:xfrm>
          <a:prstGeom prst="rect">
            <a:avLst/>
          </a:prstGeom>
        </p:spPr>
      </p:pic>
      <p:sp>
        <p:nvSpPr>
          <p:cNvPr id="23" name="Rounded Rectangle 22"/>
          <p:cNvSpPr/>
          <p:nvPr/>
        </p:nvSpPr>
        <p:spPr>
          <a:xfrm>
            <a:off x="8134213" y="4182497"/>
            <a:ext cx="371847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Data Transformation</a:t>
            </a:r>
            <a:endParaRPr lang="en-US" sz="1400" dirty="0">
              <a:solidFill>
                <a:srgbClr val="888B8D"/>
              </a:solidFill>
            </a:endParaRPr>
          </a:p>
        </p:txBody>
      </p:sp>
      <p:pic>
        <p:nvPicPr>
          <p:cNvPr id="275" name="Picture 2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38201" y="3545359"/>
            <a:ext cx="297879" cy="187845"/>
          </a:xfrm>
          <a:prstGeom prst="rect">
            <a:avLst/>
          </a:prstGeom>
        </p:spPr>
      </p:pic>
      <p:pic>
        <p:nvPicPr>
          <p:cNvPr id="276" name="Picture 2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7302" y="3545438"/>
            <a:ext cx="297879" cy="187845"/>
          </a:xfrm>
          <a:prstGeom prst="rect">
            <a:avLst/>
          </a:prstGeom>
        </p:spPr>
      </p:pic>
      <p:pic>
        <p:nvPicPr>
          <p:cNvPr id="277" name="Picture 2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9606" y="3545359"/>
            <a:ext cx="297879" cy="187845"/>
          </a:xfrm>
          <a:prstGeom prst="rect">
            <a:avLst/>
          </a:prstGeom>
        </p:spPr>
      </p:pic>
      <p:pic>
        <p:nvPicPr>
          <p:cNvPr id="306" name="Picture 3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847401" y="5823576"/>
            <a:ext cx="212531" cy="321383"/>
          </a:xfrm>
          <a:prstGeom prst="rect">
            <a:avLst/>
          </a:prstGeom>
        </p:spPr>
      </p:pic>
      <p:sp>
        <p:nvSpPr>
          <p:cNvPr id="310" name="TextBox 309"/>
          <p:cNvSpPr txBox="1"/>
          <p:nvPr/>
        </p:nvSpPr>
        <p:spPr>
          <a:xfrm rot="16200000">
            <a:off x="11707591" y="4415287"/>
            <a:ext cx="281340" cy="18885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311" name="TextBox 310"/>
          <p:cNvSpPr txBox="1"/>
          <p:nvPr/>
        </p:nvSpPr>
        <p:spPr>
          <a:xfrm rot="16200000">
            <a:off x="8060329" y="4423330"/>
            <a:ext cx="281340" cy="18885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318" name="Straight Connector 317"/>
          <p:cNvCxnSpPr/>
          <p:nvPr/>
        </p:nvCxnSpPr>
        <p:spPr>
          <a:xfrm rot="5400000">
            <a:off x="11483382" y="5825186"/>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rot="5400000">
            <a:off x="9904042" y="5805041"/>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92" name="Rectangle 191"/>
          <p:cNvSpPr/>
          <p:nvPr/>
        </p:nvSpPr>
        <p:spPr>
          <a:xfrm rot="5400000">
            <a:off x="11157165" y="3380269"/>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4" name="TextBox 193"/>
          <p:cNvSpPr txBox="1"/>
          <p:nvPr/>
        </p:nvSpPr>
        <p:spPr>
          <a:xfrm>
            <a:off x="10938005" y="3646434"/>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202" name="Straight Connector 201"/>
          <p:cNvCxnSpPr/>
          <p:nvPr/>
        </p:nvCxnSpPr>
        <p:spPr>
          <a:xfrm rot="5400000">
            <a:off x="8536326" y="5807430"/>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797600" y="6187925"/>
            <a:ext cx="2490413" cy="250974"/>
          </a:xfrm>
          <a:prstGeom prst="rect">
            <a:avLst/>
          </a:prstGeom>
          <a:noFill/>
        </p:spPr>
        <p:txBody>
          <a:bodyPr wrap="none" lIns="0" tIns="0" rIns="0" bIns="0" rtlCol="0">
            <a:noAutofit/>
          </a:bodyPr>
          <a:lstStyle/>
          <a:p>
            <a:r>
              <a:rPr lang="en-US" dirty="0" smtClean="0">
                <a:solidFill>
                  <a:srgbClr val="53565A"/>
                </a:solidFill>
                <a:cs typeface="Arial" pitchFamily="34" charset="0"/>
              </a:rPr>
              <a:t>Backend Systems</a:t>
            </a:r>
          </a:p>
        </p:txBody>
      </p:sp>
      <p:sp>
        <p:nvSpPr>
          <p:cNvPr id="206" name="Rounded Rectangle 205"/>
          <p:cNvSpPr/>
          <p:nvPr/>
        </p:nvSpPr>
        <p:spPr>
          <a:xfrm>
            <a:off x="1736193" y="2077330"/>
            <a:ext cx="1757529" cy="396628"/>
          </a:xfrm>
          <a:prstGeom prst="roundRect">
            <a:avLst>
              <a:gd name="adj" fmla="val 6566"/>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07" name="Picture 20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7480" y="2134671"/>
            <a:ext cx="584383" cy="27446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
          <p:cNvSpPr txBox="1"/>
          <p:nvPr/>
        </p:nvSpPr>
        <p:spPr>
          <a:xfrm>
            <a:off x="1685394" y="2139469"/>
            <a:ext cx="1511151"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smtClean="0">
                <a:solidFill>
                  <a:srgbClr val="888B8D"/>
                </a:solidFill>
                <a:latin typeface="Avenir Light"/>
              </a:rPr>
              <a:t>IBM </a:t>
            </a:r>
            <a:r>
              <a:rPr lang="en-US" sz="800" b="1" dirty="0" smtClean="0">
                <a:solidFill>
                  <a:srgbClr val="888B8D"/>
                </a:solidFill>
                <a:latin typeface="Avenir Light"/>
              </a:rPr>
              <a:t>MobileFirst</a:t>
            </a:r>
          </a:p>
        </p:txBody>
      </p:sp>
      <p:sp>
        <p:nvSpPr>
          <p:cNvPr id="217" name="Rounded Rectangle 216"/>
          <p:cNvSpPr/>
          <p:nvPr/>
        </p:nvSpPr>
        <p:spPr>
          <a:xfrm>
            <a:off x="841138" y="2634962"/>
            <a:ext cx="685745" cy="454339"/>
          </a:xfrm>
          <a:prstGeom prst="roundRect">
            <a:avLst>
              <a:gd name="adj" fmla="val 5776"/>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18" name="Picture 217" descr="Image result for f5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6094" y="2727140"/>
            <a:ext cx="415833" cy="275846"/>
          </a:xfrm>
          <a:prstGeom prst="rect">
            <a:avLst/>
          </a:prstGeom>
          <a:noFill/>
          <a:extLst>
            <a:ext uri="{909E8E84-426E-40DD-AFC4-6F175D3DCCD1}">
              <a14:hiddenFill xmlns:a14="http://schemas.microsoft.com/office/drawing/2010/main">
                <a:solidFill>
                  <a:srgbClr val="FFFFFF"/>
                </a:solidFill>
              </a14:hiddenFill>
            </a:ext>
          </a:extLst>
        </p:spPr>
      </p:pic>
      <p:sp>
        <p:nvSpPr>
          <p:cNvPr id="258" name="Rounded Rectangle 257"/>
          <p:cNvSpPr/>
          <p:nvPr/>
        </p:nvSpPr>
        <p:spPr>
          <a:xfrm>
            <a:off x="363822" y="3251691"/>
            <a:ext cx="2860265" cy="457033"/>
          </a:xfrm>
          <a:prstGeom prst="roundRect">
            <a:avLst>
              <a:gd name="adj" fmla="val 10727"/>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59" name="Picture 258"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87532" y="3268791"/>
            <a:ext cx="1043353" cy="432863"/>
          </a:xfrm>
          <a:prstGeom prst="rect">
            <a:avLst/>
          </a:prstGeom>
          <a:noFill/>
          <a:extLst>
            <a:ext uri="{909E8E84-426E-40DD-AFC4-6F175D3DCCD1}">
              <a14:hiddenFill xmlns:a14="http://schemas.microsoft.com/office/drawing/2010/main">
                <a:solidFill>
                  <a:srgbClr val="FFFFFF"/>
                </a:solidFill>
              </a14:hiddenFill>
            </a:ext>
          </a:extLst>
        </p:spPr>
      </p:pic>
      <p:sp>
        <p:nvSpPr>
          <p:cNvPr id="263" name="Rounded Rectangle 262"/>
          <p:cNvSpPr/>
          <p:nvPr/>
        </p:nvSpPr>
        <p:spPr>
          <a:xfrm>
            <a:off x="91968" y="3861127"/>
            <a:ext cx="3261181" cy="395749"/>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67" name="TextBox 18"/>
          <p:cNvSpPr txBox="1"/>
          <p:nvPr/>
        </p:nvSpPr>
        <p:spPr>
          <a:xfrm>
            <a:off x="1241520" y="3843122"/>
            <a:ext cx="1286933" cy="461665"/>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smtClean="0">
                <a:solidFill>
                  <a:srgbClr val="888B8D"/>
                </a:solidFill>
              </a:rPr>
              <a:t>hAPI</a:t>
            </a:r>
          </a:p>
        </p:txBody>
      </p:sp>
      <p:sp>
        <p:nvSpPr>
          <p:cNvPr id="284" name="Rounded Rectangle 283"/>
          <p:cNvSpPr/>
          <p:nvPr/>
        </p:nvSpPr>
        <p:spPr>
          <a:xfrm>
            <a:off x="29977" y="5633135"/>
            <a:ext cx="1500888" cy="724147"/>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85" name="Picture 284" descr="Image result for iris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1361" y="5678949"/>
            <a:ext cx="922767" cy="515722"/>
          </a:xfrm>
          <a:prstGeom prst="rect">
            <a:avLst/>
          </a:prstGeom>
          <a:noFill/>
          <a:extLst>
            <a:ext uri="{909E8E84-426E-40DD-AFC4-6F175D3DCCD1}">
              <a14:hiddenFill xmlns:a14="http://schemas.microsoft.com/office/drawing/2010/main">
                <a:solidFill>
                  <a:srgbClr val="FFFFFF"/>
                </a:solidFill>
              </a14:hiddenFill>
            </a:ext>
          </a:extLst>
        </p:spPr>
      </p:pic>
      <p:sp>
        <p:nvSpPr>
          <p:cNvPr id="291" name="Rounded Rectangle 290"/>
          <p:cNvSpPr/>
          <p:nvPr/>
        </p:nvSpPr>
        <p:spPr>
          <a:xfrm rot="5400000">
            <a:off x="2335820" y="4959300"/>
            <a:ext cx="724149" cy="2071816"/>
          </a:xfrm>
          <a:prstGeom prst="roundRect">
            <a:avLst>
              <a:gd name="adj" fmla="val 9587"/>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92" name="Picture 29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3144321" y="5622020"/>
            <a:ext cx="417663" cy="535140"/>
          </a:xfrm>
          <a:prstGeom prst="rect">
            <a:avLst/>
          </a:prstGeom>
        </p:spPr>
      </p:pic>
      <p:sp>
        <p:nvSpPr>
          <p:cNvPr id="326" name="TextBox 59"/>
          <p:cNvSpPr txBox="1"/>
          <p:nvPr/>
        </p:nvSpPr>
        <p:spPr>
          <a:xfrm rot="5400000">
            <a:off x="2503473" y="5116928"/>
            <a:ext cx="400110" cy="2278917"/>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smtClean="0">
                <a:solidFill>
                  <a:srgbClr val="53565A"/>
                </a:solidFill>
              </a:rPr>
              <a:t>Backend Systems</a:t>
            </a:r>
          </a:p>
        </p:txBody>
      </p:sp>
      <p:pic>
        <p:nvPicPr>
          <p:cNvPr id="330" name="Picture 12" descr="Image result for rx clai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97332" y="5688317"/>
            <a:ext cx="1341504" cy="479991"/>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Straight Arrow Connector 335"/>
          <p:cNvCxnSpPr/>
          <p:nvPr/>
        </p:nvCxnSpPr>
        <p:spPr>
          <a:xfrm flipH="1">
            <a:off x="2541292" y="1897105"/>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H="1">
            <a:off x="2545532" y="245320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H="1">
            <a:off x="1199332" y="308033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H="1">
            <a:off x="1184012" y="368834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7" name="Rounded Rectangle 346"/>
          <p:cNvSpPr/>
          <p:nvPr/>
        </p:nvSpPr>
        <p:spPr>
          <a:xfrm>
            <a:off x="8102635" y="2010381"/>
            <a:ext cx="342669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 F5</a:t>
            </a:r>
            <a:r>
              <a:rPr lang="en-US" sz="1400" dirty="0" smtClean="0">
                <a:solidFill>
                  <a:srgbClr val="888B8D"/>
                </a:solidFill>
                <a:sym typeface="Wingdings" panose="05000000000000000000" pitchFamily="2" charset="2"/>
              </a:rPr>
              <a:t></a:t>
            </a:r>
            <a:r>
              <a:rPr lang="en-US" sz="1400" dirty="0" smtClean="0">
                <a:solidFill>
                  <a:srgbClr val="888B8D"/>
                </a:solidFill>
              </a:rPr>
              <a:t>Stargate API Gateway</a:t>
            </a:r>
            <a:endParaRPr lang="en-US" sz="1400" dirty="0">
              <a:solidFill>
                <a:srgbClr val="888B8D"/>
              </a:solidFill>
            </a:endParaRPr>
          </a:p>
        </p:txBody>
      </p:sp>
      <p:cxnSp>
        <p:nvCxnSpPr>
          <p:cNvPr id="348" name="Straight Arrow Connector 347"/>
          <p:cNvCxnSpPr/>
          <p:nvPr/>
        </p:nvCxnSpPr>
        <p:spPr>
          <a:xfrm flipH="1">
            <a:off x="9083749" y="225770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9" name="Rounded Rectangle 348"/>
          <p:cNvSpPr/>
          <p:nvPr/>
        </p:nvSpPr>
        <p:spPr>
          <a:xfrm>
            <a:off x="8393551" y="1268258"/>
            <a:ext cx="1428504" cy="57367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grpSp>
        <p:nvGrpSpPr>
          <p:cNvPr id="350" name="Group 349"/>
          <p:cNvGrpSpPr/>
          <p:nvPr/>
        </p:nvGrpSpPr>
        <p:grpSpPr>
          <a:xfrm>
            <a:off x="8388527" y="1295194"/>
            <a:ext cx="655876" cy="597453"/>
            <a:chOff x="217426" y="2247094"/>
            <a:chExt cx="491907" cy="597453"/>
          </a:xfrm>
        </p:grpSpPr>
        <p:pic>
          <p:nvPicPr>
            <p:cNvPr id="351" name="Picture 3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7071" y="2247094"/>
              <a:ext cx="454651" cy="546598"/>
            </a:xfrm>
            <a:prstGeom prst="rect">
              <a:avLst/>
            </a:prstGeom>
          </p:spPr>
        </p:pic>
        <p:sp>
          <p:nvSpPr>
            <p:cNvPr id="352" name="TextBox 351"/>
            <p:cNvSpPr txBox="1"/>
            <p:nvPr/>
          </p:nvSpPr>
          <p:spPr>
            <a:xfrm>
              <a:off x="217426" y="2613715"/>
              <a:ext cx="491907" cy="230832"/>
            </a:xfrm>
            <a:prstGeom prst="rect">
              <a:avLst/>
            </a:prstGeom>
            <a:noFill/>
          </p:spPr>
          <p:txBody>
            <a:bodyPr wrap="square" rtlCol="0">
              <a:spAutoFit/>
            </a:bodyPr>
            <a:lstStyle/>
            <a:p>
              <a:r>
                <a:rPr lang="en-US" sz="900" dirty="0" smtClean="0">
                  <a:solidFill>
                    <a:prstClr val="white"/>
                  </a:solidFill>
                  <a:latin typeface="Avenir Light"/>
                </a:rPr>
                <a:t>Portal</a:t>
              </a:r>
            </a:p>
          </p:txBody>
        </p:sp>
      </p:grpSp>
      <p:pic>
        <p:nvPicPr>
          <p:cNvPr id="353" name="Picture 3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0293" y="1325558"/>
            <a:ext cx="787489" cy="265760"/>
          </a:xfrm>
          <a:prstGeom prst="rect">
            <a:avLst/>
          </a:prstGeom>
        </p:spPr>
      </p:pic>
      <p:sp>
        <p:nvSpPr>
          <p:cNvPr id="159" name="TextBox 158"/>
          <p:cNvSpPr txBox="1"/>
          <p:nvPr/>
        </p:nvSpPr>
        <p:spPr>
          <a:xfrm>
            <a:off x="1034089" y="1037114"/>
            <a:ext cx="2004751"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Current - 2018</a:t>
            </a:r>
          </a:p>
        </p:txBody>
      </p:sp>
      <p:sp>
        <p:nvSpPr>
          <p:cNvPr id="357" name="TextBox 356"/>
          <p:cNvSpPr txBox="1"/>
          <p:nvPr/>
        </p:nvSpPr>
        <p:spPr>
          <a:xfrm>
            <a:off x="8454052" y="1016483"/>
            <a:ext cx="2902557"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Future – 2019 (Q3-Q4) </a:t>
            </a:r>
          </a:p>
        </p:txBody>
      </p:sp>
      <p:sp>
        <p:nvSpPr>
          <p:cNvPr id="154" name="Rounded Rectangle 153"/>
          <p:cNvSpPr/>
          <p:nvPr/>
        </p:nvSpPr>
        <p:spPr>
          <a:xfrm>
            <a:off x="2208704" y="2643191"/>
            <a:ext cx="685745" cy="454339"/>
          </a:xfrm>
          <a:prstGeom prst="roundRect">
            <a:avLst>
              <a:gd name="adj" fmla="val 5776"/>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155" name="Picture 154" descr="Image result for f5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43660" y="2735369"/>
            <a:ext cx="415833" cy="275846"/>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Arrow Connector 161"/>
          <p:cNvCxnSpPr/>
          <p:nvPr/>
        </p:nvCxnSpPr>
        <p:spPr>
          <a:xfrm flipH="1">
            <a:off x="2580368" y="30877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3" name="Rounded Rectangle 162"/>
          <p:cNvSpPr/>
          <p:nvPr/>
        </p:nvSpPr>
        <p:spPr>
          <a:xfrm>
            <a:off x="237979" y="1317975"/>
            <a:ext cx="1428504" cy="57367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grpSp>
        <p:nvGrpSpPr>
          <p:cNvPr id="164" name="Group 163"/>
          <p:cNvGrpSpPr/>
          <p:nvPr/>
        </p:nvGrpSpPr>
        <p:grpSpPr>
          <a:xfrm>
            <a:off x="232955" y="1344911"/>
            <a:ext cx="655876" cy="597453"/>
            <a:chOff x="217426" y="2247094"/>
            <a:chExt cx="491907" cy="597453"/>
          </a:xfrm>
        </p:grpSpPr>
        <p:pic>
          <p:nvPicPr>
            <p:cNvPr id="165" name="Picture 16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7071" y="2247094"/>
              <a:ext cx="454651" cy="546598"/>
            </a:xfrm>
            <a:prstGeom prst="rect">
              <a:avLst/>
            </a:prstGeom>
          </p:spPr>
        </p:pic>
        <p:sp>
          <p:nvSpPr>
            <p:cNvPr id="166" name="TextBox 165"/>
            <p:cNvSpPr txBox="1"/>
            <p:nvPr/>
          </p:nvSpPr>
          <p:spPr>
            <a:xfrm>
              <a:off x="217426" y="2613715"/>
              <a:ext cx="491907" cy="230832"/>
            </a:xfrm>
            <a:prstGeom prst="rect">
              <a:avLst/>
            </a:prstGeom>
            <a:noFill/>
          </p:spPr>
          <p:txBody>
            <a:bodyPr wrap="square" rtlCol="0">
              <a:spAutoFit/>
            </a:bodyPr>
            <a:lstStyle/>
            <a:p>
              <a:r>
                <a:rPr lang="en-US" sz="900" dirty="0" smtClean="0">
                  <a:solidFill>
                    <a:prstClr val="white"/>
                  </a:solidFill>
                  <a:latin typeface="Avenir Light"/>
                </a:rPr>
                <a:t>Portal</a:t>
              </a:r>
            </a:p>
          </p:txBody>
        </p:sp>
      </p:grpSp>
      <p:pic>
        <p:nvPicPr>
          <p:cNvPr id="169" name="Picture 1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721" y="1375275"/>
            <a:ext cx="787489" cy="265760"/>
          </a:xfrm>
          <a:prstGeom prst="rect">
            <a:avLst/>
          </a:prstGeom>
        </p:spPr>
      </p:pic>
      <p:cxnSp>
        <p:nvCxnSpPr>
          <p:cNvPr id="171" name="Straight Arrow Connector 170"/>
          <p:cNvCxnSpPr/>
          <p:nvPr/>
        </p:nvCxnSpPr>
        <p:spPr>
          <a:xfrm flipH="1">
            <a:off x="500379" y="189754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2" name="Rounded Rectangle 171"/>
          <p:cNvSpPr/>
          <p:nvPr/>
        </p:nvSpPr>
        <p:spPr>
          <a:xfrm>
            <a:off x="1858496" y="1334043"/>
            <a:ext cx="1365589" cy="57367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1201" y="1408361"/>
            <a:ext cx="311323" cy="445416"/>
          </a:xfrm>
          <a:prstGeom prst="rect">
            <a:avLst/>
          </a:prstGeom>
        </p:spPr>
      </p:pic>
      <p:pic>
        <p:nvPicPr>
          <p:cNvPr id="174" name="Picture 1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8309" y="1408361"/>
            <a:ext cx="787489" cy="265760"/>
          </a:xfrm>
          <a:prstGeom prst="rect">
            <a:avLst/>
          </a:prstGeom>
        </p:spPr>
      </p:pic>
      <p:sp>
        <p:nvSpPr>
          <p:cNvPr id="175" name="Rounded Rectangle 174"/>
          <p:cNvSpPr/>
          <p:nvPr/>
        </p:nvSpPr>
        <p:spPr>
          <a:xfrm>
            <a:off x="48941" y="2053854"/>
            <a:ext cx="985147" cy="393234"/>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176" name="Picture 16" descr="Image result for adobe experience manager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331" y="2055081"/>
            <a:ext cx="1067416" cy="400281"/>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Straight Arrow Connector 176"/>
          <p:cNvCxnSpPr>
            <a:endCxn id="217" idx="0"/>
          </p:cNvCxnSpPr>
          <p:nvPr/>
        </p:nvCxnSpPr>
        <p:spPr>
          <a:xfrm flipH="1">
            <a:off x="1184012" y="1909271"/>
            <a:ext cx="15321" cy="7256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flipH="1">
            <a:off x="2580369" y="36888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0" name="Rounded Rectangle 179"/>
          <p:cNvSpPr/>
          <p:nvPr/>
        </p:nvSpPr>
        <p:spPr>
          <a:xfrm>
            <a:off x="586165" y="4440391"/>
            <a:ext cx="3106027" cy="1006079"/>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cxnSp>
        <p:nvCxnSpPr>
          <p:cNvPr id="182" name="Straight Arrow Connector 181"/>
          <p:cNvCxnSpPr/>
          <p:nvPr/>
        </p:nvCxnSpPr>
        <p:spPr>
          <a:xfrm flipH="1">
            <a:off x="1184012" y="425993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flipH="1">
            <a:off x="2580369" y="426040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0" name="Rounded Rectangle 289"/>
          <p:cNvSpPr/>
          <p:nvPr/>
        </p:nvSpPr>
        <p:spPr>
          <a:xfrm>
            <a:off x="2202489" y="4694597"/>
            <a:ext cx="1411687"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287" name="Rounded Rectangle 286"/>
          <p:cNvSpPr/>
          <p:nvPr/>
        </p:nvSpPr>
        <p:spPr>
          <a:xfrm>
            <a:off x="636959" y="4694597"/>
            <a:ext cx="1487628"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89" name="Picture 288" descr="Image result for tibco logo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57900" y="4740547"/>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184" name="TextBox 2"/>
          <p:cNvSpPr txBox="1"/>
          <p:nvPr/>
        </p:nvSpPr>
        <p:spPr>
          <a:xfrm>
            <a:off x="2257917" y="4416149"/>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185" name="TextBox 2"/>
          <p:cNvSpPr txBox="1"/>
          <p:nvPr/>
        </p:nvSpPr>
        <p:spPr>
          <a:xfrm>
            <a:off x="514158" y="4414802"/>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cxnSp>
        <p:nvCxnSpPr>
          <p:cNvPr id="186" name="Straight Arrow Connector 185"/>
          <p:cNvCxnSpPr/>
          <p:nvPr/>
        </p:nvCxnSpPr>
        <p:spPr>
          <a:xfrm flipH="1">
            <a:off x="1184012" y="544649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H="1">
            <a:off x="3085581" y="546172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flipH="1">
            <a:off x="2208704" y="5460827"/>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a:stCxn id="411" idx="1"/>
          </p:cNvCxnSpPr>
          <p:nvPr/>
        </p:nvCxnSpPr>
        <p:spPr>
          <a:xfrm flipH="1">
            <a:off x="282849" y="5351217"/>
            <a:ext cx="779" cy="27625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flipH="1">
            <a:off x="9085285" y="183381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flipH="1">
            <a:off x="10628164" y="181928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rot="5400000">
            <a:off x="9216065" y="61104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rot="5400000">
            <a:off x="10706309" y="6128105"/>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rot="5400000">
            <a:off x="11495408" y="6130573"/>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rot="5400000">
            <a:off x="9916068" y="6110428"/>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rot="5400000">
            <a:off x="8548352" y="611281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28" name="TextBox 227"/>
          <p:cNvSpPr txBox="1"/>
          <p:nvPr/>
        </p:nvSpPr>
        <p:spPr>
          <a:xfrm>
            <a:off x="4418771" y="1026478"/>
            <a:ext cx="3073068"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Intermediate – 2019 (Q2)</a:t>
            </a:r>
          </a:p>
        </p:txBody>
      </p:sp>
      <p:sp>
        <p:nvSpPr>
          <p:cNvPr id="229" name="Rectangle 228"/>
          <p:cNvSpPr/>
          <p:nvPr/>
        </p:nvSpPr>
        <p:spPr>
          <a:xfrm>
            <a:off x="3953673" y="6199428"/>
            <a:ext cx="3922401" cy="28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230" name="Straight Connector 229"/>
          <p:cNvCxnSpPr/>
          <p:nvPr/>
        </p:nvCxnSpPr>
        <p:spPr>
          <a:xfrm rot="5400000" flipV="1">
            <a:off x="6622340" y="5413563"/>
            <a:ext cx="116142" cy="5603"/>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31" name="Picture 2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488103" y="5812464"/>
            <a:ext cx="212531" cy="321383"/>
          </a:xfrm>
          <a:prstGeom prst="rect">
            <a:avLst/>
          </a:prstGeom>
        </p:spPr>
      </p:pic>
      <p:pic>
        <p:nvPicPr>
          <p:cNvPr id="232" name="Picture 2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000203" y="5812465"/>
            <a:ext cx="212531" cy="321383"/>
          </a:xfrm>
          <a:prstGeom prst="rect">
            <a:avLst/>
          </a:prstGeom>
        </p:spPr>
      </p:pic>
      <p:pic>
        <p:nvPicPr>
          <p:cNvPr id="234" name="Picture 2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358991" y="5812466"/>
            <a:ext cx="212531" cy="321383"/>
          </a:xfrm>
          <a:prstGeom prst="rect">
            <a:avLst/>
          </a:prstGeom>
        </p:spPr>
      </p:pic>
      <p:cxnSp>
        <p:nvCxnSpPr>
          <p:cNvPr id="236" name="Straight Connector 235"/>
          <p:cNvCxnSpPr/>
          <p:nvPr/>
        </p:nvCxnSpPr>
        <p:spPr>
          <a:xfrm rot="5400000" flipV="1">
            <a:off x="6174433" y="5411836"/>
            <a:ext cx="116142" cy="862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rot="5400000" flipV="1">
            <a:off x="5783334" y="5410876"/>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rot="5400000" flipV="1">
            <a:off x="5357288" y="5412864"/>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rot="5400000">
            <a:off x="4770705" y="5416152"/>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rot="5400000">
            <a:off x="3944730" y="5413079"/>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51" name="Picture 2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294081" y="5808686"/>
            <a:ext cx="212531" cy="321383"/>
          </a:xfrm>
          <a:prstGeom prst="rect">
            <a:avLst/>
          </a:prstGeom>
        </p:spPr>
      </p:pic>
      <p:cxnSp>
        <p:nvCxnSpPr>
          <p:cNvPr id="252" name="Straight Connector 251"/>
          <p:cNvCxnSpPr/>
          <p:nvPr/>
        </p:nvCxnSpPr>
        <p:spPr>
          <a:xfrm rot="5400000">
            <a:off x="7556162" y="5416259"/>
            <a:ext cx="116357"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rot="5400000">
            <a:off x="7170706" y="5405439"/>
            <a:ext cx="110221" cy="1549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254" name="Picture 2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767" y="4329509"/>
            <a:ext cx="316079" cy="597183"/>
          </a:xfrm>
          <a:prstGeom prst="rect">
            <a:avLst/>
          </a:prstGeom>
        </p:spPr>
      </p:pic>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423" y="4342392"/>
            <a:ext cx="316079" cy="597183"/>
          </a:xfrm>
          <a:prstGeom prst="rect">
            <a:avLst/>
          </a:prstGeom>
        </p:spPr>
      </p:pic>
      <p:pic>
        <p:nvPicPr>
          <p:cNvPr id="256" name="Picture 2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3949" y="4329510"/>
            <a:ext cx="316079" cy="597183"/>
          </a:xfrm>
          <a:prstGeom prst="rect">
            <a:avLst/>
          </a:prstGeom>
        </p:spPr>
      </p:pic>
      <p:pic>
        <p:nvPicPr>
          <p:cNvPr id="257" name="Picture 2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7709" y="4346489"/>
            <a:ext cx="316079" cy="597183"/>
          </a:xfrm>
          <a:prstGeom prst="rect">
            <a:avLst/>
          </a:prstGeom>
        </p:spPr>
      </p:pic>
      <p:sp>
        <p:nvSpPr>
          <p:cNvPr id="260" name="Left Bracket 259"/>
          <p:cNvSpPr/>
          <p:nvPr/>
        </p:nvSpPr>
        <p:spPr>
          <a:xfrm rot="16200000">
            <a:off x="5452374" y="2680119"/>
            <a:ext cx="737737" cy="3846788"/>
          </a:xfrm>
          <a:prstGeom prst="leftBracket">
            <a:avLst>
              <a:gd name="adj" fmla="val 4656"/>
            </a:avLst>
          </a:prstGeom>
          <a:no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888B8D"/>
              </a:solidFill>
            </a:endParaRPr>
          </a:p>
        </p:txBody>
      </p:sp>
      <p:pic>
        <p:nvPicPr>
          <p:cNvPr id="261" name="Picture 2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873" y="4342392"/>
            <a:ext cx="316079" cy="597183"/>
          </a:xfrm>
          <a:prstGeom prst="rect">
            <a:avLst/>
          </a:prstGeom>
        </p:spPr>
      </p:pic>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6397" y="4329510"/>
            <a:ext cx="316079" cy="597183"/>
          </a:xfrm>
          <a:prstGeom prst="rect">
            <a:avLst/>
          </a:prstGeom>
        </p:spPr>
      </p:pic>
      <p:pic>
        <p:nvPicPr>
          <p:cNvPr id="264" name="Picture 2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157" y="4346489"/>
            <a:ext cx="316079" cy="597183"/>
          </a:xfrm>
          <a:prstGeom prst="rect">
            <a:avLst/>
          </a:prstGeom>
        </p:spPr>
      </p:pic>
      <p:sp>
        <p:nvSpPr>
          <p:cNvPr id="265" name="TextBox 264"/>
          <p:cNvSpPr txBox="1"/>
          <p:nvPr/>
        </p:nvSpPr>
        <p:spPr>
          <a:xfrm rot="5400000">
            <a:off x="6465969" y="4230433"/>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66" name="TextBox 265"/>
          <p:cNvSpPr txBox="1"/>
          <p:nvPr/>
        </p:nvSpPr>
        <p:spPr>
          <a:xfrm rot="5400000">
            <a:off x="6066423" y="4230429"/>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68" name="TextBox 267"/>
          <p:cNvSpPr txBox="1"/>
          <p:nvPr/>
        </p:nvSpPr>
        <p:spPr>
          <a:xfrm rot="5400000">
            <a:off x="5696843" y="4224418"/>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69" name="TextBox 268"/>
          <p:cNvSpPr txBox="1"/>
          <p:nvPr/>
        </p:nvSpPr>
        <p:spPr>
          <a:xfrm rot="5400000">
            <a:off x="5337253" y="4218407"/>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70" name="TextBox 269"/>
          <p:cNvSpPr txBox="1"/>
          <p:nvPr/>
        </p:nvSpPr>
        <p:spPr>
          <a:xfrm rot="5400000">
            <a:off x="4886177" y="4217237"/>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71" name="TextBox 270"/>
          <p:cNvSpPr txBox="1"/>
          <p:nvPr/>
        </p:nvSpPr>
        <p:spPr>
          <a:xfrm rot="5400000">
            <a:off x="4486630" y="4223240"/>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78" name="TextBox 277"/>
          <p:cNvSpPr txBox="1"/>
          <p:nvPr/>
        </p:nvSpPr>
        <p:spPr>
          <a:xfrm rot="5400000">
            <a:off x="4117051" y="4211222"/>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pic>
        <p:nvPicPr>
          <p:cNvPr id="279" name="Picture 2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0255" y="4342545"/>
            <a:ext cx="316079" cy="597183"/>
          </a:xfrm>
          <a:prstGeom prst="rect">
            <a:avLst/>
          </a:prstGeom>
        </p:spPr>
      </p:pic>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2779" y="4329663"/>
            <a:ext cx="316079" cy="597183"/>
          </a:xfrm>
          <a:prstGeom prst="rect">
            <a:avLst/>
          </a:prstGeom>
        </p:spPr>
      </p:pic>
      <p:sp>
        <p:nvSpPr>
          <p:cNvPr id="281" name="TextBox 280"/>
          <p:cNvSpPr txBox="1"/>
          <p:nvPr/>
        </p:nvSpPr>
        <p:spPr>
          <a:xfrm rot="5400000">
            <a:off x="7285255" y="4236588"/>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282" name="TextBox 281"/>
          <p:cNvSpPr txBox="1"/>
          <p:nvPr/>
        </p:nvSpPr>
        <p:spPr>
          <a:xfrm rot="5400000">
            <a:off x="6915675" y="4224570"/>
            <a:ext cx="199583" cy="167101"/>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283" name="Straight Connector 282"/>
          <p:cNvCxnSpPr/>
          <p:nvPr/>
        </p:nvCxnSpPr>
        <p:spPr>
          <a:xfrm rot="5400000">
            <a:off x="5899747" y="2331796"/>
            <a:ext cx="0" cy="368977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6" name="Rounded Rectangle 285"/>
          <p:cNvSpPr/>
          <p:nvPr/>
        </p:nvSpPr>
        <p:spPr>
          <a:xfrm>
            <a:off x="3881715" y="5102629"/>
            <a:ext cx="395254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Data Modeling Layer</a:t>
            </a:r>
            <a:endParaRPr lang="en-US" sz="1400" dirty="0">
              <a:solidFill>
                <a:srgbClr val="888B8D"/>
              </a:solidFill>
            </a:endParaRPr>
          </a:p>
        </p:txBody>
      </p:sp>
      <p:cxnSp>
        <p:nvCxnSpPr>
          <p:cNvPr id="288" name="Straight Connector 287"/>
          <p:cNvCxnSpPr/>
          <p:nvPr/>
        </p:nvCxnSpPr>
        <p:spPr>
          <a:xfrm rot="5400000">
            <a:off x="4386494" y="5406218"/>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93" name="Rounded Rectangle 292"/>
          <p:cNvSpPr/>
          <p:nvPr/>
        </p:nvSpPr>
        <p:spPr>
          <a:xfrm>
            <a:off x="3923531" y="5503620"/>
            <a:ext cx="395254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CDC/Attinuity</a:t>
            </a:r>
            <a:endParaRPr lang="en-US" sz="1400" dirty="0">
              <a:solidFill>
                <a:srgbClr val="888B8D"/>
              </a:solidFill>
            </a:endParaRPr>
          </a:p>
        </p:txBody>
      </p:sp>
      <p:cxnSp>
        <p:nvCxnSpPr>
          <p:cNvPr id="294" name="Straight Connector 293"/>
          <p:cNvCxnSpPr/>
          <p:nvPr/>
        </p:nvCxnSpPr>
        <p:spPr>
          <a:xfrm rot="5400000">
            <a:off x="5051140" y="5805040"/>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rot="5400000">
            <a:off x="6541384" y="5822718"/>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rot="5400000" flipV="1">
            <a:off x="6599613" y="5039860"/>
            <a:ext cx="116142" cy="5603"/>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rot="5400000" flipV="1">
            <a:off x="6151706" y="5038133"/>
            <a:ext cx="116142" cy="862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rot="5400000" flipV="1">
            <a:off x="5760608" y="503717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rot="5400000" flipV="1">
            <a:off x="5334561" y="5039161"/>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rot="5400000">
            <a:off x="4747978" y="504244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rot="5400000">
            <a:off x="3922004" y="5039376"/>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rot="5400000">
            <a:off x="7533435" y="5042556"/>
            <a:ext cx="116357"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rot="5400000">
            <a:off x="7147979" y="5031736"/>
            <a:ext cx="110221" cy="15496"/>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rot="5400000">
            <a:off x="4363768" y="5032515"/>
            <a:ext cx="110006" cy="0"/>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rot="5400000" flipV="1">
            <a:off x="4772028" y="4100325"/>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rot="5400000" flipV="1">
            <a:off x="5879758" y="4097847"/>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rot="5400000" flipV="1">
            <a:off x="6836710" y="4091648"/>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09" name="Rectangle 308"/>
          <p:cNvSpPr/>
          <p:nvPr/>
        </p:nvSpPr>
        <p:spPr>
          <a:xfrm>
            <a:off x="4013413" y="3536971"/>
            <a:ext cx="3688368"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314" name="Picture 3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4451" y="3724717"/>
            <a:ext cx="531399" cy="186780"/>
          </a:xfrm>
          <a:prstGeom prst="rect">
            <a:avLst/>
          </a:prstGeom>
        </p:spPr>
      </p:pic>
      <p:pic>
        <p:nvPicPr>
          <p:cNvPr id="315" name="Picture 3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7397" y="3724717"/>
            <a:ext cx="531399" cy="186780"/>
          </a:xfrm>
          <a:prstGeom prst="rect">
            <a:avLst/>
          </a:prstGeom>
        </p:spPr>
      </p:pic>
      <p:pic>
        <p:nvPicPr>
          <p:cNvPr id="316" name="Picture 3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0299" y="3733184"/>
            <a:ext cx="531399" cy="186780"/>
          </a:xfrm>
          <a:prstGeom prst="rect">
            <a:avLst/>
          </a:prstGeom>
        </p:spPr>
      </p:pic>
      <p:pic>
        <p:nvPicPr>
          <p:cNvPr id="317" name="Picture 3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5733" y="3843249"/>
            <a:ext cx="531399" cy="186780"/>
          </a:xfrm>
          <a:prstGeom prst="rect">
            <a:avLst/>
          </a:prstGeom>
        </p:spPr>
      </p:pic>
      <p:pic>
        <p:nvPicPr>
          <p:cNvPr id="319" name="Picture 3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8678" y="3843249"/>
            <a:ext cx="531399" cy="186780"/>
          </a:xfrm>
          <a:prstGeom prst="rect">
            <a:avLst/>
          </a:prstGeom>
        </p:spPr>
      </p:pic>
      <p:pic>
        <p:nvPicPr>
          <p:cNvPr id="320" name="Picture 3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1581" y="3851716"/>
            <a:ext cx="531399" cy="186780"/>
          </a:xfrm>
          <a:prstGeom prst="rect">
            <a:avLst/>
          </a:prstGeom>
        </p:spPr>
      </p:pic>
      <p:sp>
        <p:nvSpPr>
          <p:cNvPr id="322" name="Rounded Rectangle 321"/>
          <p:cNvSpPr/>
          <p:nvPr/>
        </p:nvSpPr>
        <p:spPr>
          <a:xfrm>
            <a:off x="3981313" y="4182497"/>
            <a:ext cx="371847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Data Transformation</a:t>
            </a:r>
            <a:endParaRPr lang="en-US" sz="1400" dirty="0">
              <a:solidFill>
                <a:srgbClr val="888B8D"/>
              </a:solidFill>
            </a:endParaRPr>
          </a:p>
        </p:txBody>
      </p:sp>
      <p:pic>
        <p:nvPicPr>
          <p:cNvPr id="323" name="Picture 3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901" y="3545359"/>
            <a:ext cx="297879" cy="187845"/>
          </a:xfrm>
          <a:prstGeom prst="rect">
            <a:avLst/>
          </a:prstGeom>
        </p:spPr>
      </p:pic>
      <p:pic>
        <p:nvPicPr>
          <p:cNvPr id="324" name="Picture 3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8002" y="3545438"/>
            <a:ext cx="297879" cy="187845"/>
          </a:xfrm>
          <a:prstGeom prst="rect">
            <a:avLst/>
          </a:prstGeom>
        </p:spPr>
      </p:pic>
      <p:pic>
        <p:nvPicPr>
          <p:cNvPr id="325" name="Picture 3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0304" y="3545359"/>
            <a:ext cx="297879" cy="187845"/>
          </a:xfrm>
          <a:prstGeom prst="rect">
            <a:avLst/>
          </a:prstGeom>
        </p:spPr>
      </p:pic>
      <p:pic>
        <p:nvPicPr>
          <p:cNvPr id="327" name="Picture 3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694501" y="5823576"/>
            <a:ext cx="212531" cy="321383"/>
          </a:xfrm>
          <a:prstGeom prst="rect">
            <a:avLst/>
          </a:prstGeom>
        </p:spPr>
      </p:pic>
      <p:sp>
        <p:nvSpPr>
          <p:cNvPr id="328" name="TextBox 327"/>
          <p:cNvSpPr txBox="1"/>
          <p:nvPr/>
        </p:nvSpPr>
        <p:spPr>
          <a:xfrm rot="16200000">
            <a:off x="7554691" y="4415287"/>
            <a:ext cx="281340" cy="18885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329" name="TextBox 328"/>
          <p:cNvSpPr txBox="1"/>
          <p:nvPr/>
        </p:nvSpPr>
        <p:spPr>
          <a:xfrm rot="16200000">
            <a:off x="3907429" y="4423330"/>
            <a:ext cx="281340" cy="188857"/>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331" name="Straight Connector 330"/>
          <p:cNvCxnSpPr/>
          <p:nvPr/>
        </p:nvCxnSpPr>
        <p:spPr>
          <a:xfrm rot="5400000">
            <a:off x="7330482" y="5825186"/>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rot="5400000">
            <a:off x="5751142" y="5805041"/>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rot="5400000">
            <a:off x="4383426" y="5807430"/>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60" name="TextBox 359"/>
          <p:cNvSpPr txBox="1"/>
          <p:nvPr/>
        </p:nvSpPr>
        <p:spPr>
          <a:xfrm>
            <a:off x="4644700" y="6187925"/>
            <a:ext cx="2490413" cy="250974"/>
          </a:xfrm>
          <a:prstGeom prst="rect">
            <a:avLst/>
          </a:prstGeom>
          <a:noFill/>
        </p:spPr>
        <p:txBody>
          <a:bodyPr wrap="none" lIns="0" tIns="0" rIns="0" bIns="0" rtlCol="0">
            <a:noAutofit/>
          </a:bodyPr>
          <a:lstStyle/>
          <a:p>
            <a:r>
              <a:rPr lang="en-US" dirty="0" smtClean="0">
                <a:solidFill>
                  <a:srgbClr val="53565A"/>
                </a:solidFill>
                <a:cs typeface="Arial" pitchFamily="34" charset="0"/>
              </a:rPr>
              <a:t>Backend Systems</a:t>
            </a:r>
          </a:p>
        </p:txBody>
      </p:sp>
      <p:cxnSp>
        <p:nvCxnSpPr>
          <p:cNvPr id="361" name="Straight Connector 360"/>
          <p:cNvCxnSpPr/>
          <p:nvPr/>
        </p:nvCxnSpPr>
        <p:spPr>
          <a:xfrm rot="5400000">
            <a:off x="5063165" y="61104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rot="5400000">
            <a:off x="6553409" y="6128105"/>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rot="5400000">
            <a:off x="7342508" y="6130573"/>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rot="5400000">
            <a:off x="5763168" y="6110428"/>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rot="5400000">
            <a:off x="4395452" y="611281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369" name="Picture 3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1597" y="3734204"/>
            <a:ext cx="531399" cy="186780"/>
          </a:xfrm>
          <a:prstGeom prst="rect">
            <a:avLst/>
          </a:prstGeom>
        </p:spPr>
      </p:pic>
      <p:pic>
        <p:nvPicPr>
          <p:cNvPr id="370" name="Picture 3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54542" y="3734204"/>
            <a:ext cx="531399" cy="186780"/>
          </a:xfrm>
          <a:prstGeom prst="rect">
            <a:avLst/>
          </a:prstGeom>
        </p:spPr>
      </p:pic>
      <p:pic>
        <p:nvPicPr>
          <p:cNvPr id="371" name="Picture 3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7445" y="3742671"/>
            <a:ext cx="531399" cy="186780"/>
          </a:xfrm>
          <a:prstGeom prst="rect">
            <a:avLst/>
          </a:prstGeom>
        </p:spPr>
      </p:pic>
      <p:pic>
        <p:nvPicPr>
          <p:cNvPr id="372" name="Picture 3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2878" y="3852736"/>
            <a:ext cx="531399" cy="186780"/>
          </a:xfrm>
          <a:prstGeom prst="rect">
            <a:avLst/>
          </a:prstGeom>
        </p:spPr>
      </p:pic>
      <p:pic>
        <p:nvPicPr>
          <p:cNvPr id="373" name="Picture 3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5823" y="3852736"/>
            <a:ext cx="531399" cy="186780"/>
          </a:xfrm>
          <a:prstGeom prst="rect">
            <a:avLst/>
          </a:prstGeom>
        </p:spPr>
      </p:pic>
      <p:pic>
        <p:nvPicPr>
          <p:cNvPr id="374" name="Picture 3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8726" y="3861203"/>
            <a:ext cx="531399" cy="186780"/>
          </a:xfrm>
          <a:prstGeom prst="rect">
            <a:avLst/>
          </a:prstGeom>
        </p:spPr>
      </p:pic>
      <p:pic>
        <p:nvPicPr>
          <p:cNvPr id="375" name="Picture 3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6046" y="3554844"/>
            <a:ext cx="297879" cy="187845"/>
          </a:xfrm>
          <a:prstGeom prst="rect">
            <a:avLst/>
          </a:prstGeom>
        </p:spPr>
      </p:pic>
      <p:pic>
        <p:nvPicPr>
          <p:cNvPr id="376" name="Picture 3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5147" y="3554930"/>
            <a:ext cx="297879" cy="187845"/>
          </a:xfrm>
          <a:prstGeom prst="rect">
            <a:avLst/>
          </a:prstGeom>
        </p:spPr>
      </p:pic>
      <p:pic>
        <p:nvPicPr>
          <p:cNvPr id="377" name="Picture 3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7451" y="3554844"/>
            <a:ext cx="297879" cy="187845"/>
          </a:xfrm>
          <a:prstGeom prst="rect">
            <a:avLst/>
          </a:prstGeom>
        </p:spPr>
      </p:pic>
      <p:sp>
        <p:nvSpPr>
          <p:cNvPr id="378" name="Rounded Rectangle 377"/>
          <p:cNvSpPr/>
          <p:nvPr/>
        </p:nvSpPr>
        <p:spPr>
          <a:xfrm>
            <a:off x="4899225" y="1297909"/>
            <a:ext cx="701691" cy="644450"/>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grpSp>
        <p:nvGrpSpPr>
          <p:cNvPr id="379" name="Group 378"/>
          <p:cNvGrpSpPr/>
          <p:nvPr/>
        </p:nvGrpSpPr>
        <p:grpSpPr>
          <a:xfrm>
            <a:off x="4995800" y="1312877"/>
            <a:ext cx="644453" cy="455582"/>
            <a:chOff x="294977" y="2047862"/>
            <a:chExt cx="491907" cy="595564"/>
          </a:xfrm>
        </p:grpSpPr>
        <p:pic>
          <p:nvPicPr>
            <p:cNvPr id="380" name="Picture 37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4317" y="2047862"/>
              <a:ext cx="342362" cy="546598"/>
            </a:xfrm>
            <a:prstGeom prst="rect">
              <a:avLst/>
            </a:prstGeom>
          </p:spPr>
        </p:pic>
        <p:sp>
          <p:nvSpPr>
            <p:cNvPr id="381" name="TextBox 380"/>
            <p:cNvSpPr txBox="1"/>
            <p:nvPr/>
          </p:nvSpPr>
          <p:spPr>
            <a:xfrm>
              <a:off x="294977" y="2402021"/>
              <a:ext cx="491907" cy="241405"/>
            </a:xfrm>
            <a:prstGeom prst="rect">
              <a:avLst/>
            </a:prstGeom>
            <a:noFill/>
          </p:spPr>
          <p:txBody>
            <a:bodyPr wrap="square" rtlCol="0">
              <a:spAutoFit/>
            </a:bodyPr>
            <a:lstStyle/>
            <a:p>
              <a:r>
                <a:rPr lang="en-US" sz="600" dirty="0" smtClean="0">
                  <a:solidFill>
                    <a:prstClr val="white"/>
                  </a:solidFill>
                  <a:latin typeface="Avenir Light"/>
                </a:rPr>
                <a:t>Portal</a:t>
              </a:r>
            </a:p>
          </p:txBody>
        </p:sp>
      </p:grpSp>
      <p:pic>
        <p:nvPicPr>
          <p:cNvPr id="382" name="Picture 3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7169" y="1721429"/>
            <a:ext cx="629995" cy="212609"/>
          </a:xfrm>
          <a:prstGeom prst="rect">
            <a:avLst/>
          </a:prstGeom>
        </p:spPr>
      </p:pic>
      <p:sp>
        <p:nvSpPr>
          <p:cNvPr id="383" name="Rounded Rectangle 382"/>
          <p:cNvSpPr/>
          <p:nvPr/>
        </p:nvSpPr>
        <p:spPr>
          <a:xfrm>
            <a:off x="5783140" y="1313978"/>
            <a:ext cx="693861" cy="62005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384" name="Picture 3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81243" y="1327184"/>
            <a:ext cx="227548" cy="325557"/>
          </a:xfrm>
          <a:prstGeom prst="rect">
            <a:avLst/>
          </a:prstGeom>
        </p:spPr>
      </p:pic>
      <p:sp>
        <p:nvSpPr>
          <p:cNvPr id="386" name="Rounded Rectangle 385"/>
          <p:cNvSpPr/>
          <p:nvPr/>
        </p:nvSpPr>
        <p:spPr>
          <a:xfrm>
            <a:off x="642006" y="5103493"/>
            <a:ext cx="2972169" cy="24772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sp>
        <p:nvSpPr>
          <p:cNvPr id="387" name="Rounded Rectangle 386"/>
          <p:cNvSpPr/>
          <p:nvPr/>
        </p:nvSpPr>
        <p:spPr>
          <a:xfrm>
            <a:off x="4170901" y="2114700"/>
            <a:ext cx="3447816" cy="157204"/>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88" name="TextBox 18"/>
          <p:cNvSpPr txBox="1"/>
          <p:nvPr/>
        </p:nvSpPr>
        <p:spPr>
          <a:xfrm>
            <a:off x="4840155" y="2061444"/>
            <a:ext cx="2132780" cy="276999"/>
          </a:xfrm>
          <a:prstGeom prst="rect">
            <a:avLst/>
          </a:prstGeom>
          <a:noFill/>
        </p:spPr>
        <p:txBody>
          <a:bodyPr vert="horz"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smtClean="0">
                <a:solidFill>
                  <a:srgbClr val="888B8D"/>
                </a:solidFill>
              </a:rPr>
              <a:t>F5</a:t>
            </a:r>
            <a:r>
              <a:rPr lang="en-US" sz="1200" b="1" dirty="0" smtClean="0">
                <a:solidFill>
                  <a:srgbClr val="888B8D"/>
                </a:solidFill>
                <a:sym typeface="Wingdings" panose="05000000000000000000" pitchFamily="2" charset="2"/>
              </a:rPr>
              <a:t>Layer7</a:t>
            </a:r>
            <a:r>
              <a:rPr lang="en-US" sz="1200" b="1" dirty="0" smtClean="0">
                <a:solidFill>
                  <a:srgbClr val="888B8D"/>
                </a:solidFill>
              </a:rPr>
              <a:t>hAPI</a:t>
            </a:r>
          </a:p>
        </p:txBody>
      </p:sp>
      <p:sp>
        <p:nvSpPr>
          <p:cNvPr id="389" name="Rounded Rectangle 388"/>
          <p:cNvSpPr/>
          <p:nvPr/>
        </p:nvSpPr>
        <p:spPr>
          <a:xfrm>
            <a:off x="4192445" y="2490249"/>
            <a:ext cx="3106027" cy="850693"/>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cxnSp>
        <p:nvCxnSpPr>
          <p:cNvPr id="390" name="Straight Arrow Connector 389"/>
          <p:cNvCxnSpPr/>
          <p:nvPr/>
        </p:nvCxnSpPr>
        <p:spPr>
          <a:xfrm flipH="1">
            <a:off x="4917292" y="230680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p:nvPr/>
        </p:nvCxnSpPr>
        <p:spPr>
          <a:xfrm flipH="1">
            <a:off x="6313647" y="23072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2" name="Rounded Rectangle 391"/>
          <p:cNvSpPr/>
          <p:nvPr/>
        </p:nvSpPr>
        <p:spPr>
          <a:xfrm>
            <a:off x="5808769" y="2693844"/>
            <a:ext cx="1411687"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393" name="Rounded Rectangle 392"/>
          <p:cNvSpPr/>
          <p:nvPr/>
        </p:nvSpPr>
        <p:spPr>
          <a:xfrm>
            <a:off x="4243239" y="2693844"/>
            <a:ext cx="1487628"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394" name="Picture 393" descr="Image result for tibco logo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64180" y="2739794"/>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395" name="TextBox 2"/>
          <p:cNvSpPr txBox="1"/>
          <p:nvPr/>
        </p:nvSpPr>
        <p:spPr>
          <a:xfrm>
            <a:off x="5864196" y="2491596"/>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396" name="TextBox 2"/>
          <p:cNvSpPr txBox="1"/>
          <p:nvPr/>
        </p:nvSpPr>
        <p:spPr>
          <a:xfrm>
            <a:off x="4120438" y="2490249"/>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cxnSp>
        <p:nvCxnSpPr>
          <p:cNvPr id="397" name="Straight Arrow Connector 396"/>
          <p:cNvCxnSpPr/>
          <p:nvPr/>
        </p:nvCxnSpPr>
        <p:spPr>
          <a:xfrm flipH="1">
            <a:off x="5107792" y="334096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8" name="Straight Arrow Connector 397"/>
          <p:cNvCxnSpPr/>
          <p:nvPr/>
        </p:nvCxnSpPr>
        <p:spPr>
          <a:xfrm flipH="1">
            <a:off x="7009361" y="335619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9" name="Straight Arrow Connector 398"/>
          <p:cNvCxnSpPr/>
          <p:nvPr/>
        </p:nvCxnSpPr>
        <p:spPr>
          <a:xfrm flipH="1">
            <a:off x="6132484" y="335529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0" name="Straight Arrow Connector 399"/>
          <p:cNvCxnSpPr/>
          <p:nvPr/>
        </p:nvCxnSpPr>
        <p:spPr>
          <a:xfrm flipH="1">
            <a:off x="4486032" y="334196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1" name="Rounded Rectangle 400"/>
          <p:cNvSpPr/>
          <p:nvPr/>
        </p:nvSpPr>
        <p:spPr>
          <a:xfrm>
            <a:off x="4248286" y="3064640"/>
            <a:ext cx="2972169" cy="24772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pic>
        <p:nvPicPr>
          <p:cNvPr id="402" name="Picture 40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1005" y="1655008"/>
            <a:ext cx="629995" cy="212609"/>
          </a:xfrm>
          <a:prstGeom prst="rect">
            <a:avLst/>
          </a:prstGeom>
        </p:spPr>
      </p:pic>
      <p:pic>
        <p:nvPicPr>
          <p:cNvPr id="403" name="Picture 16" descr="Image result for adobe experience manager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33632" y="1387493"/>
            <a:ext cx="1067416" cy="400281"/>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403"/>
          <p:cNvCxnSpPr/>
          <p:nvPr/>
        </p:nvCxnSpPr>
        <p:spPr>
          <a:xfrm flipH="1">
            <a:off x="4625881" y="1564536"/>
            <a:ext cx="285891" cy="79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5" name="Straight Arrow Connector 404"/>
          <p:cNvCxnSpPr/>
          <p:nvPr/>
        </p:nvCxnSpPr>
        <p:spPr>
          <a:xfrm flipH="1">
            <a:off x="5250070" y="193472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6" name="Rounded Rectangle 405"/>
          <p:cNvSpPr/>
          <p:nvPr/>
        </p:nvSpPr>
        <p:spPr>
          <a:xfrm>
            <a:off x="6739955" y="1313982"/>
            <a:ext cx="878764" cy="628381"/>
          </a:xfrm>
          <a:prstGeom prst="roundRect">
            <a:avLst>
              <a:gd name="adj" fmla="val 6566"/>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07" name="Picture 40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07459" y="1591704"/>
            <a:ext cx="584383" cy="274464"/>
          </a:xfrm>
          <a:prstGeom prst="rect">
            <a:avLst/>
          </a:prstGeom>
          <a:noFill/>
          <a:extLst>
            <a:ext uri="{909E8E84-426E-40DD-AFC4-6F175D3DCCD1}">
              <a14:hiddenFill xmlns:a14="http://schemas.microsoft.com/office/drawing/2010/main">
                <a:solidFill>
                  <a:srgbClr val="FFFFFF"/>
                </a:solidFill>
              </a14:hiddenFill>
            </a:ext>
          </a:extLst>
        </p:spPr>
      </p:pic>
      <p:sp>
        <p:nvSpPr>
          <p:cNvPr id="408" name="TextBox 2"/>
          <p:cNvSpPr txBox="1"/>
          <p:nvPr/>
        </p:nvSpPr>
        <p:spPr>
          <a:xfrm>
            <a:off x="6689158" y="1406243"/>
            <a:ext cx="1511151"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smtClean="0">
                <a:solidFill>
                  <a:srgbClr val="888B8D"/>
                </a:solidFill>
                <a:latin typeface="Avenir Light"/>
              </a:rPr>
              <a:t>IBM </a:t>
            </a:r>
            <a:r>
              <a:rPr lang="en-US" sz="800" b="1" dirty="0" smtClean="0">
                <a:solidFill>
                  <a:srgbClr val="888B8D"/>
                </a:solidFill>
                <a:latin typeface="Avenir Light"/>
              </a:rPr>
              <a:t>Mobile</a:t>
            </a:r>
          </a:p>
        </p:txBody>
      </p:sp>
      <p:cxnSp>
        <p:nvCxnSpPr>
          <p:cNvPr id="409" name="Straight Arrow Connector 408"/>
          <p:cNvCxnSpPr/>
          <p:nvPr/>
        </p:nvCxnSpPr>
        <p:spPr>
          <a:xfrm flipH="1">
            <a:off x="6468397" y="1530789"/>
            <a:ext cx="285891" cy="79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0" name="Straight Arrow Connector 409"/>
          <p:cNvCxnSpPr/>
          <p:nvPr/>
        </p:nvCxnSpPr>
        <p:spPr>
          <a:xfrm flipH="1">
            <a:off x="7179337" y="193332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1" name="Rounded Rectangle 410"/>
          <p:cNvSpPr/>
          <p:nvPr/>
        </p:nvSpPr>
        <p:spPr>
          <a:xfrm rot="16200000">
            <a:off x="-122354" y="4753575"/>
            <a:ext cx="811963" cy="383320"/>
          </a:xfrm>
          <a:prstGeom prst="roundRect">
            <a:avLst>
              <a:gd name="adj" fmla="val 6566"/>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cxnSp>
        <p:nvCxnSpPr>
          <p:cNvPr id="413" name="Straight Arrow Connector 412"/>
          <p:cNvCxnSpPr>
            <a:endCxn id="411" idx="3"/>
          </p:cNvCxnSpPr>
          <p:nvPr/>
        </p:nvCxnSpPr>
        <p:spPr>
          <a:xfrm>
            <a:off x="282853" y="4251110"/>
            <a:ext cx="777" cy="28814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4" name="TextBox 2"/>
          <p:cNvSpPr txBox="1"/>
          <p:nvPr/>
        </p:nvSpPr>
        <p:spPr>
          <a:xfrm rot="16200000">
            <a:off x="-86807" y="4789149"/>
            <a:ext cx="75028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smtClean="0">
                <a:solidFill>
                  <a:srgbClr val="53565A"/>
                </a:solidFill>
                <a:latin typeface="Avenir Light"/>
              </a:rPr>
              <a:t>IRIS SOA Service</a:t>
            </a:r>
            <a:endParaRPr lang="en-US" sz="800" b="1" dirty="0" smtClean="0">
              <a:solidFill>
                <a:srgbClr val="53565A"/>
              </a:solidFill>
              <a:latin typeface="Avenir Light"/>
            </a:endParaRPr>
          </a:p>
        </p:txBody>
      </p:sp>
      <p:cxnSp>
        <p:nvCxnSpPr>
          <p:cNvPr id="416" name="Straight Connector 415"/>
          <p:cNvCxnSpPr/>
          <p:nvPr/>
        </p:nvCxnSpPr>
        <p:spPr>
          <a:xfrm>
            <a:off x="7977671" y="1169997"/>
            <a:ext cx="0" cy="52385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5" name="Rounded Rectangle 354"/>
          <p:cNvSpPr/>
          <p:nvPr/>
        </p:nvSpPr>
        <p:spPr>
          <a:xfrm>
            <a:off x="8106572" y="2463717"/>
            <a:ext cx="3974123"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56" name="Rounded Rectangle 355"/>
          <p:cNvSpPr/>
          <p:nvPr/>
        </p:nvSpPr>
        <p:spPr>
          <a:xfrm>
            <a:off x="10056571" y="2667312"/>
            <a:ext cx="1920104"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358" name="Rounded Rectangle 357"/>
          <p:cNvSpPr/>
          <p:nvPr/>
        </p:nvSpPr>
        <p:spPr>
          <a:xfrm>
            <a:off x="8207761" y="2667312"/>
            <a:ext cx="1027544"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59" name="TextBox 2"/>
          <p:cNvSpPr txBox="1"/>
          <p:nvPr/>
        </p:nvSpPr>
        <p:spPr>
          <a:xfrm>
            <a:off x="10142927" y="2436490"/>
            <a:ext cx="201486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362" name="TextBox 2"/>
          <p:cNvSpPr txBox="1"/>
          <p:nvPr/>
        </p:nvSpPr>
        <p:spPr>
          <a:xfrm>
            <a:off x="8002945" y="2442548"/>
            <a:ext cx="201486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363" name="Rectangle 362"/>
          <p:cNvSpPr/>
          <p:nvPr/>
        </p:nvSpPr>
        <p:spPr>
          <a:xfrm>
            <a:off x="10504588" y="2720828"/>
            <a:ext cx="1166179"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364" name="Rectangle 363"/>
          <p:cNvSpPr/>
          <p:nvPr/>
        </p:nvSpPr>
        <p:spPr>
          <a:xfrm>
            <a:off x="10142927" y="2921439"/>
            <a:ext cx="1799567"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385" name="Rectangle 384"/>
          <p:cNvSpPr/>
          <p:nvPr/>
        </p:nvSpPr>
        <p:spPr>
          <a:xfrm>
            <a:off x="10142928" y="3107420"/>
            <a:ext cx="1799565"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412" name="TextBox 411"/>
          <p:cNvSpPr txBox="1"/>
          <p:nvPr/>
        </p:nvSpPr>
        <p:spPr>
          <a:xfrm>
            <a:off x="8207302" y="2720829"/>
            <a:ext cx="1159625"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418" name="TextBox 417"/>
          <p:cNvSpPr txBox="1"/>
          <p:nvPr/>
        </p:nvSpPr>
        <p:spPr>
          <a:xfrm rot="16200000">
            <a:off x="9237120" y="2799159"/>
            <a:ext cx="844328" cy="2472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419" name="TextBox 418"/>
          <p:cNvSpPr txBox="1"/>
          <p:nvPr/>
        </p:nvSpPr>
        <p:spPr>
          <a:xfrm rot="16200000">
            <a:off x="8968089" y="2823247"/>
            <a:ext cx="848231" cy="18678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420" name="TextBox 419"/>
          <p:cNvSpPr txBox="1"/>
          <p:nvPr/>
        </p:nvSpPr>
        <p:spPr>
          <a:xfrm rot="16200000">
            <a:off x="9508014" y="2822434"/>
            <a:ext cx="848076" cy="20625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Tree>
    <p:extLst>
      <p:ext uri="{BB962C8B-B14F-4D97-AF65-F5344CB8AC3E}">
        <p14:creationId xmlns:p14="http://schemas.microsoft.com/office/powerpoint/2010/main" val="89521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ectangle 334"/>
          <p:cNvSpPr/>
          <p:nvPr/>
        </p:nvSpPr>
        <p:spPr>
          <a:xfrm>
            <a:off x="66675" y="2306804"/>
            <a:ext cx="3200400" cy="186987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 name="Title 1"/>
          <p:cNvSpPr>
            <a:spLocks noGrp="1"/>
          </p:cNvSpPr>
          <p:nvPr>
            <p:ph type="title"/>
          </p:nvPr>
        </p:nvSpPr>
        <p:spPr>
          <a:xfrm>
            <a:off x="609600" y="190500"/>
            <a:ext cx="11481216" cy="769938"/>
          </a:xfrm>
        </p:spPr>
        <p:txBody>
          <a:bodyPr anchor="b"/>
          <a:lstStyle/>
          <a:p>
            <a:r>
              <a:rPr lang="en-US" dirty="0" smtClean="0"/>
              <a:t>ORx DSG Member Portal – </a:t>
            </a:r>
            <a:r>
              <a:rPr lang="en-US" dirty="0"/>
              <a:t>Evolution </a:t>
            </a:r>
            <a:r>
              <a:rPr lang="en-US" dirty="0" smtClean="0"/>
              <a:t>to Future State</a:t>
            </a:r>
            <a:endParaRPr lang="en-US" dirty="0"/>
          </a:p>
        </p:txBody>
      </p:sp>
      <p:sp>
        <p:nvSpPr>
          <p:cNvPr id="159" name="TextBox 158"/>
          <p:cNvSpPr txBox="1"/>
          <p:nvPr/>
        </p:nvSpPr>
        <p:spPr>
          <a:xfrm>
            <a:off x="1234114" y="1037114"/>
            <a:ext cx="2004751"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Current - 2018</a:t>
            </a:r>
          </a:p>
        </p:txBody>
      </p:sp>
      <p:sp>
        <p:nvSpPr>
          <p:cNvPr id="228" name="TextBox 227"/>
          <p:cNvSpPr txBox="1"/>
          <p:nvPr/>
        </p:nvSpPr>
        <p:spPr>
          <a:xfrm>
            <a:off x="7771571" y="1020287"/>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Future</a:t>
            </a:r>
          </a:p>
        </p:txBody>
      </p:sp>
      <p:sp>
        <p:nvSpPr>
          <p:cNvPr id="312" name="Rounded Rectangle 311"/>
          <p:cNvSpPr/>
          <p:nvPr/>
        </p:nvSpPr>
        <p:spPr>
          <a:xfrm>
            <a:off x="247650" y="1399570"/>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313" name="Rounded Rectangle 312"/>
          <p:cNvSpPr/>
          <p:nvPr/>
        </p:nvSpPr>
        <p:spPr>
          <a:xfrm>
            <a:off x="64062" y="1838330"/>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570461" y="166176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2113340" y="164723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414197" y="3125217"/>
            <a:ext cx="1745356"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660247" y="3121183"/>
            <a:ext cx="1753424"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181224" y="3130020"/>
            <a:ext cx="1753103"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986464" y="2349158"/>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996171" y="2693844"/>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5" name="Rectangle 354"/>
          <p:cNvSpPr/>
          <p:nvPr/>
        </p:nvSpPr>
        <p:spPr>
          <a:xfrm>
            <a:off x="986464" y="3266237"/>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6" name="Rectangle 355"/>
          <p:cNvSpPr/>
          <p:nvPr/>
        </p:nvSpPr>
        <p:spPr>
          <a:xfrm>
            <a:off x="996171" y="3622890"/>
            <a:ext cx="1847372" cy="4689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1047749" y="2370820"/>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1062424" y="2703369"/>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363" name="Straight Arrow Connector 362"/>
          <p:cNvCxnSpPr/>
          <p:nvPr/>
        </p:nvCxnSpPr>
        <p:spPr>
          <a:xfrm>
            <a:off x="1141964" y="2977931"/>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p:nvPr/>
        </p:nvCxnSpPr>
        <p:spPr>
          <a:xfrm>
            <a:off x="2684840" y="2972486"/>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2" name="Straight Arrow Connector 411"/>
          <p:cNvCxnSpPr/>
          <p:nvPr/>
        </p:nvCxnSpPr>
        <p:spPr>
          <a:xfrm>
            <a:off x="1894447" y="2982451"/>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062424" y="328430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Caching Layer</a:t>
            </a:r>
          </a:p>
        </p:txBody>
      </p:sp>
      <p:sp>
        <p:nvSpPr>
          <p:cNvPr id="417" name="TextBox 416"/>
          <p:cNvSpPr txBox="1"/>
          <p:nvPr/>
        </p:nvSpPr>
        <p:spPr>
          <a:xfrm>
            <a:off x="1062424" y="3744728"/>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hAPI</a:t>
            </a:r>
          </a:p>
        </p:txBody>
      </p:sp>
      <p:cxnSp>
        <p:nvCxnSpPr>
          <p:cNvPr id="418" name="Straight Arrow Connector 417"/>
          <p:cNvCxnSpPr>
            <a:stCxn id="345" idx="1"/>
          </p:cNvCxnSpPr>
          <p:nvPr/>
        </p:nvCxnSpPr>
        <p:spPr>
          <a:xfrm flipH="1" flipV="1">
            <a:off x="789299" y="248678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789299" y="2809613"/>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0" name="Straight Arrow Connector 419"/>
          <p:cNvCxnSpPr/>
          <p:nvPr/>
        </p:nvCxnSpPr>
        <p:spPr>
          <a:xfrm flipH="1" flipV="1">
            <a:off x="789299" y="340185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Arrow Connector 420"/>
          <p:cNvCxnSpPr/>
          <p:nvPr/>
        </p:nvCxnSpPr>
        <p:spPr>
          <a:xfrm flipH="1" flipV="1">
            <a:off x="789299" y="384939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2266904" y="3147771"/>
            <a:ext cx="1753424"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flipV="1">
            <a:off x="2835485" y="248678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flipV="1">
            <a:off x="2835485" y="2809613"/>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flipV="1">
            <a:off x="2835485" y="340185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flipH="1" flipV="1">
            <a:off x="2835485" y="384939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3436400" y="2297578"/>
            <a:ext cx="252869" cy="106788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2976220" y="2774386"/>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570466" y="2089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2113342" y="208478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55516" y="4335838"/>
            <a:ext cx="3106027" cy="891086"/>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5" name="Rounded Rectangle 434"/>
          <p:cNvSpPr/>
          <p:nvPr/>
        </p:nvSpPr>
        <p:spPr>
          <a:xfrm>
            <a:off x="1671840" y="4539433"/>
            <a:ext cx="1411687"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436" name="Rounded Rectangle 435"/>
          <p:cNvSpPr/>
          <p:nvPr/>
        </p:nvSpPr>
        <p:spPr>
          <a:xfrm>
            <a:off x="106310" y="4539433"/>
            <a:ext cx="1487628"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251" y="4585383"/>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438" name="TextBox 2"/>
          <p:cNvSpPr txBox="1"/>
          <p:nvPr/>
        </p:nvSpPr>
        <p:spPr>
          <a:xfrm>
            <a:off x="1727267" y="4337185"/>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439" name="TextBox 2"/>
          <p:cNvSpPr txBox="1"/>
          <p:nvPr/>
        </p:nvSpPr>
        <p:spPr>
          <a:xfrm>
            <a:off x="-16491" y="4335838"/>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111357" y="4910229"/>
            <a:ext cx="2972169" cy="24772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827636" y="4164215"/>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2246690" y="4149685"/>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3" name="Rounded Rectangle 442"/>
          <p:cNvSpPr/>
          <p:nvPr/>
        </p:nvSpPr>
        <p:spPr>
          <a:xfrm rot="16200000">
            <a:off x="3060440" y="4598095"/>
            <a:ext cx="906786"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rgbClr val="53565A"/>
                </a:solidFill>
                <a:latin typeface="Avenir Light"/>
              </a:rPr>
              <a:t>IRIS OSB</a:t>
            </a:r>
            <a:endParaRPr lang="en-US" sz="1200" b="1" dirty="0">
              <a:solidFill>
                <a:srgbClr val="53565A"/>
              </a:solidFill>
              <a:latin typeface="Avenir Light"/>
            </a:endParaRPr>
          </a:p>
        </p:txBody>
      </p:sp>
      <p:cxnSp>
        <p:nvCxnSpPr>
          <p:cNvPr id="445" name="Straight Arrow Connector 444"/>
          <p:cNvCxnSpPr/>
          <p:nvPr/>
        </p:nvCxnSpPr>
        <p:spPr>
          <a:xfrm flipH="1" flipV="1">
            <a:off x="3239814" y="253725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3249339" y="3136967"/>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443" idx="3"/>
          </p:cNvCxnSpPr>
          <p:nvPr/>
        </p:nvCxnSpPr>
        <p:spPr>
          <a:xfrm rot="16200000" flipH="1">
            <a:off x="3245402" y="4051706"/>
            <a:ext cx="290107" cy="246756"/>
          </a:xfrm>
          <a:prstGeom prst="bentConnector3">
            <a:avLst>
              <a:gd name="adj1" fmla="val 7318"/>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241" y="3496286"/>
            <a:ext cx="399859" cy="524218"/>
          </a:xfrm>
          <a:prstGeom prst="rect">
            <a:avLst/>
          </a:prstGeom>
        </p:spPr>
      </p:pic>
      <p:cxnSp>
        <p:nvCxnSpPr>
          <p:cNvPr id="449" name="Straight Arrow Connector 448"/>
          <p:cNvCxnSpPr/>
          <p:nvPr/>
        </p:nvCxnSpPr>
        <p:spPr>
          <a:xfrm flipH="1" flipV="1">
            <a:off x="3239814" y="375941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3403680" y="3743604"/>
            <a:ext cx="505738" cy="149807"/>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1034089" y="5402657"/>
            <a:ext cx="1998561" cy="910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3083527" y="5570951"/>
            <a:ext cx="840848" cy="624280"/>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52" name="Picture 451" descr="Image result for iris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5898" y="5683888"/>
            <a:ext cx="490522" cy="365528"/>
          </a:xfrm>
          <a:prstGeom prst="rect">
            <a:avLst/>
          </a:prstGeom>
          <a:noFill/>
          <a:extLst>
            <a:ext uri="{909E8E84-426E-40DD-AFC4-6F175D3DCCD1}">
              <a14:hiddenFill xmlns:a14="http://schemas.microsoft.com/office/drawing/2010/main">
                <a:solidFill>
                  <a:srgbClr val="FFFFFF"/>
                </a:solidFill>
              </a14:hiddenFill>
            </a:ext>
          </a:extLst>
        </p:spPr>
      </p:pic>
      <p:cxnSp>
        <p:nvCxnSpPr>
          <p:cNvPr id="453" name="Straight Arrow Connector 452"/>
          <p:cNvCxnSpPr>
            <a:endCxn id="451" idx="0"/>
          </p:cNvCxnSpPr>
          <p:nvPr/>
        </p:nvCxnSpPr>
        <p:spPr>
          <a:xfrm flipH="1">
            <a:off x="3503951" y="5234364"/>
            <a:ext cx="9882" cy="33658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4" name="TextBox 453"/>
          <p:cNvSpPr txBox="1"/>
          <p:nvPr/>
        </p:nvSpPr>
        <p:spPr>
          <a:xfrm>
            <a:off x="2479596" y="5601370"/>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RxCCR</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455" name="TextBox 454"/>
          <p:cNvSpPr txBox="1"/>
          <p:nvPr/>
        </p:nvSpPr>
        <p:spPr>
          <a:xfrm>
            <a:off x="1141964" y="5601370"/>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ScriptMed</a:t>
            </a:r>
          </a:p>
        </p:txBody>
      </p:sp>
      <p:sp>
        <p:nvSpPr>
          <p:cNvPr id="456" name="TextBox 455"/>
          <p:cNvSpPr txBox="1"/>
          <p:nvPr/>
        </p:nvSpPr>
        <p:spPr>
          <a:xfrm>
            <a:off x="1792380" y="5601370"/>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457" name="TextBox 2"/>
          <p:cNvSpPr txBox="1"/>
          <p:nvPr/>
        </p:nvSpPr>
        <p:spPr>
          <a:xfrm>
            <a:off x="1233263" y="5362644"/>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458" name="Rectangle 457"/>
          <p:cNvSpPr/>
          <p:nvPr/>
        </p:nvSpPr>
        <p:spPr>
          <a:xfrm>
            <a:off x="63143" y="5411514"/>
            <a:ext cx="923321" cy="910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246903" y="5387858"/>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87261" y="5601370"/>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cxnSp>
        <p:nvCxnSpPr>
          <p:cNvPr id="461" name="Straight Arrow Connector 460"/>
          <p:cNvCxnSpPr/>
          <p:nvPr/>
        </p:nvCxnSpPr>
        <p:spPr>
          <a:xfrm flipH="1">
            <a:off x="507463" y="522241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1926517" y="52078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4" name="Rectangle 463"/>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65" name="Rounded Rectangle 464"/>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466" name="Rounded Rectangle 465"/>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467" name="Straight Arrow Connector 466"/>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8" name="Straight Arrow Connector 467"/>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9" name="TextBox 468"/>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470" name="TextBox 469"/>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471" name="TextBox 470"/>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472" name="Rectangle 471"/>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73" name="Rectangle 472"/>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76" name="TextBox 475"/>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477" name="TextBox 476"/>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483" name="Straight Arrow Connector 482"/>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5" name="Straight Arrow Connector 484"/>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6" name="Straight Arrow Connector 485"/>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87" name="TextBox 486"/>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488" name="Straight Arrow Connector 487"/>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93" name="TextBox 492"/>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494" name="Straight Arrow Connector 493"/>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95" name="Straight Arrow Connector 494"/>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6" name="Rounded Rectangle 495"/>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97" name="Rounded Rectangle 496"/>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498" name="Rounded Rectangle 497"/>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500"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502" name="Straight Arrow Connector 501"/>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3" name="Straight Arrow Connector 502"/>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5" name="Straight Arrow Connector 504"/>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9093034" y="575791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15" name="TextBox 514"/>
          <p:cNvSpPr txBox="1"/>
          <p:nvPr/>
        </p:nvSpPr>
        <p:spPr>
          <a:xfrm>
            <a:off x="10538541" y="595662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516" name="TextBox 515"/>
          <p:cNvSpPr txBox="1"/>
          <p:nvPr/>
        </p:nvSpPr>
        <p:spPr>
          <a:xfrm>
            <a:off x="9200909"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ScriptMed</a:t>
            </a:r>
          </a:p>
        </p:txBody>
      </p:sp>
      <p:sp>
        <p:nvSpPr>
          <p:cNvPr id="517" name="TextBox 516"/>
          <p:cNvSpPr txBox="1"/>
          <p:nvPr/>
        </p:nvSpPr>
        <p:spPr>
          <a:xfrm>
            <a:off x="9851325"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518"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519" name="Rectangle 518"/>
          <p:cNvSpPr/>
          <p:nvPr/>
        </p:nvSpPr>
        <p:spPr>
          <a:xfrm>
            <a:off x="8032426" y="576676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20" name="TextBox 519"/>
          <p:cNvSpPr txBox="1"/>
          <p:nvPr/>
        </p:nvSpPr>
        <p:spPr>
          <a:xfrm>
            <a:off x="8070006" y="5956623"/>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523" name="TextBox 522"/>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524"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525" name="Rounded Rectangle 524"/>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526" name="Straight Arrow Connector 525"/>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7" name="Straight Arrow Connector 526"/>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Arrow Connector 527"/>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9" name="Straight Arrow Connector 528"/>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30" name="Rectangle 529"/>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531" name="Rectangle 530"/>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532" name="Rectangle 531"/>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533" name="Rectangle 532"/>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4" name="Rectangle 533"/>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5" name="TextBox 534"/>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536" name="Picture 5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538" name="Picture 5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539" name="Picture 5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541" name="Picture 5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542" name="Picture 5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543" name="Picture 5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545" name="Rectangle 544"/>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46" name="TextBox 545"/>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547" name="Straight Arrow Connector 546"/>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50" name="Rounded Rectangle 549"/>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sp>
        <p:nvSpPr>
          <p:cNvPr id="18" name="Right Arrow 17"/>
          <p:cNvSpPr/>
          <p:nvPr/>
        </p:nvSpPr>
        <p:spPr>
          <a:xfrm>
            <a:off x="3746420" y="2441985"/>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5" name="Right Arrow 554"/>
          <p:cNvSpPr/>
          <p:nvPr/>
        </p:nvSpPr>
        <p:spPr>
          <a:xfrm>
            <a:off x="6546770" y="2441985"/>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 name="Rounded Rectangle 18"/>
          <p:cNvSpPr/>
          <p:nvPr/>
        </p:nvSpPr>
        <p:spPr>
          <a:xfrm>
            <a:off x="4371975" y="2195332"/>
            <a:ext cx="2105024" cy="653958"/>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 name="TextBox 19"/>
          <p:cNvSpPr txBox="1"/>
          <p:nvPr/>
        </p:nvSpPr>
        <p:spPr>
          <a:xfrm>
            <a:off x="4448175" y="2279291"/>
            <a:ext cx="1933575" cy="514100"/>
          </a:xfrm>
          <a:prstGeom prst="rect">
            <a:avLst/>
          </a:prstGeom>
          <a:noFill/>
        </p:spPr>
        <p:txBody>
          <a:bodyPr wrap="square" lIns="0" tIns="0" rIns="0" bIns="0" rtlCol="0">
            <a:noAutofit/>
          </a:bodyPr>
          <a:lstStyle/>
          <a:p>
            <a:r>
              <a:rPr lang="en-US" sz="900" i="1" dirty="0" smtClean="0">
                <a:solidFill>
                  <a:srgbClr val="53565A"/>
                </a:solidFill>
                <a:cs typeface="Arial" pitchFamily="34" charset="0"/>
              </a:rPr>
              <a:t>Migrate from Adobe Experience Manager to Open source Content Management System</a:t>
            </a:r>
          </a:p>
        </p:txBody>
      </p:sp>
      <p:sp>
        <p:nvSpPr>
          <p:cNvPr id="556" name="Right Arrow 555"/>
          <p:cNvSpPr/>
          <p:nvPr/>
        </p:nvSpPr>
        <p:spPr>
          <a:xfrm>
            <a:off x="3755945" y="3321532"/>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7" name="Right Arrow 556"/>
          <p:cNvSpPr/>
          <p:nvPr/>
        </p:nvSpPr>
        <p:spPr>
          <a:xfrm>
            <a:off x="6556295" y="3321532"/>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8" name="Rounded Rectangle 557"/>
          <p:cNvSpPr/>
          <p:nvPr/>
        </p:nvSpPr>
        <p:spPr>
          <a:xfrm>
            <a:off x="4381500" y="3074879"/>
            <a:ext cx="209550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9" name="TextBox 558"/>
          <p:cNvSpPr txBox="1"/>
          <p:nvPr/>
        </p:nvSpPr>
        <p:spPr>
          <a:xfrm>
            <a:off x="4419600" y="3177887"/>
            <a:ext cx="2019300" cy="1423221"/>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Migrate to Stargate API Gateway</a:t>
            </a:r>
          </a:p>
          <a:p>
            <a:pPr marL="171450" indent="-171450">
              <a:buFont typeface="Arial" panose="020B0604020202020204" pitchFamily="34" charset="0"/>
              <a:buChar char="•"/>
            </a:pPr>
            <a:r>
              <a:rPr lang="en-US" sz="900" i="1" dirty="0" smtClean="0">
                <a:solidFill>
                  <a:srgbClr val="53565A"/>
                </a:solidFill>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solidFill>
                  <a:srgbClr val="53565A"/>
                </a:solidFill>
                <a:cs typeface="Arial" pitchFamily="34" charset="0"/>
              </a:rPr>
              <a:t>Micro-service API model</a:t>
            </a:r>
          </a:p>
          <a:p>
            <a:pPr marL="171450" indent="-171450">
              <a:buFont typeface="Arial" panose="020B0604020202020204" pitchFamily="34" charset="0"/>
              <a:buChar char="•"/>
            </a:pPr>
            <a:r>
              <a:rPr lang="en-US" sz="900" i="1" dirty="0" smtClean="0">
                <a:solidFill>
                  <a:srgbClr val="53565A"/>
                </a:solidFill>
                <a:cs typeface="Arial" pitchFamily="34" charset="0"/>
              </a:rPr>
              <a:t>Integration of NFR around Logging, Instrumentation, Security and Utilities into a common framework</a:t>
            </a:r>
          </a:p>
        </p:txBody>
      </p:sp>
      <p:cxnSp>
        <p:nvCxnSpPr>
          <p:cNvPr id="560" name="Straight Arrow Connector 559"/>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1" name="Straight Arrow Connector 560"/>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2" name="Right Arrow 561"/>
          <p:cNvSpPr/>
          <p:nvPr/>
        </p:nvSpPr>
        <p:spPr>
          <a:xfrm>
            <a:off x="3755945" y="4689033"/>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3" name="Right Arrow 562"/>
          <p:cNvSpPr/>
          <p:nvPr/>
        </p:nvSpPr>
        <p:spPr>
          <a:xfrm>
            <a:off x="6556295" y="4689033"/>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4" name="Rounded Rectangle 563"/>
          <p:cNvSpPr/>
          <p:nvPr/>
        </p:nvSpPr>
        <p:spPr>
          <a:xfrm>
            <a:off x="4381500" y="4442380"/>
            <a:ext cx="2095500" cy="549271"/>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5" name="TextBox 564"/>
          <p:cNvSpPr txBox="1"/>
          <p:nvPr/>
        </p:nvSpPr>
        <p:spPr>
          <a:xfrm>
            <a:off x="4457700" y="4526339"/>
            <a:ext cx="1933575" cy="51410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900" i="1" dirty="0" smtClean="0">
                <a:solidFill>
                  <a:srgbClr val="53565A"/>
                </a:solidFill>
                <a:cs typeface="Arial" pitchFamily="34" charset="0"/>
              </a:rPr>
              <a:t>Centralized Enterprise Caching</a:t>
            </a:r>
          </a:p>
        </p:txBody>
      </p:sp>
      <p:sp>
        <p:nvSpPr>
          <p:cNvPr id="566" name="Right Arrow 565"/>
          <p:cNvSpPr/>
          <p:nvPr/>
        </p:nvSpPr>
        <p:spPr>
          <a:xfrm>
            <a:off x="3746420" y="5390958"/>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7" name="Right Arrow 566"/>
          <p:cNvSpPr/>
          <p:nvPr/>
        </p:nvSpPr>
        <p:spPr>
          <a:xfrm>
            <a:off x="6546770" y="5390958"/>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8" name="Rounded Rectangle 567"/>
          <p:cNvSpPr/>
          <p:nvPr/>
        </p:nvSpPr>
        <p:spPr>
          <a:xfrm>
            <a:off x="4371974" y="5144305"/>
            <a:ext cx="2105025" cy="60846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9" name="TextBox 568"/>
          <p:cNvSpPr txBox="1"/>
          <p:nvPr/>
        </p:nvSpPr>
        <p:spPr>
          <a:xfrm>
            <a:off x="4448175" y="5180639"/>
            <a:ext cx="1933575" cy="56761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Source Insulation from backend systems and data enablement through real-time data streaming platform</a:t>
            </a:r>
          </a:p>
        </p:txBody>
      </p:sp>
      <p:cxnSp>
        <p:nvCxnSpPr>
          <p:cNvPr id="570" name="Straight Connector 569"/>
          <p:cNvCxnSpPr/>
          <p:nvPr/>
        </p:nvCxnSpPr>
        <p:spPr>
          <a:xfrm>
            <a:off x="4021313" y="1149363"/>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7105650" y="1110658"/>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72" name="TextBox 571"/>
          <p:cNvSpPr txBox="1"/>
          <p:nvPr/>
        </p:nvSpPr>
        <p:spPr>
          <a:xfrm>
            <a:off x="4026320" y="1047751"/>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cxnSp>
        <p:nvCxnSpPr>
          <p:cNvPr id="573" name="Straight Connector 572"/>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84"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25" name="TextBox 24"/>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585" name="TextBox 584"/>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586" name="TextBox 585"/>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587" name="TextBox 586"/>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Tree>
    <p:extLst>
      <p:ext uri="{BB962C8B-B14F-4D97-AF65-F5344CB8AC3E}">
        <p14:creationId xmlns:p14="http://schemas.microsoft.com/office/powerpoint/2010/main" val="20207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57" y="90892"/>
            <a:ext cx="2414728" cy="607849"/>
          </a:xfrm>
          <a:solidFill>
            <a:schemeClr val="accent6">
              <a:lumMod val="20000"/>
              <a:lumOff val="80000"/>
            </a:schemeClr>
          </a:solidFill>
          <a:ln w="38100">
            <a:solidFill>
              <a:srgbClr val="002060"/>
            </a:solidFill>
          </a:ln>
        </p:spPr>
        <p:txBody>
          <a:bodyPr anchor="t">
            <a:normAutofit fontScale="90000"/>
          </a:bodyPr>
          <a:lstStyle/>
          <a:p>
            <a:r>
              <a:rPr lang="en-US" sz="1200" dirty="0"/>
              <a:t>Application: Member Portal</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25012"/>
            <a:ext cx="2420621" cy="3118338"/>
          </a:xfrm>
          <a:solidFill>
            <a:schemeClr val="accent6">
              <a:lumMod val="20000"/>
              <a:lumOff val="80000"/>
            </a:schemeClr>
          </a:solidFill>
          <a:ln>
            <a:solidFill>
              <a:srgbClr val="002060"/>
            </a:solidFill>
          </a:ln>
        </p:spPr>
        <p:txBody>
          <a:bodyPr vert="horz" lIns="91440" tIns="45720" rIns="91440" bIns="45720" rtlCol="0" anchor="t">
            <a:normAutofit fontScale="82500" lnSpcReduction="20000"/>
          </a:bodyPr>
          <a:lstStyle/>
          <a:p>
            <a:pPr>
              <a:spcBef>
                <a:spcPct val="0"/>
              </a:spcBef>
            </a:pPr>
            <a:r>
              <a:rPr lang="en-US" sz="1200" b="1" dirty="0">
                <a:latin typeface="+mj-lt"/>
                <a:ea typeface="+mj-ea"/>
                <a:cs typeface="+mj-cs"/>
              </a:rPr>
              <a:t>Native Business Capability</a:t>
            </a:r>
          </a:p>
          <a:p>
            <a:r>
              <a:rPr lang="en-US" sz="1100" b="1" dirty="0">
                <a:latin typeface="+mj-lt"/>
                <a:ea typeface="+mj-ea"/>
                <a:cs typeface="+mj-cs"/>
              </a:rPr>
              <a:t>L0: Manage Operations</a:t>
            </a:r>
            <a:r>
              <a:rPr lang="en-US" sz="1200" b="1" dirty="0">
                <a:latin typeface="+mj-lt"/>
                <a:ea typeface="+mj-ea"/>
                <a:cs typeface="+mj-cs"/>
              </a:rPr>
              <a:t> </a:t>
            </a:r>
          </a:p>
          <a:p>
            <a:pPr marL="91440" indent="-91440">
              <a:spcBef>
                <a:spcPct val="0"/>
              </a:spcBef>
              <a:buFont typeface="Arial" panose="020B0604020202020204" pitchFamily="34" charset="0"/>
              <a:buChar char="•"/>
            </a:pPr>
            <a:r>
              <a:rPr lang="en-US" sz="1000" b="1" dirty="0">
                <a:latin typeface="+mj-lt"/>
                <a:ea typeface="+mj-ea"/>
                <a:cs typeface="+mj-cs"/>
              </a:rPr>
              <a:t>L1: </a:t>
            </a:r>
            <a:r>
              <a:rPr lang="en-US" sz="1000" b="1" dirty="0"/>
              <a:t>Contact Operations</a:t>
            </a:r>
          </a:p>
          <a:p>
            <a:pPr marL="182880" lvl="1" indent="-91440">
              <a:spcBef>
                <a:spcPct val="0"/>
              </a:spcBef>
              <a:buFont typeface="Wingdings" panose="05000000000000000000" pitchFamily="2" charset="2"/>
              <a:buChar char="§"/>
            </a:pPr>
            <a:r>
              <a:rPr lang="en-US" sz="800" b="1" dirty="0"/>
              <a:t>L2 Service Operations</a:t>
            </a:r>
          </a:p>
          <a:p>
            <a:pPr marL="274320" lvl="2" indent="-91440">
              <a:spcBef>
                <a:spcPct val="0"/>
              </a:spcBef>
              <a:buFont typeface="Courier New" panose="02070309020205020404" pitchFamily="49" charset="0"/>
              <a:buChar char="o"/>
            </a:pPr>
            <a:r>
              <a:rPr lang="en-US" sz="700" b="1" dirty="0"/>
              <a:t>L3 Claim Status</a:t>
            </a:r>
          </a:p>
          <a:p>
            <a:pPr marL="91440" indent="-91440">
              <a:spcBef>
                <a:spcPct val="0"/>
              </a:spcBef>
              <a:buFont typeface="Arial" panose="020B0604020202020204" pitchFamily="34" charset="0"/>
              <a:buChar char="•"/>
            </a:pPr>
            <a:r>
              <a:rPr lang="en-US" sz="1000" b="1" dirty="0">
                <a:latin typeface="+mj-lt"/>
                <a:ea typeface="+mj-ea"/>
                <a:cs typeface="+mj-cs"/>
              </a:rPr>
              <a:t>L1: Inventory, Orders, Logistics &amp; Fulfillment </a:t>
            </a:r>
          </a:p>
          <a:p>
            <a:pPr marL="182880" lvl="1" indent="-91440">
              <a:spcBef>
                <a:spcPct val="0"/>
              </a:spcBef>
              <a:buFont typeface="Wingdings" panose="05000000000000000000" pitchFamily="2" charset="2"/>
              <a:buChar char="§"/>
            </a:pPr>
            <a:r>
              <a:rPr lang="en-US" sz="800" b="1" dirty="0">
                <a:latin typeface="+mj-lt"/>
                <a:ea typeface="+mj-ea"/>
                <a:cs typeface="+mj-cs"/>
              </a:rPr>
              <a:t>L2 Orders</a:t>
            </a:r>
          </a:p>
          <a:p>
            <a:pPr marL="274320" lvl="2" indent="-91440">
              <a:spcBef>
                <a:spcPct val="0"/>
              </a:spcBef>
              <a:buFont typeface="Courier New" panose="02070309020205020404" pitchFamily="49" charset="0"/>
              <a:buChar char="o"/>
            </a:pPr>
            <a:r>
              <a:rPr lang="en-US" sz="700" b="1" dirty="0">
                <a:latin typeface="+mj-lt"/>
                <a:ea typeface="+mj-ea"/>
                <a:cs typeface="+mj-cs"/>
              </a:rPr>
              <a:t>L3 Order Capture</a:t>
            </a:r>
          </a:p>
          <a:p>
            <a:pPr marL="274320" lvl="2" indent="-91440">
              <a:spcBef>
                <a:spcPct val="0"/>
              </a:spcBef>
              <a:buFont typeface="Courier New" panose="02070309020205020404" pitchFamily="49" charset="0"/>
              <a:buChar char="o"/>
            </a:pPr>
            <a:r>
              <a:rPr lang="en-US" sz="700" b="1" dirty="0">
                <a:latin typeface="+mj-lt"/>
                <a:ea typeface="+mj-ea"/>
                <a:cs typeface="+mj-cs"/>
              </a:rPr>
              <a:t>L3 Tracking</a:t>
            </a:r>
          </a:p>
          <a:p>
            <a:pPr>
              <a:spcBef>
                <a:spcPct val="0"/>
              </a:spcBef>
            </a:pPr>
            <a:r>
              <a:rPr lang="en-US" sz="1100" b="1" dirty="0">
                <a:latin typeface="+mj-lt"/>
                <a:ea typeface="+mj-ea"/>
                <a:cs typeface="+mj-cs"/>
              </a:rPr>
              <a:t>L0: Manage Health Services</a:t>
            </a:r>
          </a:p>
          <a:p>
            <a:pPr marL="91440" indent="-91440">
              <a:spcBef>
                <a:spcPct val="0"/>
              </a:spcBef>
              <a:buFont typeface="Arial" panose="020B0604020202020204" pitchFamily="34" charset="0"/>
              <a:buChar char="•"/>
            </a:pPr>
            <a:r>
              <a:rPr lang="en-US" sz="1000" b="1" dirty="0">
                <a:latin typeface="+mj-lt"/>
                <a:ea typeface="+mj-ea"/>
                <a:cs typeface="+mj-cs"/>
              </a:rPr>
              <a:t>L1: Care Delivery</a:t>
            </a:r>
          </a:p>
          <a:p>
            <a:pPr marL="182880" lvl="1" indent="-91440">
              <a:spcBef>
                <a:spcPct val="0"/>
              </a:spcBef>
              <a:buFont typeface="Wingdings" panose="05000000000000000000" pitchFamily="2" charset="2"/>
              <a:buChar char="§"/>
            </a:pPr>
            <a:r>
              <a:rPr lang="en-US" sz="800" b="1" dirty="0">
                <a:latin typeface="+mj-lt"/>
                <a:ea typeface="+mj-ea"/>
                <a:cs typeface="+mj-cs"/>
              </a:rPr>
              <a:t>L2 Prescription Management</a:t>
            </a:r>
          </a:p>
          <a:p>
            <a:pPr marL="274320" lvl="2" indent="-91440">
              <a:spcBef>
                <a:spcPct val="0"/>
              </a:spcBef>
              <a:buFont typeface="Courier New" panose="02070309020205020404" pitchFamily="49" charset="0"/>
              <a:buChar char="o"/>
            </a:pPr>
            <a:r>
              <a:rPr lang="en-US" sz="700" b="1" dirty="0">
                <a:latin typeface="+mj-lt"/>
                <a:ea typeface="+mj-ea"/>
                <a:cs typeface="+mj-cs"/>
              </a:rPr>
              <a:t>L3 Prescription Intake</a:t>
            </a:r>
          </a:p>
          <a:p>
            <a:pPr marL="91440" indent="-91440">
              <a:spcBef>
                <a:spcPct val="0"/>
              </a:spcBef>
              <a:buFont typeface="Arial" panose="020B0604020202020204" pitchFamily="34" charset="0"/>
              <a:buChar char="•"/>
            </a:pPr>
            <a:r>
              <a:rPr lang="en-US" sz="1000" b="1" dirty="0">
                <a:latin typeface="+mj-lt"/>
                <a:ea typeface="+mj-ea"/>
                <a:cs typeface="+mj-cs"/>
              </a:rPr>
              <a:t>L1: Health Decision Support</a:t>
            </a:r>
          </a:p>
          <a:p>
            <a:pPr marL="182880" lvl="1" indent="-91440">
              <a:spcBef>
                <a:spcPct val="0"/>
              </a:spcBef>
              <a:buFont typeface="Wingdings" panose="05000000000000000000" pitchFamily="2" charset="2"/>
              <a:buChar char="§"/>
            </a:pPr>
            <a:r>
              <a:rPr lang="en-US" sz="800" b="1" dirty="0">
                <a:latin typeface="+mj-lt"/>
                <a:ea typeface="+mj-ea"/>
                <a:cs typeface="+mj-cs"/>
              </a:rPr>
              <a:t>L2 Health Education</a:t>
            </a:r>
          </a:p>
          <a:p>
            <a:pPr marL="182880" lvl="1" indent="-91440">
              <a:spcBef>
                <a:spcPct val="0"/>
              </a:spcBef>
              <a:buFont typeface="Wingdings" panose="05000000000000000000" pitchFamily="2" charset="2"/>
              <a:buChar char="§"/>
            </a:pPr>
            <a:r>
              <a:rPr lang="en-US" sz="800" b="1" dirty="0">
                <a:latin typeface="+mj-lt"/>
                <a:ea typeface="+mj-ea"/>
                <a:cs typeface="+mj-cs"/>
              </a:rPr>
              <a:t>L2 Provider Selection</a:t>
            </a:r>
          </a:p>
          <a:p>
            <a:pPr marL="182880" lvl="1" indent="-91440">
              <a:spcBef>
                <a:spcPct val="0"/>
              </a:spcBef>
              <a:buFont typeface="Wingdings" panose="05000000000000000000" pitchFamily="2" charset="2"/>
              <a:buChar char="§"/>
            </a:pPr>
            <a:r>
              <a:rPr lang="en-US" sz="800" b="1" dirty="0">
                <a:latin typeface="+mj-lt"/>
                <a:ea typeface="+mj-ea"/>
                <a:cs typeface="+mj-cs"/>
              </a:rPr>
              <a:t>L2 Treatment Selection</a:t>
            </a:r>
          </a:p>
          <a:p>
            <a:pPr marL="274320" lvl="2" indent="-91440">
              <a:spcBef>
                <a:spcPct val="0"/>
              </a:spcBef>
              <a:buFont typeface="Courier New" panose="02070309020205020404" pitchFamily="49" charset="0"/>
              <a:buChar char="o"/>
            </a:pPr>
            <a:r>
              <a:rPr lang="en-US" sz="700" b="1" dirty="0">
                <a:latin typeface="+mj-lt"/>
                <a:ea typeface="+mj-ea"/>
                <a:cs typeface="+mj-cs"/>
              </a:rPr>
              <a:t>L3 Healthcare Cost Estimation</a:t>
            </a:r>
          </a:p>
          <a:p>
            <a:pPr marL="91440" indent="-91440">
              <a:spcBef>
                <a:spcPct val="0"/>
              </a:spcBef>
              <a:buFont typeface="Arial" panose="020B0604020202020204" pitchFamily="34" charset="0"/>
              <a:buChar char="•"/>
            </a:pPr>
            <a:r>
              <a:rPr lang="en-US" sz="1000" b="1" dirty="0">
                <a:latin typeface="+mj-lt"/>
                <a:ea typeface="+mj-ea"/>
                <a:cs typeface="+mj-cs"/>
              </a:rPr>
              <a:t>L1: Utilization Management</a:t>
            </a:r>
          </a:p>
          <a:p>
            <a:pPr marL="182880" lvl="1" indent="-91440">
              <a:spcBef>
                <a:spcPct val="0"/>
              </a:spcBef>
              <a:buFont typeface="Wingdings" panose="05000000000000000000" pitchFamily="2" charset="2"/>
              <a:buChar char="§"/>
            </a:pPr>
            <a:r>
              <a:rPr lang="en-US" sz="900" b="1" dirty="0">
                <a:ea typeface="+mj-ea"/>
                <a:cs typeface="+mj-cs"/>
              </a:rPr>
              <a:t>L2 Clinical Coverage Review</a:t>
            </a:r>
          </a:p>
          <a:p>
            <a:pPr marL="274320" lvl="2" indent="-91440">
              <a:spcBef>
                <a:spcPct val="0"/>
              </a:spcBef>
              <a:buFont typeface="Courier New" panose="02070309020205020404" pitchFamily="49" charset="0"/>
              <a:buChar char="o"/>
            </a:pPr>
            <a:r>
              <a:rPr lang="en-US" sz="700" b="1" dirty="0">
                <a:ea typeface="+mj-ea"/>
                <a:cs typeface="+mj-cs"/>
              </a:rPr>
              <a:t>L3 Coverage Determination</a:t>
            </a:r>
          </a:p>
          <a:p>
            <a:pPr>
              <a:spcBef>
                <a:spcPct val="0"/>
              </a:spcBef>
            </a:pPr>
            <a:r>
              <a:rPr lang="en-US" sz="1100" b="1" dirty="0">
                <a:latin typeface="+mj-lt"/>
                <a:ea typeface="+mj-ea"/>
                <a:cs typeface="+mj-cs"/>
              </a:rPr>
              <a:t>L0: Manage Demand</a:t>
            </a:r>
          </a:p>
          <a:p>
            <a:pPr marL="91440" indent="-91440">
              <a:spcBef>
                <a:spcPct val="0"/>
              </a:spcBef>
              <a:buFont typeface="Arial" panose="020B0604020202020204" pitchFamily="34" charset="0"/>
              <a:buChar char="•"/>
            </a:pPr>
            <a:r>
              <a:rPr lang="en-US" sz="1000" b="1" dirty="0">
                <a:latin typeface="+mj-lt"/>
                <a:ea typeface="+mj-ea"/>
                <a:cs typeface="+mj-cs"/>
              </a:rPr>
              <a:t>L1: Perform Marketing</a:t>
            </a:r>
          </a:p>
          <a:p>
            <a:pPr marL="182880" lvl="1" indent="-91440">
              <a:spcBef>
                <a:spcPct val="0"/>
              </a:spcBef>
              <a:buFont typeface="Wingdings" panose="05000000000000000000" pitchFamily="2" charset="2"/>
              <a:buChar char="§"/>
            </a:pPr>
            <a:r>
              <a:rPr lang="en-US" sz="800" b="1" dirty="0">
                <a:latin typeface="+mj-lt"/>
                <a:ea typeface="+mj-ea"/>
                <a:cs typeface="+mj-cs"/>
              </a:rPr>
              <a:t>L2Develop &amp; execute Campaigns</a:t>
            </a:r>
          </a:p>
          <a:p>
            <a:pPr>
              <a:spcBef>
                <a:spcPct val="0"/>
              </a:spcBef>
            </a:pPr>
            <a:r>
              <a:rPr lang="en-US" sz="1100" b="1" dirty="0">
                <a:latin typeface="+mj-lt"/>
                <a:ea typeface="+mj-ea"/>
                <a:cs typeface="+mj-cs"/>
              </a:rPr>
              <a:t>L0: Constituent Service Experience</a:t>
            </a:r>
          </a:p>
          <a:p>
            <a:pPr marL="91440" indent="-91440">
              <a:spcBef>
                <a:spcPct val="0"/>
              </a:spcBef>
              <a:buFont typeface="Arial" panose="020B0604020202020204" pitchFamily="34" charset="0"/>
              <a:buChar char="•"/>
            </a:pPr>
            <a:r>
              <a:rPr lang="en-US" sz="1000" b="1" dirty="0">
                <a:latin typeface="+mj-lt"/>
                <a:ea typeface="+mj-ea"/>
                <a:cs typeface="+mj-cs"/>
              </a:rPr>
              <a:t>L1: Consumer Decision Support</a:t>
            </a:r>
          </a:p>
          <a:p>
            <a:pPr marL="182880" lvl="1" indent="-91440">
              <a:spcBef>
                <a:spcPct val="0"/>
              </a:spcBef>
              <a:buFont typeface="Wingdings" panose="05000000000000000000" pitchFamily="2" charset="2"/>
              <a:buChar char="§"/>
            </a:pPr>
            <a:r>
              <a:rPr lang="en-US" sz="800" b="1" dirty="0">
                <a:latin typeface="+mj-lt"/>
                <a:ea typeface="+mj-ea"/>
                <a:cs typeface="+mj-cs"/>
              </a:rPr>
              <a:t>L2 Enable Consumer Health Care Ownership</a:t>
            </a:r>
          </a:p>
          <a:p>
            <a:pPr marL="182880" lvl="1" indent="-91440">
              <a:spcBef>
                <a:spcPct val="0"/>
              </a:spcBef>
              <a:buFont typeface="Wingdings" panose="05000000000000000000" pitchFamily="2" charset="2"/>
              <a:buChar char="§"/>
            </a:pPr>
            <a:r>
              <a:rPr lang="en-US" sz="800" b="1" dirty="0">
                <a:latin typeface="+mj-lt"/>
                <a:ea typeface="+mj-ea"/>
                <a:cs typeface="+mj-cs"/>
              </a:rPr>
              <a:t>L2 Enable Provider Selection</a:t>
            </a:r>
          </a:p>
          <a:p>
            <a:pPr marL="91440" indent="-91440">
              <a:spcBef>
                <a:spcPct val="0"/>
              </a:spcBef>
              <a:buFont typeface="Arial" panose="020B0604020202020204" pitchFamily="34" charset="0"/>
              <a:buChar char="•"/>
            </a:pPr>
            <a:r>
              <a:rPr lang="en-US" sz="1000" b="1" dirty="0">
                <a:latin typeface="+mj-lt"/>
                <a:ea typeface="+mj-ea"/>
                <a:cs typeface="+mj-cs"/>
              </a:rPr>
              <a:t>L1: Constituent Services Preferences</a:t>
            </a:r>
          </a:p>
          <a:p>
            <a:pPr marL="182880" lvl="1" indent="-91440">
              <a:spcBef>
                <a:spcPct val="0"/>
              </a:spcBef>
              <a:buFont typeface="Wingdings" panose="05000000000000000000" pitchFamily="2" charset="2"/>
              <a:buChar char="§"/>
            </a:pPr>
            <a:r>
              <a:rPr lang="en-US" sz="800" b="1" dirty="0">
                <a:latin typeface="+mj-lt"/>
                <a:ea typeface="+mj-ea"/>
                <a:cs typeface="+mj-cs"/>
              </a:rPr>
              <a:t>L2 Manage Preferences</a:t>
            </a:r>
          </a:p>
          <a:p>
            <a:pPr marL="91440" indent="-91440">
              <a:spcBef>
                <a:spcPct val="0"/>
              </a:spcBef>
              <a:buFont typeface="Arial" panose="020B0604020202020204" pitchFamily="34" charset="0"/>
              <a:buChar char="•"/>
            </a:pPr>
            <a:r>
              <a:rPr lang="en-US" sz="1000" b="1" dirty="0">
                <a:latin typeface="+mj-lt"/>
                <a:ea typeface="+mj-ea"/>
                <a:cs typeface="+mj-cs"/>
              </a:rPr>
              <a:t>L1: Consumer Engagement</a:t>
            </a:r>
          </a:p>
          <a:p>
            <a:pPr marL="182880" lvl="1" indent="-91440">
              <a:spcBef>
                <a:spcPct val="0"/>
              </a:spcBef>
              <a:buFont typeface="Wingdings" panose="05000000000000000000" pitchFamily="2" charset="2"/>
              <a:buChar char="§"/>
            </a:pPr>
            <a:r>
              <a:rPr lang="en-US" sz="800" b="1" dirty="0">
                <a:latin typeface="+mj-lt"/>
                <a:ea typeface="+mj-ea"/>
                <a:cs typeface="+mj-cs"/>
              </a:rPr>
              <a:t>L2 Manage Consumer Communications</a:t>
            </a:r>
          </a:p>
          <a:p>
            <a:pPr marL="274320" lvl="2" indent="-91440">
              <a:spcBef>
                <a:spcPct val="0"/>
              </a:spcBef>
              <a:buFont typeface="Courier New" panose="02070309020205020404" pitchFamily="49" charset="0"/>
              <a:buChar char="o"/>
            </a:pPr>
            <a:r>
              <a:rPr lang="en-US" sz="700" b="1" dirty="0">
                <a:latin typeface="+mj-lt"/>
                <a:ea typeface="+mj-ea"/>
                <a:cs typeface="+mj-cs"/>
              </a:rPr>
              <a:t>L3 Maintain Contact history</a:t>
            </a:r>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117645456"/>
              </p:ext>
            </p:extLst>
          </p:nvPr>
        </p:nvGraphicFramePr>
        <p:xfrm>
          <a:off x="2562225" y="556591"/>
          <a:ext cx="9586427" cy="8184013"/>
        </p:xfrm>
        <a:graphic>
          <a:graphicData uri="http://schemas.openxmlformats.org/drawingml/2006/table">
            <a:tbl>
              <a:tblPr firstRow="1" bandRow="1">
                <a:tableStyleId>{073A0DAA-6AF3-43AB-8588-CEC1D06C72B9}</a:tableStyleId>
              </a:tblPr>
              <a:tblGrid>
                <a:gridCol w="367395">
                  <a:extLst>
                    <a:ext uri="{9D8B030D-6E8A-4147-A177-3AD203B41FA5}">
                      <a16:colId xmlns:a16="http://schemas.microsoft.com/office/drawing/2014/main" xmlns="" val="20000"/>
                    </a:ext>
                  </a:extLst>
                </a:gridCol>
                <a:gridCol w="641944">
                  <a:extLst>
                    <a:ext uri="{9D8B030D-6E8A-4147-A177-3AD203B41FA5}">
                      <a16:colId xmlns:a16="http://schemas.microsoft.com/office/drawing/2014/main" xmlns="" val="20001"/>
                    </a:ext>
                  </a:extLst>
                </a:gridCol>
                <a:gridCol w="1305236">
                  <a:extLst>
                    <a:ext uri="{9D8B030D-6E8A-4147-A177-3AD203B41FA5}">
                      <a16:colId xmlns:a16="http://schemas.microsoft.com/office/drawing/2014/main" xmlns="" val="20002"/>
                    </a:ext>
                  </a:extLst>
                </a:gridCol>
                <a:gridCol w="962025">
                  <a:extLst>
                    <a:ext uri="{9D8B030D-6E8A-4147-A177-3AD203B41FA5}">
                      <a16:colId xmlns:a16="http://schemas.microsoft.com/office/drawing/2014/main" xmlns="" val="20003"/>
                    </a:ext>
                  </a:extLst>
                </a:gridCol>
                <a:gridCol w="1000125">
                  <a:extLst>
                    <a:ext uri="{9D8B030D-6E8A-4147-A177-3AD203B41FA5}">
                      <a16:colId xmlns:a16="http://schemas.microsoft.com/office/drawing/2014/main" xmlns="" val="20004"/>
                    </a:ext>
                  </a:extLst>
                </a:gridCol>
                <a:gridCol w="1009650">
                  <a:extLst>
                    <a:ext uri="{9D8B030D-6E8A-4147-A177-3AD203B41FA5}">
                      <a16:colId xmlns:a16="http://schemas.microsoft.com/office/drawing/2014/main" xmlns="" val="20005"/>
                    </a:ext>
                  </a:extLst>
                </a:gridCol>
                <a:gridCol w="1143000">
                  <a:extLst>
                    <a:ext uri="{9D8B030D-6E8A-4147-A177-3AD203B41FA5}">
                      <a16:colId xmlns:a16="http://schemas.microsoft.com/office/drawing/2014/main" xmlns="" val="20006"/>
                    </a:ext>
                  </a:extLst>
                </a:gridCol>
                <a:gridCol w="1219200">
                  <a:extLst>
                    <a:ext uri="{9D8B030D-6E8A-4147-A177-3AD203B41FA5}">
                      <a16:colId xmlns:a16="http://schemas.microsoft.com/office/drawing/2014/main" xmlns="" val="20007"/>
                    </a:ext>
                  </a:extLst>
                </a:gridCol>
                <a:gridCol w="1047750">
                  <a:extLst>
                    <a:ext uri="{9D8B030D-6E8A-4147-A177-3AD203B41FA5}">
                      <a16:colId xmlns:a16="http://schemas.microsoft.com/office/drawing/2014/main" xmlns="" val="20008"/>
                    </a:ext>
                  </a:extLst>
                </a:gridCol>
                <a:gridCol w="890102">
                  <a:extLst>
                    <a:ext uri="{9D8B030D-6E8A-4147-A177-3AD203B41FA5}">
                      <a16:colId xmlns:a16="http://schemas.microsoft.com/office/drawing/2014/main" xmlns="" val="20009"/>
                    </a:ext>
                  </a:extLst>
                </a:gridCol>
              </a:tblGrid>
              <a:tr h="299238">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xmlns="" val="10000"/>
                  </a:ext>
                </a:extLst>
              </a:tr>
              <a:tr h="413209">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xmlns="" val="10001"/>
                  </a:ext>
                </a:extLst>
              </a:tr>
              <a:tr h="104217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kern="1200" dirty="0" smtClean="0">
                          <a:solidFill>
                            <a:srgbClr val="00B050"/>
                          </a:solidFill>
                          <a:effectLst/>
                          <a:latin typeface="+mn-lt"/>
                          <a:ea typeface="+mn-ea"/>
                          <a:cs typeface="+mn-cs"/>
                        </a:rPr>
                        <a:t>(5) Prior Auth Text Messages</a:t>
                      </a:r>
                      <a:endParaRPr lang="en-US" sz="700" kern="1200" dirty="0">
                        <a:solidFill>
                          <a:srgbClr val="00B050"/>
                        </a:solidFill>
                        <a:effectLst/>
                        <a:latin typeface="+mn-lt"/>
                        <a:ea typeface="+mn-ea"/>
                        <a:cs typeface="+mn-cs"/>
                      </a:endParaRPr>
                    </a:p>
                    <a:p>
                      <a:pPr marL="171450" indent="-171450" algn="l">
                        <a:buFont typeface="Arial" panose="020B0604020202020204" pitchFamily="34" charset="0"/>
                        <a:buChar char="•"/>
                      </a:pPr>
                      <a:r>
                        <a:rPr lang="en-US" sz="700" kern="1200" dirty="0" smtClean="0">
                          <a:solidFill>
                            <a:srgbClr val="00B050"/>
                          </a:solidFill>
                          <a:effectLst/>
                          <a:latin typeface="+mn-lt"/>
                          <a:ea typeface="+mn-ea"/>
                          <a:cs typeface="+mn-cs"/>
                        </a:rPr>
                        <a:t>ACH, Formulary API</a:t>
                      </a:r>
                      <a:endParaRPr lang="en-US" sz="700" kern="1200" dirty="0">
                        <a:solidFill>
                          <a:srgbClr val="00B050"/>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(3) Global</a:t>
                      </a:r>
                      <a:r>
                        <a:rPr lang="en-US" sz="700" kern="1200" baseline="0" dirty="0" smtClean="0">
                          <a:solidFill>
                            <a:srgbClr val="00B050"/>
                          </a:solidFill>
                          <a:effectLst/>
                          <a:latin typeface="+mn-lt"/>
                          <a:ea typeface="+mn-ea"/>
                          <a:cs typeface="+mn-cs"/>
                        </a:rPr>
                        <a:t> Activation &amp; Initial Load of ORx programs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baseline="0" dirty="0" smtClean="0">
                          <a:solidFill>
                            <a:srgbClr val="00B050"/>
                          </a:solidFill>
                          <a:effectLst/>
                          <a:latin typeface="+mn-lt"/>
                          <a:ea typeface="+mn-ea"/>
                          <a:cs typeface="+mn-cs"/>
                        </a:rPr>
                        <a:t>(3) EPMP Digital fulfillment Patt D Book A EOBs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(1) Household access w/CAG </a:t>
                      </a:r>
                      <a:endParaRPr lang="en-US" sz="700" kern="1200" dirty="0">
                        <a:solidFill>
                          <a:srgbClr val="00B050"/>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(1) UHC</a:t>
                      </a:r>
                      <a:r>
                        <a:rPr lang="en-US" sz="700" kern="1200" baseline="0" dirty="0" smtClean="0">
                          <a:solidFill>
                            <a:srgbClr val="00B050"/>
                          </a:solidFill>
                          <a:effectLst/>
                          <a:latin typeface="+mn-lt"/>
                          <a:ea typeface="+mn-ea"/>
                          <a:cs typeface="+mn-cs"/>
                        </a:rPr>
                        <a:t> Rally Choice OE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baseline="0" dirty="0" smtClean="0">
                          <a:solidFill>
                            <a:srgbClr val="00B050"/>
                          </a:solidFill>
                          <a:effectLst/>
                          <a:latin typeface="+mn-lt"/>
                          <a:ea typeface="+mn-ea"/>
                          <a:cs typeface="+mn-cs"/>
                        </a:rPr>
                        <a:t>(1) EPMP RxPortal comm pref link exclusion list</a:t>
                      </a:r>
                      <a:endParaRPr lang="en-US" sz="700" kern="1200" dirty="0" smtClean="0">
                        <a:solidFill>
                          <a:srgbClr val="00B050"/>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(2) Edit</a:t>
                      </a:r>
                      <a:r>
                        <a:rPr lang="en-US" sz="700" kern="1200" baseline="0" dirty="0" smtClean="0">
                          <a:solidFill>
                            <a:srgbClr val="00B050"/>
                          </a:solidFill>
                          <a:effectLst/>
                          <a:latin typeface="+mn-lt"/>
                          <a:ea typeface="+mn-ea"/>
                          <a:cs typeface="+mn-cs"/>
                        </a:rPr>
                        <a:t> days supply to 365, 12 months contraceptive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(6) Willis</a:t>
                      </a:r>
                      <a:r>
                        <a:rPr lang="en-US" sz="700" kern="1200" baseline="0" dirty="0" smtClean="0">
                          <a:solidFill>
                            <a:srgbClr val="00B050"/>
                          </a:solidFill>
                          <a:effectLst/>
                          <a:latin typeface="+mn-lt"/>
                          <a:ea typeface="+mn-ea"/>
                          <a:cs typeface="+mn-cs"/>
                        </a:rPr>
                        <a:t> Towers Watson/ADM, Clear Channel Outdoor Inc, Prudential,  Eaton Corp, Peace HealthQuantum, US LDM LLC , Quantum Health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baseline="0" dirty="0" smtClean="0">
                          <a:solidFill>
                            <a:srgbClr val="00B050"/>
                          </a:solidFill>
                          <a:effectLst/>
                          <a:latin typeface="+mn-lt"/>
                          <a:ea typeface="+mn-ea"/>
                          <a:cs typeface="+mn-cs"/>
                        </a:rPr>
                        <a:t>(1) Pharmacy Locator Dispenser Type/Class Alterations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baseline="0" dirty="0" smtClean="0">
                          <a:solidFill>
                            <a:srgbClr val="00B050"/>
                          </a:solidFill>
                          <a:effectLst/>
                          <a:latin typeface="+mn-lt"/>
                          <a:ea typeface="+mn-ea"/>
                          <a:cs typeface="+mn-cs"/>
                        </a:rPr>
                        <a:t>Misc (5) – Offer Management and Technical features</a:t>
                      </a:r>
                      <a:endParaRPr lang="en-US" sz="700" kern="1200" dirty="0" smtClean="0">
                        <a:solidFill>
                          <a:srgbClr val="00B050"/>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a:solidFill>
                          <a:srgbClr val="00B050"/>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kern="1200" dirty="0" smtClean="0">
                          <a:solidFill>
                            <a:srgbClr val="E87722"/>
                          </a:solidFill>
                          <a:effectLst/>
                          <a:latin typeface="+mn-lt"/>
                          <a:ea typeface="+mn-ea"/>
                          <a:cs typeface="+mn-cs"/>
                        </a:rPr>
                        <a:t>All</a:t>
                      </a:r>
                      <a:r>
                        <a:rPr lang="en-US" sz="700" kern="1200" baseline="0" dirty="0" smtClean="0">
                          <a:solidFill>
                            <a:srgbClr val="E87722"/>
                          </a:solidFill>
                          <a:effectLst/>
                          <a:latin typeface="+mn-lt"/>
                          <a:ea typeface="+mn-ea"/>
                          <a:cs typeface="+mn-cs"/>
                        </a:rPr>
                        <a:t> Member Portal Q1 2019 Roadmap features will be finalized  on 11/13/18</a:t>
                      </a: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All</a:t>
                      </a:r>
                      <a:r>
                        <a:rPr lang="en-US" sz="700" kern="1200" baseline="0" dirty="0" smtClean="0">
                          <a:solidFill>
                            <a:srgbClr val="E87722"/>
                          </a:solidFill>
                          <a:effectLst/>
                          <a:latin typeface="+mn-lt"/>
                          <a:ea typeface="+mn-ea"/>
                          <a:cs typeface="+mn-cs"/>
                        </a:rPr>
                        <a:t> Member Portal Q2 2019 Roadmap features will be finalized  on 11/13/18</a:t>
                      </a:r>
                      <a:endParaRPr lang="en-US" sz="700" kern="1200" dirty="0" smtClean="0">
                        <a:solidFill>
                          <a:srgbClr val="E87722"/>
                        </a:solidFill>
                        <a:effectLst/>
                        <a:latin typeface="+mn-lt"/>
                        <a:ea typeface="+mn-ea"/>
                        <a:cs typeface="+mn-cs"/>
                      </a:endParaRPr>
                    </a:p>
                    <a:p>
                      <a:pPr marL="171450" indent="-171450" algn="l">
                        <a:buFont typeface="Arial" panose="020B0604020202020204" pitchFamily="34" charset="0"/>
                        <a:buChar char="•"/>
                      </a:pPr>
                      <a:endParaRPr lang="en-US" sz="700" baseline="0" dirty="0" smtClean="0">
                        <a:solidFill>
                          <a:srgbClr val="E87722"/>
                        </a:solidFill>
                      </a:endParaRPr>
                    </a:p>
                    <a:p>
                      <a:pPr marL="0" indent="0" algn="l">
                        <a:buFont typeface="Arial" panose="020B0604020202020204" pitchFamily="34" charset="0"/>
                        <a:buNone/>
                      </a:pPr>
                      <a:endParaRPr lang="en-US" sz="700" baseline="0" dirty="0" smtClean="0">
                        <a:solidFill>
                          <a:srgbClr val="E87722"/>
                        </a:solidFill>
                      </a:endParaRPr>
                    </a:p>
                    <a:p>
                      <a:pPr marL="0" indent="0" algn="l">
                        <a:buFont typeface="Arial" panose="020B0604020202020204" pitchFamily="34" charset="0"/>
                        <a:buNone/>
                      </a:pPr>
                      <a:endParaRPr lang="en-US" sz="700" kern="1200" dirty="0" smtClean="0">
                        <a:solidFill>
                          <a:srgbClr val="E87722"/>
                        </a:solidFill>
                        <a:effectLst/>
                        <a:latin typeface="+mn-lt"/>
                        <a:ea typeface="+mn-ea"/>
                        <a:cs typeface="+mn-cs"/>
                      </a:endParaRPr>
                    </a:p>
                    <a:p>
                      <a:pPr marL="0" indent="0" algn="l">
                        <a:buFont typeface="Arial" panose="020B0604020202020204" pitchFamily="34" charset="0"/>
                        <a:buNone/>
                      </a:pPr>
                      <a:r>
                        <a:rPr lang="en-US" sz="700" kern="1200" dirty="0" smtClean="0">
                          <a:solidFill>
                            <a:srgbClr val="E87722"/>
                          </a:solidFill>
                          <a:effectLst/>
                          <a:latin typeface="+mn-lt"/>
                          <a:ea typeface="+mn-ea"/>
                          <a:cs typeface="+mn-cs"/>
                        </a:rPr>
                        <a:t>Draft</a:t>
                      </a:r>
                      <a:r>
                        <a:rPr lang="en-US" sz="700" kern="1200" baseline="0" dirty="0" smtClean="0">
                          <a:solidFill>
                            <a:srgbClr val="E87722"/>
                          </a:solidFill>
                          <a:effectLst/>
                          <a:latin typeface="+mn-lt"/>
                          <a:ea typeface="+mn-ea"/>
                          <a:cs typeface="+mn-cs"/>
                        </a:rPr>
                        <a:t> Information – TBD</a:t>
                      </a:r>
                    </a:p>
                    <a:p>
                      <a:pPr marL="0" indent="0" algn="l">
                        <a:buFont typeface="Arial" panose="020B0604020202020204" pitchFamily="34" charset="0"/>
                        <a:buNone/>
                      </a:pPr>
                      <a:endParaRPr lang="en-US" sz="700" kern="1200" dirty="0" smtClean="0">
                        <a:solidFill>
                          <a:srgbClr val="E87722"/>
                        </a:solidFill>
                        <a:effectLst/>
                        <a:latin typeface="+mn-lt"/>
                        <a:ea typeface="+mn-ea"/>
                        <a:cs typeface="+mn-cs"/>
                      </a:endParaRPr>
                    </a:p>
                    <a:p>
                      <a:pPr marL="171450" indent="-171450" algn="l">
                        <a:buFont typeface="Arial" panose="020B0604020202020204" pitchFamily="34" charset="0"/>
                        <a:buChar char="•"/>
                      </a:pPr>
                      <a:r>
                        <a:rPr lang="en-US" sz="700" kern="1200" dirty="0" smtClean="0">
                          <a:solidFill>
                            <a:srgbClr val="E87722"/>
                          </a:solidFill>
                          <a:effectLst/>
                          <a:latin typeface="+mn-lt"/>
                          <a:ea typeface="+mn-ea"/>
                          <a:cs typeface="+mn-cs"/>
                        </a:rPr>
                        <a:t>Release automation and optimization</a:t>
                      </a:r>
                    </a:p>
                    <a:p>
                      <a:pPr marL="171450" indent="-171450" algn="l">
                        <a:buFont typeface="Arial" panose="020B0604020202020204" pitchFamily="34" charset="0"/>
                        <a:buChar char="•"/>
                      </a:pPr>
                      <a:r>
                        <a:rPr lang="en-US" sz="700" kern="1200" dirty="0" smtClean="0">
                          <a:solidFill>
                            <a:srgbClr val="E87722"/>
                          </a:solidFill>
                          <a:effectLst/>
                          <a:latin typeface="+mn-lt"/>
                          <a:ea typeface="+mn-ea"/>
                          <a:cs typeface="+mn-cs"/>
                        </a:rPr>
                        <a:t>Drug pricing - Specialty Medications</a:t>
                      </a:r>
                    </a:p>
                    <a:p>
                      <a:pPr marL="171450" indent="-171450" algn="l">
                        <a:buFont typeface="Arial" panose="020B0604020202020204" pitchFamily="34" charset="0"/>
                        <a:buChar char="•"/>
                      </a:pPr>
                      <a:endParaRPr lang="en-US" sz="700" baseline="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All</a:t>
                      </a:r>
                      <a:r>
                        <a:rPr lang="en-US" sz="700" kern="1200" baseline="0" dirty="0" smtClean="0">
                          <a:solidFill>
                            <a:srgbClr val="E87722"/>
                          </a:solidFill>
                          <a:effectLst/>
                          <a:latin typeface="+mn-lt"/>
                          <a:ea typeface="+mn-ea"/>
                          <a:cs typeface="+mn-cs"/>
                        </a:rPr>
                        <a:t> Member Portal Q3 2019 Roadmap features will be finalized  on 11/13/18</a:t>
                      </a:r>
                      <a:endParaRPr lang="en-US" sz="700" kern="1200" dirty="0" smtClean="0">
                        <a:solidFill>
                          <a:srgbClr val="E87722"/>
                        </a:solidFill>
                        <a:effectLst/>
                        <a:latin typeface="+mn-lt"/>
                        <a:ea typeface="+mn-ea"/>
                        <a:cs typeface="+mn-cs"/>
                      </a:endParaRPr>
                    </a:p>
                    <a:p>
                      <a:pPr marL="171450" indent="-171450" algn="l">
                        <a:buFont typeface="Arial" panose="020B0604020202020204" pitchFamily="34" charset="0"/>
                        <a:buChar char="•"/>
                      </a:pPr>
                      <a:endParaRPr lang="en-US" sz="700" dirty="0" smtClean="0">
                        <a:solidFill>
                          <a:srgbClr val="E87722"/>
                        </a:solidFill>
                      </a:endParaRPr>
                    </a:p>
                    <a:p>
                      <a:pPr marL="171450" indent="-171450" algn="l">
                        <a:buFont typeface="Arial" panose="020B0604020202020204" pitchFamily="34" charset="0"/>
                        <a:buChar char="•"/>
                      </a:pPr>
                      <a:endParaRPr lang="en-US" sz="700" dirty="0" smtClean="0">
                        <a:solidFill>
                          <a:srgbClr val="E87722"/>
                        </a:solidFill>
                      </a:endParaRPr>
                    </a:p>
                    <a:p>
                      <a:pPr marL="171450" indent="-171450" algn="l">
                        <a:buFont typeface="Arial" panose="020B0604020202020204" pitchFamily="34" charset="0"/>
                        <a:buChar char="•"/>
                      </a:pPr>
                      <a:endParaRPr lang="en-US" sz="700" dirty="0" smtClean="0">
                        <a:solidFill>
                          <a:srgbClr val="E87722"/>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dirty="0" smtClean="0">
                          <a:solidFill>
                            <a:srgbClr val="E87722"/>
                          </a:solidFill>
                          <a:effectLst/>
                          <a:latin typeface="+mn-lt"/>
                          <a:ea typeface="+mn-ea"/>
                          <a:cs typeface="+mn-cs"/>
                        </a:rPr>
                        <a:t>Draft</a:t>
                      </a:r>
                      <a:r>
                        <a:rPr lang="en-US" sz="700" kern="1200" baseline="0" dirty="0" smtClean="0">
                          <a:solidFill>
                            <a:srgbClr val="E87722"/>
                          </a:solidFill>
                          <a:effectLst/>
                          <a:latin typeface="+mn-lt"/>
                          <a:ea typeface="+mn-ea"/>
                          <a:cs typeface="+mn-cs"/>
                        </a:rPr>
                        <a:t> Information – TBD</a:t>
                      </a:r>
                    </a:p>
                    <a:p>
                      <a:pPr marL="171450" indent="-171450" algn="l">
                        <a:buFont typeface="Arial" panose="020B0604020202020204" pitchFamily="34" charset="0"/>
                        <a:buChar char="•"/>
                      </a:pPr>
                      <a:endParaRPr lang="en-US" sz="700" dirty="0" smtClean="0">
                        <a:solidFill>
                          <a:srgbClr val="E87722"/>
                        </a:solidFill>
                      </a:endParaRPr>
                    </a:p>
                    <a:p>
                      <a:pPr marL="171450" indent="-171450" algn="l">
                        <a:buFont typeface="Arial" panose="020B0604020202020204" pitchFamily="34" charset="0"/>
                        <a:buChar char="•"/>
                      </a:pPr>
                      <a:r>
                        <a:rPr lang="en-US" sz="700" kern="1200" dirty="0" smtClean="0">
                          <a:solidFill>
                            <a:srgbClr val="E87722"/>
                          </a:solidFill>
                          <a:effectLst/>
                          <a:latin typeface="+mn-lt"/>
                          <a:ea typeface="+mn-ea"/>
                          <a:cs typeface="+mn-cs"/>
                        </a:rPr>
                        <a:t>UHC Multi-Product- Navigation, Global Header, Cart, Content search</a:t>
                      </a:r>
                    </a:p>
                    <a:p>
                      <a:pPr marL="171450" indent="-171450" algn="l">
                        <a:buFont typeface="Arial" panose="020B0604020202020204" pitchFamily="34" charset="0"/>
                        <a:buChar char="•"/>
                      </a:pPr>
                      <a:r>
                        <a:rPr lang="en-US" sz="700" kern="1200" dirty="0" smtClean="0">
                          <a:solidFill>
                            <a:srgbClr val="E87722"/>
                          </a:solidFill>
                          <a:effectLst/>
                          <a:latin typeface="+mn-lt"/>
                          <a:ea typeface="+mn-ea"/>
                          <a:cs typeface="+mn-cs"/>
                        </a:rPr>
                        <a:t>Deconstruct CHP Module</a:t>
                      </a:r>
                    </a:p>
                    <a:p>
                      <a:pPr marL="171450" indent="-171450" algn="l">
                        <a:buFont typeface="Arial" panose="020B0604020202020204" pitchFamily="34" charset="0"/>
                        <a:buChar char="•"/>
                      </a:pP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All</a:t>
                      </a:r>
                      <a:r>
                        <a:rPr lang="en-US" sz="700" kern="1200" baseline="0" dirty="0" smtClean="0">
                          <a:solidFill>
                            <a:srgbClr val="E87722"/>
                          </a:solidFill>
                          <a:effectLst/>
                          <a:latin typeface="+mn-lt"/>
                          <a:ea typeface="+mn-ea"/>
                          <a:cs typeface="+mn-cs"/>
                        </a:rPr>
                        <a:t> Member Portal Q4 2019 Roadmap features will be finalized  on 11/13/18</a:t>
                      </a:r>
                      <a:endParaRPr lang="en-US" sz="700" kern="1200" dirty="0" smtClean="0">
                        <a:solidFill>
                          <a:srgbClr val="E87722"/>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smtClean="0">
                        <a:solidFill>
                          <a:srgbClr val="E87722"/>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smtClean="0">
                        <a:solidFill>
                          <a:srgbClr val="E87722"/>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smtClean="0">
                        <a:solidFill>
                          <a:srgbClr val="E87722"/>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smtClean="0">
                        <a:solidFill>
                          <a:srgbClr val="E87722"/>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kern="1200" dirty="0" smtClean="0">
                          <a:solidFill>
                            <a:srgbClr val="E87722"/>
                          </a:solidFill>
                          <a:effectLst/>
                          <a:latin typeface="+mn-lt"/>
                          <a:ea typeface="+mn-ea"/>
                          <a:cs typeface="+mn-cs"/>
                        </a:rPr>
                        <a:t>Draft</a:t>
                      </a:r>
                      <a:r>
                        <a:rPr lang="en-US" sz="700" kern="1200" baseline="0" dirty="0" smtClean="0">
                          <a:solidFill>
                            <a:srgbClr val="E87722"/>
                          </a:solidFill>
                          <a:effectLst/>
                          <a:latin typeface="+mn-lt"/>
                          <a:ea typeface="+mn-ea"/>
                          <a:cs typeface="+mn-cs"/>
                        </a:rPr>
                        <a:t> Information – TBD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smtClean="0">
                        <a:solidFill>
                          <a:srgbClr val="E87722"/>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Improved Technical set-up process for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De-couple</a:t>
                      </a:r>
                      <a:r>
                        <a:rPr lang="en-US" sz="700" baseline="0" dirty="0" smtClean="0">
                          <a:solidFill>
                            <a:srgbClr val="E87722"/>
                          </a:solidFill>
                        </a:rPr>
                        <a:t> RxAuth/PAS related calls from backend system and enable data in the middleware layer</a:t>
                      </a:r>
                      <a:endParaRPr lang="en-US" sz="700" dirty="0" smtClean="0">
                        <a:solidFill>
                          <a:srgbClr val="E8772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All</a:t>
                      </a:r>
                      <a:r>
                        <a:rPr lang="en-US" sz="700" kern="1200" baseline="0" dirty="0" smtClean="0">
                          <a:solidFill>
                            <a:srgbClr val="E87722"/>
                          </a:solidFill>
                          <a:effectLst/>
                          <a:latin typeface="+mn-lt"/>
                          <a:ea typeface="+mn-ea"/>
                          <a:cs typeface="+mn-cs"/>
                        </a:rPr>
                        <a:t> Member Portal Q1 2020 Roadmap features will be finalized  on 11/13/18</a:t>
                      </a:r>
                      <a:endParaRPr lang="en-US" sz="700" kern="1200" dirty="0" smtClean="0">
                        <a:solidFill>
                          <a:srgbClr val="E87722"/>
                        </a:solidFill>
                        <a:effectLst/>
                        <a:latin typeface="+mn-lt"/>
                        <a:ea typeface="+mn-ea"/>
                        <a:cs typeface="+mn-cs"/>
                      </a:endParaRPr>
                    </a:p>
                    <a:p>
                      <a:pPr algn="l"/>
                      <a:endParaRPr lang="en-US" sz="700" strike="noStrike" kern="1200" dirty="0" smtClean="0">
                        <a:solidFill>
                          <a:schemeClr val="tx1"/>
                        </a:solidFill>
                        <a:latin typeface="Cambria" panose="02040503050406030204" pitchFamily="18" charset="0"/>
                        <a:ea typeface="+mn-ea"/>
                        <a:cs typeface="+mn-cs"/>
                      </a:endParaRPr>
                    </a:p>
                    <a:p>
                      <a:pPr algn="l"/>
                      <a:endParaRPr lang="en-US" sz="700" strike="noStrike" kern="1200" dirty="0" smtClean="0">
                        <a:solidFill>
                          <a:schemeClr val="tx1"/>
                        </a:solidFill>
                        <a:latin typeface="Cambria" panose="02040503050406030204" pitchFamily="18" charset="0"/>
                        <a:ea typeface="+mn-ea"/>
                        <a:cs typeface="+mn-cs"/>
                      </a:endParaRPr>
                    </a:p>
                    <a:p>
                      <a:pPr algn="l"/>
                      <a:endParaRPr lang="en-US" sz="700" strike="noStrike" kern="1200" dirty="0" smtClean="0">
                        <a:solidFill>
                          <a:schemeClr val="tx1"/>
                        </a:solidFill>
                        <a:latin typeface="Cambria" panose="02040503050406030204"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kern="1200" dirty="0" smtClean="0">
                        <a:solidFill>
                          <a:srgbClr val="E87722"/>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smtClean="0">
                          <a:solidFill>
                            <a:srgbClr val="E87722"/>
                          </a:solidFill>
                          <a:effectLst/>
                          <a:latin typeface="+mn-lt"/>
                          <a:ea typeface="+mn-ea"/>
                          <a:cs typeface="+mn-cs"/>
                        </a:rPr>
                        <a:t>Draft</a:t>
                      </a:r>
                      <a:r>
                        <a:rPr lang="en-US" sz="700" kern="1200" baseline="0" dirty="0" smtClean="0">
                          <a:solidFill>
                            <a:srgbClr val="E87722"/>
                          </a:solidFill>
                          <a:effectLst/>
                          <a:latin typeface="+mn-lt"/>
                          <a:ea typeface="+mn-ea"/>
                          <a:cs typeface="+mn-cs"/>
                        </a:rPr>
                        <a:t> Information – TBD</a:t>
                      </a:r>
                    </a:p>
                    <a:p>
                      <a:pPr algn="l"/>
                      <a:endParaRPr lang="en-US" sz="700" strike="noStrike" kern="1200" dirty="0" smtClean="0">
                        <a:solidFill>
                          <a:schemeClr val="tx1"/>
                        </a:solidFill>
                        <a:latin typeface="Cambria" panose="02040503050406030204" pitchFamily="18"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De-couple</a:t>
                      </a:r>
                      <a:r>
                        <a:rPr lang="en-US" sz="700" baseline="0" dirty="0" smtClean="0">
                          <a:solidFill>
                            <a:srgbClr val="E87722"/>
                          </a:solidFill>
                        </a:rPr>
                        <a:t> RxClaim related calls from backend system and enable data in the middleware layer</a:t>
                      </a:r>
                      <a:endParaRPr lang="en-US" sz="700" dirty="0" smtClean="0">
                        <a:solidFill>
                          <a:srgbClr val="E87722"/>
                        </a:solidFill>
                      </a:endParaRPr>
                    </a:p>
                    <a:p>
                      <a:pPr algn="l"/>
                      <a:endParaRPr lang="en-US" sz="700" strike="noStrike" kern="1200" dirty="0" smtClean="0">
                        <a:solidFill>
                          <a:schemeClr val="tx1"/>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9310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 </a:t>
                      </a:r>
                    </a:p>
                    <a:p>
                      <a:pPr marL="171450" indent="-171450" algn="l">
                        <a:buFont typeface="Arial" panose="020B0604020202020204" pitchFamily="34" charset="0"/>
                        <a:buChar char="•"/>
                      </a:pPr>
                      <a:r>
                        <a:rPr lang="en-US" sz="700" dirty="0">
                          <a:solidFill>
                            <a:srgbClr val="0070C0"/>
                          </a:solidFill>
                        </a:rPr>
                        <a:t>AEM</a:t>
                      </a:r>
                    </a:p>
                    <a:p>
                      <a:pPr marL="171450" indent="-171450" algn="l">
                        <a:buFont typeface="Arial" panose="020B0604020202020204" pitchFamily="34" charset="0"/>
                        <a:buChar char="•"/>
                      </a:pPr>
                      <a:r>
                        <a:rPr lang="en-US" sz="700" dirty="0">
                          <a:solidFill>
                            <a:srgbClr val="0070C0"/>
                          </a:solidFill>
                        </a:rPr>
                        <a:t>Angular</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US" sz="700" kern="1200" dirty="0" smtClean="0">
                          <a:solidFill>
                            <a:srgbClr val="E87722"/>
                          </a:solidFill>
                          <a:effectLst/>
                          <a:latin typeface="+mn-lt"/>
                          <a:ea typeface="+mn-ea"/>
                          <a:cs typeface="+mn-cs"/>
                        </a:rPr>
                        <a:t>Open Source CMS</a:t>
                      </a: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429687">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 </a:t>
                      </a:r>
                    </a:p>
                    <a:p>
                      <a:pPr marL="171450" indent="-171450" algn="l">
                        <a:buFont typeface="Arial" panose="020B0604020202020204" pitchFamily="34" charset="0"/>
                        <a:buChar char="•"/>
                      </a:pPr>
                      <a:r>
                        <a:rPr lang="en-US" sz="700" dirty="0">
                          <a:solidFill>
                            <a:srgbClr val="0070C0"/>
                          </a:solidFill>
                        </a:rPr>
                        <a:t>Stage</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818374">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a:solidFill>
                            <a:srgbClr val="0070C0"/>
                          </a:solidFill>
                        </a:rPr>
                        <a:t>Test</a:t>
                      </a:r>
                    </a:p>
                    <a:p>
                      <a:pPr marL="171450" indent="-171450" algn="l">
                        <a:buFont typeface="Arial" panose="020B0604020202020204" pitchFamily="34" charset="0"/>
                        <a:buChar char="•"/>
                      </a:pPr>
                      <a:r>
                        <a:rPr lang="en-US" sz="700" dirty="0">
                          <a:solidFill>
                            <a:srgbClr val="0070C0"/>
                          </a:solidFill>
                        </a:rPr>
                        <a:t>QA1 – OSE</a:t>
                      </a:r>
                    </a:p>
                    <a:p>
                      <a:pPr marL="171450" indent="-171450" algn="l">
                        <a:buFont typeface="Arial" panose="020B0604020202020204" pitchFamily="34" charset="0"/>
                        <a:buChar char="•"/>
                      </a:pPr>
                      <a:r>
                        <a:rPr lang="en-US" sz="700" dirty="0">
                          <a:solidFill>
                            <a:srgbClr val="0070C0"/>
                          </a:solidFill>
                        </a:rPr>
                        <a:t>QA2 – OSE</a:t>
                      </a:r>
                    </a:p>
                    <a:p>
                      <a:pPr marL="171450" indent="-171450" algn="l">
                        <a:buFont typeface="Arial" panose="020B0604020202020204" pitchFamily="34" charset="0"/>
                        <a:buChar char="•"/>
                      </a:pPr>
                      <a:r>
                        <a:rPr lang="en-US" sz="700" dirty="0">
                          <a:solidFill>
                            <a:srgbClr val="0070C0"/>
                          </a:solidFill>
                        </a:rPr>
                        <a:t>QA3 – OSE</a:t>
                      </a:r>
                    </a:p>
                    <a:p>
                      <a:pPr marL="171450" indent="-171450" algn="l">
                        <a:buFont typeface="Arial" panose="020B0604020202020204" pitchFamily="34" charset="0"/>
                        <a:buChar char="•"/>
                      </a:pPr>
                      <a:r>
                        <a:rPr lang="en-US" sz="700" dirty="0">
                          <a:solidFill>
                            <a:srgbClr val="0070C0"/>
                          </a:solidFill>
                        </a:rPr>
                        <a:t>DEMO - OSE</a:t>
                      </a:r>
                    </a:p>
                    <a:p>
                      <a:pPr algn="l"/>
                      <a:r>
                        <a:rPr lang="en-US" sz="700" dirty="0">
                          <a:solidFill>
                            <a:srgbClr val="0070C0"/>
                          </a:solidFill>
                        </a:rPr>
                        <a:t>Dev – OSO</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US" sz="700" kern="1200" dirty="0" smtClean="0">
                          <a:solidFill>
                            <a:srgbClr val="E87722"/>
                          </a:solidFill>
                          <a:effectLst/>
                          <a:latin typeface="+mn-lt"/>
                          <a:ea typeface="+mn-ea"/>
                          <a:cs typeface="+mn-cs"/>
                        </a:rPr>
                        <a:t>Test – OSO Migration</a:t>
                      </a: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smtClean="0">
                          <a:solidFill>
                            <a:srgbClr val="E87722"/>
                          </a:solidFill>
                          <a:effectLst/>
                          <a:latin typeface="+mn-lt"/>
                          <a:ea typeface="+mn-ea"/>
                          <a:cs typeface="+mn-cs"/>
                        </a:rPr>
                        <a:t>Prod -OSO</a:t>
                      </a: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smtClean="0">
                          <a:solidFill>
                            <a:srgbClr val="E87722"/>
                          </a:solidFill>
                          <a:effectLst/>
                          <a:latin typeface="+mn-lt"/>
                          <a:ea typeface="+mn-ea"/>
                          <a:cs typeface="+mn-cs"/>
                        </a:rPr>
                        <a:t>Stage – OSO</a:t>
                      </a: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58851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Oracle – Upgrade</a:t>
                      </a:r>
                    </a:p>
                    <a:p>
                      <a:pPr marL="171450" indent="-171450" algn="l">
                        <a:buFont typeface="Arial" panose="020B0604020202020204" pitchFamily="34" charset="0"/>
                        <a:buChar char="•"/>
                      </a:pPr>
                      <a:r>
                        <a:rPr lang="en-US" sz="700" dirty="0">
                          <a:solidFill>
                            <a:srgbClr val="0070C0"/>
                          </a:solidFill>
                        </a:rPr>
                        <a:t>MySql</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buFont typeface="Arial" panose="020B0604020202020204" pitchFamily="34" charset="0"/>
                        <a:buNone/>
                      </a:pPr>
                      <a:r>
                        <a:rPr lang="en-US" sz="700" kern="1200" dirty="0" smtClean="0">
                          <a:solidFill>
                            <a:srgbClr val="E87722"/>
                          </a:solidFill>
                          <a:effectLst/>
                          <a:latin typeface="+mn-lt"/>
                          <a:ea typeface="+mn-ea"/>
                          <a:cs typeface="+mn-cs"/>
                        </a:rPr>
                        <a:t>Migrate Oracle data to Cassandra</a:t>
                      </a:r>
                      <a:endParaRPr lang="en-US" sz="700" kern="1200" dirty="0">
                        <a:solidFill>
                          <a:srgbClr val="E87722"/>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72951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HAPI</a:t>
                      </a:r>
                    </a:p>
                    <a:p>
                      <a:pPr marL="171450" indent="-171450" algn="l">
                        <a:buFont typeface="Arial" panose="020B0604020202020204" pitchFamily="34" charset="0"/>
                        <a:buChar char="•"/>
                      </a:pPr>
                      <a:r>
                        <a:rPr lang="en-US" sz="700" dirty="0">
                          <a:solidFill>
                            <a:srgbClr val="0070C0"/>
                          </a:solidFill>
                        </a:rPr>
                        <a:t>ECS (RxESB)</a:t>
                      </a:r>
                    </a:p>
                    <a:p>
                      <a:pPr marL="171450" indent="-171450" algn="l">
                        <a:buFont typeface="Arial" panose="020B0604020202020204" pitchFamily="34" charset="0"/>
                        <a:buChar char="•"/>
                      </a:pPr>
                      <a:r>
                        <a:rPr lang="en-US" sz="700" dirty="0">
                          <a:solidFill>
                            <a:srgbClr val="0070C0"/>
                          </a:solidFill>
                        </a:rPr>
                        <a:t>AE/UPM</a:t>
                      </a:r>
                    </a:p>
                    <a:p>
                      <a:pPr marL="171450" indent="-171450" algn="l">
                        <a:buFont typeface="Arial" panose="020B0604020202020204" pitchFamily="34" charset="0"/>
                        <a:buChar char="•"/>
                      </a:pPr>
                      <a:r>
                        <a:rPr lang="en-US" sz="700" dirty="0">
                          <a:solidFill>
                            <a:srgbClr val="0070C0"/>
                          </a:solidFill>
                        </a:rPr>
                        <a:t>RxWeb</a:t>
                      </a:r>
                    </a:p>
                    <a:p>
                      <a:pPr marL="171450" indent="-171450" algn="l">
                        <a:buFont typeface="Arial" panose="020B0604020202020204" pitchFamily="34" charset="0"/>
                        <a:buChar char="•"/>
                      </a:pPr>
                      <a:r>
                        <a:rPr lang="en-US" sz="700" dirty="0">
                          <a:solidFill>
                            <a:srgbClr val="0070C0"/>
                          </a:solidFill>
                        </a:rPr>
                        <a:t>TIBCO</a:t>
                      </a:r>
                    </a:p>
                    <a:p>
                      <a:pPr marL="171450" indent="-171450" algn="l">
                        <a:buFont typeface="Arial" panose="020B0604020202020204" pitchFamily="34" charset="0"/>
                        <a:buChar char="•"/>
                      </a:pPr>
                      <a:r>
                        <a:rPr lang="en-US" sz="700" dirty="0">
                          <a:solidFill>
                            <a:srgbClr val="0070C0"/>
                          </a:solidFill>
                        </a:rPr>
                        <a:t>ISL</a:t>
                      </a:r>
                    </a:p>
                    <a:p>
                      <a:pPr marL="171450" indent="-171450" algn="l">
                        <a:buFont typeface="Arial" panose="020B0604020202020204" pitchFamily="34" charset="0"/>
                        <a:buChar char="•"/>
                      </a:pPr>
                      <a:r>
                        <a:rPr lang="en-US" sz="700" dirty="0">
                          <a:solidFill>
                            <a:srgbClr val="0070C0"/>
                          </a:solidFill>
                        </a:rPr>
                        <a:t>Google API</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r>
                        <a:rPr lang="en-US" sz="700" dirty="0" smtClean="0">
                          <a:solidFill>
                            <a:srgbClr val="E87722"/>
                          </a:solidFill>
                        </a:rPr>
                        <a:t>Consolidate HAPI and ECS for Specialty transformation into the micro-service</a:t>
                      </a:r>
                      <a:r>
                        <a:rPr lang="en-US" sz="700" baseline="0" dirty="0" smtClean="0">
                          <a:solidFill>
                            <a:srgbClr val="E87722"/>
                          </a:solidFill>
                        </a:rPr>
                        <a:t> API middleware layer</a:t>
                      </a: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E87722"/>
                          </a:solidFill>
                        </a:rPr>
                        <a:t>Consolidate</a:t>
                      </a:r>
                      <a:r>
                        <a:rPr lang="en-US" sz="700" baseline="0" dirty="0" smtClean="0">
                          <a:solidFill>
                            <a:srgbClr val="E87722"/>
                          </a:solidFill>
                        </a:rPr>
                        <a:t> HAPI and ECS for IRIS </a:t>
                      </a:r>
                      <a:r>
                        <a:rPr lang="en-US" sz="700" kern="1200" dirty="0" smtClean="0">
                          <a:solidFill>
                            <a:srgbClr val="E87722"/>
                          </a:solidFill>
                          <a:latin typeface="+mn-lt"/>
                          <a:ea typeface="+mn-ea"/>
                          <a:cs typeface="+mn-cs"/>
                        </a:rPr>
                        <a:t>related</a:t>
                      </a:r>
                      <a:r>
                        <a:rPr lang="en-US" sz="700" baseline="0" dirty="0" smtClean="0">
                          <a:solidFill>
                            <a:srgbClr val="E87722"/>
                          </a:solidFill>
                        </a:rPr>
                        <a:t> calls into the micro-service API middleware layer</a:t>
                      </a: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Consolidate</a:t>
                      </a:r>
                      <a:r>
                        <a:rPr lang="en-US" sz="700" baseline="0" dirty="0" smtClean="0">
                          <a:solidFill>
                            <a:srgbClr val="E87722"/>
                          </a:solidFill>
                        </a:rPr>
                        <a:t> HAPI and ECS for RxAuth/PAS </a:t>
                      </a:r>
                      <a:r>
                        <a:rPr lang="en-US" sz="700" kern="1200" dirty="0" smtClean="0">
                          <a:solidFill>
                            <a:srgbClr val="E87722"/>
                          </a:solidFill>
                          <a:latin typeface="+mn-lt"/>
                          <a:ea typeface="+mn-ea"/>
                          <a:cs typeface="+mn-cs"/>
                        </a:rPr>
                        <a:t>related</a:t>
                      </a:r>
                      <a:r>
                        <a:rPr lang="en-US" sz="700" baseline="0" dirty="0" smtClean="0">
                          <a:solidFill>
                            <a:srgbClr val="E87722"/>
                          </a:solidFill>
                        </a:rPr>
                        <a:t> calls into the micro-service API middleware layer</a:t>
                      </a: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Consolidate</a:t>
                      </a:r>
                      <a:r>
                        <a:rPr lang="en-US" sz="700" baseline="0" dirty="0" smtClean="0">
                          <a:solidFill>
                            <a:srgbClr val="E87722"/>
                          </a:solidFill>
                        </a:rPr>
                        <a:t> HAPI and ECS for RxClaim </a:t>
                      </a:r>
                      <a:r>
                        <a:rPr lang="en-US" sz="700" kern="1200" dirty="0" smtClean="0">
                          <a:solidFill>
                            <a:srgbClr val="E87722"/>
                          </a:solidFill>
                          <a:latin typeface="+mn-lt"/>
                          <a:ea typeface="+mn-ea"/>
                          <a:cs typeface="+mn-cs"/>
                        </a:rPr>
                        <a:t>related</a:t>
                      </a:r>
                      <a:r>
                        <a:rPr lang="en-US" sz="700" baseline="0" dirty="0" smtClean="0">
                          <a:solidFill>
                            <a:srgbClr val="E87722"/>
                          </a:solidFill>
                        </a:rPr>
                        <a:t> calls into the micro-service API middleware layer</a:t>
                      </a: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75454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Active – Active (RTO 8, RPO 0)</a:t>
                      </a:r>
                    </a:p>
                    <a:p>
                      <a:pPr marL="171450" indent="-171450" algn="l">
                        <a:buFont typeface="Arial" panose="020B0604020202020204" pitchFamily="34" charset="0"/>
                        <a:buChar char="•"/>
                      </a:pPr>
                      <a:r>
                        <a:rPr lang="en-US" sz="700" dirty="0">
                          <a:solidFill>
                            <a:srgbClr val="0070C0"/>
                          </a:solidFill>
                        </a:rPr>
                        <a:t>DB – </a:t>
                      </a:r>
                      <a:r>
                        <a:rPr lang="en-US" sz="700" dirty="0" smtClean="0">
                          <a:solidFill>
                            <a:srgbClr val="0070C0"/>
                          </a:solidFill>
                        </a:rPr>
                        <a:t>Active/Standby</a:t>
                      </a:r>
                      <a:r>
                        <a:rPr lang="en-US" sz="700" baseline="0" dirty="0" smtClean="0">
                          <a:solidFill>
                            <a:srgbClr val="0070C0"/>
                          </a:solidFill>
                        </a:rPr>
                        <a:t> </a:t>
                      </a:r>
                      <a:r>
                        <a:rPr lang="en-US" sz="700" dirty="0" smtClean="0">
                          <a:solidFill>
                            <a:srgbClr val="0070C0"/>
                          </a:solidFill>
                        </a:rPr>
                        <a:t>(RTO </a:t>
                      </a:r>
                      <a:r>
                        <a:rPr lang="en-US" sz="700" dirty="0">
                          <a:solidFill>
                            <a:srgbClr val="0070C0"/>
                          </a:solidFill>
                        </a:rPr>
                        <a:t>8, RPO 1)</a:t>
                      </a:r>
                    </a:p>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553534">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chemeClr val="tx1"/>
                          </a:solidFill>
                        </a:rPr>
                        <a:t>TBD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00B050"/>
                          </a:solidFill>
                          <a:effectLst/>
                          <a:latin typeface="+mn-lt"/>
                          <a:ea typeface="+mn-ea"/>
                          <a:cs typeface="+mn-cs"/>
                        </a:rPr>
                        <a:t>Decom of Legacy Member Portal</a:t>
                      </a:r>
                      <a:endParaRPr lang="en-US" sz="700" kern="1200" dirty="0">
                        <a:solidFill>
                          <a:srgbClr val="00B050"/>
                        </a:solidFill>
                        <a:effectLst/>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85756" y="3935186"/>
            <a:ext cx="2414729" cy="1926771"/>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82500" lnSpcReduction="20000"/>
          </a:bodyPr>
          <a:lstStyle>
            <a:lvl1pPr>
              <a:spcBef>
                <a:spcPct val="0"/>
              </a:spcBef>
              <a:buNone/>
              <a:defRPr sz="1200" b="1">
                <a:latin typeface="+mj-lt"/>
                <a:ea typeface="+mj-ea"/>
                <a:cs typeface="+mj-cs"/>
              </a:defRPr>
            </a:lvl1pPr>
          </a:lstStyle>
          <a:p>
            <a:r>
              <a:rPr lang="en-US" sz="1000" dirty="0">
                <a:solidFill>
                  <a:prstClr val="black"/>
                </a:solidFill>
              </a:rPr>
              <a:t>System Dependencies</a:t>
            </a:r>
          </a:p>
          <a:p>
            <a:pPr marL="91440" indent="-91440">
              <a:buFont typeface="Arial" panose="020B0604020202020204" pitchFamily="34" charset="0"/>
              <a:buChar char="•"/>
            </a:pPr>
            <a:r>
              <a:rPr lang="en-US" sz="1100" dirty="0">
                <a:solidFill>
                  <a:prstClr val="black"/>
                </a:solidFill>
              </a:rPr>
              <a:t>L1: Utilization Management</a:t>
            </a:r>
          </a:p>
          <a:p>
            <a:pPr marL="182880" lvl="1"/>
            <a:r>
              <a:rPr lang="en-US" sz="700" b="1" dirty="0">
                <a:solidFill>
                  <a:srgbClr val="00B050"/>
                </a:solidFill>
              </a:rPr>
              <a:t>RxAuth/Prior Authorization System</a:t>
            </a:r>
          </a:p>
          <a:p>
            <a:pPr marL="91440" indent="-91440">
              <a:buFont typeface="Arial" panose="020B0604020202020204" pitchFamily="34" charset="0"/>
              <a:buChar char="•"/>
            </a:pPr>
            <a:r>
              <a:rPr lang="en-US" sz="1050" dirty="0">
                <a:solidFill>
                  <a:prstClr val="black"/>
                </a:solidFill>
              </a:rPr>
              <a:t>L1: Inventory, Orders, Logistics &amp; Fulfillment</a:t>
            </a:r>
          </a:p>
          <a:p>
            <a:pPr marL="182880" lvl="1"/>
            <a:r>
              <a:rPr lang="en-US" sz="700" b="1" dirty="0">
                <a:solidFill>
                  <a:srgbClr val="00B050"/>
                </a:solidFill>
              </a:rPr>
              <a:t>IRIS</a:t>
            </a:r>
            <a:endParaRPr lang="en-US" sz="700" b="1" strike="sngStrike" dirty="0">
              <a:solidFill>
                <a:srgbClr val="00B050"/>
              </a:solidFill>
            </a:endParaRPr>
          </a:p>
          <a:p>
            <a:pPr marL="91440" indent="-91440">
              <a:buFont typeface="Arial" panose="020B0604020202020204" pitchFamily="34" charset="0"/>
              <a:buChar char="•"/>
            </a:pPr>
            <a:r>
              <a:rPr lang="en-US" sz="1100" dirty="0">
                <a:solidFill>
                  <a:prstClr val="black"/>
                </a:solidFill>
              </a:rPr>
              <a:t>L1: Financial Services</a:t>
            </a:r>
          </a:p>
          <a:p>
            <a:r>
              <a:rPr lang="en-US" sz="1000" dirty="0">
                <a:solidFill>
                  <a:srgbClr val="00B050"/>
                </a:solidFill>
              </a:rPr>
              <a:t>           </a:t>
            </a:r>
            <a:r>
              <a:rPr lang="en-US" sz="1000" dirty="0" smtClean="0">
                <a:solidFill>
                  <a:srgbClr val="00B050"/>
                </a:solidFill>
              </a:rPr>
              <a:t>  </a:t>
            </a:r>
            <a:r>
              <a:rPr lang="en-US" sz="700" dirty="0" smtClean="0">
                <a:solidFill>
                  <a:srgbClr val="00B050"/>
                </a:solidFill>
              </a:rPr>
              <a:t>UHG </a:t>
            </a:r>
            <a:r>
              <a:rPr lang="en-US" sz="700" dirty="0">
                <a:solidFill>
                  <a:srgbClr val="00B050"/>
                </a:solidFill>
              </a:rPr>
              <a:t>Payment Gateway</a:t>
            </a:r>
          </a:p>
          <a:p>
            <a:pPr marL="91440" indent="-91440">
              <a:buFont typeface="Arial" panose="020B0604020202020204" pitchFamily="34" charset="0"/>
              <a:buChar char="•"/>
            </a:pPr>
            <a:r>
              <a:rPr lang="en-US" sz="1100" dirty="0">
                <a:solidFill>
                  <a:prstClr val="black"/>
                </a:solidFill>
              </a:rPr>
              <a:t>L1: Data Operations      </a:t>
            </a:r>
          </a:p>
          <a:p>
            <a:r>
              <a:rPr lang="en-US" sz="700" dirty="0">
                <a:solidFill>
                  <a:srgbClr val="00B050"/>
                </a:solidFill>
              </a:rPr>
              <a:t>                 </a:t>
            </a:r>
            <a:r>
              <a:rPr lang="en-US" sz="700" dirty="0" smtClean="0">
                <a:solidFill>
                  <a:srgbClr val="00B050"/>
                </a:solidFill>
              </a:rPr>
              <a:t> ESB/DSG-hAPI</a:t>
            </a:r>
            <a:endParaRPr lang="en-US" sz="700" dirty="0">
              <a:solidFill>
                <a:srgbClr val="00B050"/>
              </a:solidFill>
            </a:endParaRPr>
          </a:p>
          <a:p>
            <a:pPr marL="91440" indent="-91440">
              <a:buFont typeface="Arial" panose="020B0604020202020204" pitchFamily="34" charset="0"/>
              <a:buChar char="•"/>
            </a:pPr>
            <a:r>
              <a:rPr lang="en-US" sz="1100" dirty="0">
                <a:solidFill>
                  <a:prstClr val="black"/>
                </a:solidFill>
              </a:rPr>
              <a:t>L1: Manage Claims</a:t>
            </a:r>
          </a:p>
          <a:p>
            <a:r>
              <a:rPr lang="en-US" sz="1100" dirty="0">
                <a:solidFill>
                  <a:srgbClr val="00B050"/>
                </a:solidFill>
              </a:rPr>
              <a:t>          </a:t>
            </a:r>
            <a:r>
              <a:rPr lang="en-US" sz="1100" dirty="0" smtClean="0">
                <a:solidFill>
                  <a:srgbClr val="00B050"/>
                </a:solidFill>
              </a:rPr>
              <a:t>  </a:t>
            </a:r>
            <a:r>
              <a:rPr lang="en-US" sz="700" dirty="0" smtClean="0">
                <a:solidFill>
                  <a:srgbClr val="00B050"/>
                </a:solidFill>
              </a:rPr>
              <a:t>RxClaim</a:t>
            </a:r>
            <a:endParaRPr lang="en-US" sz="700" dirty="0">
              <a:solidFill>
                <a:srgbClr val="00B050"/>
              </a:solidFill>
            </a:endParaRPr>
          </a:p>
          <a:p>
            <a:pPr marL="91440" indent="-91440">
              <a:buFont typeface="Arial" panose="020B0604020202020204" pitchFamily="34" charset="0"/>
              <a:buChar char="•"/>
            </a:pPr>
            <a:r>
              <a:rPr lang="en-US" sz="1100" dirty="0">
                <a:solidFill>
                  <a:prstClr val="black"/>
                </a:solidFill>
              </a:rPr>
              <a:t>L1: Provider Demographic Management</a:t>
            </a:r>
          </a:p>
          <a:p>
            <a:r>
              <a:rPr lang="en-US" sz="1000" dirty="0">
                <a:solidFill>
                  <a:srgbClr val="FF0000"/>
                </a:solidFill>
              </a:rPr>
              <a:t>         </a:t>
            </a:r>
            <a:r>
              <a:rPr lang="en-US" sz="700" dirty="0">
                <a:solidFill>
                  <a:srgbClr val="00B050"/>
                </a:solidFill>
              </a:rPr>
              <a:t>  </a:t>
            </a:r>
            <a:r>
              <a:rPr lang="en-US" sz="700" dirty="0" smtClean="0">
                <a:solidFill>
                  <a:srgbClr val="00B050"/>
                </a:solidFill>
              </a:rPr>
              <a:t>      Optum </a:t>
            </a:r>
            <a:r>
              <a:rPr lang="en-US" sz="700" dirty="0">
                <a:solidFill>
                  <a:srgbClr val="00B050"/>
                </a:solidFill>
              </a:rPr>
              <a:t>Insight </a:t>
            </a:r>
            <a:r>
              <a:rPr lang="en-US" sz="700" dirty="0" smtClean="0">
                <a:solidFill>
                  <a:srgbClr val="00B050"/>
                </a:solidFill>
              </a:rPr>
              <a:t>P360</a:t>
            </a:r>
            <a:endParaRPr lang="en-US" sz="1100" dirty="0">
              <a:solidFill>
                <a:prstClr val="black"/>
              </a:solidFill>
            </a:endParaRPr>
          </a:p>
          <a:p>
            <a:pPr marL="91440" indent="-91440">
              <a:buFont typeface="Arial" panose="020B0604020202020204" pitchFamily="34" charset="0"/>
              <a:buChar char="•"/>
            </a:pPr>
            <a:r>
              <a:rPr lang="en-US" sz="1100" dirty="0" smtClean="0">
                <a:solidFill>
                  <a:prstClr val="black"/>
                </a:solidFill>
              </a:rPr>
              <a:t>L1: Health </a:t>
            </a:r>
            <a:r>
              <a:rPr lang="en-US" sz="1100" dirty="0">
                <a:solidFill>
                  <a:prstClr val="black"/>
                </a:solidFill>
              </a:rPr>
              <a:t>Decision Support </a:t>
            </a:r>
          </a:p>
          <a:p>
            <a:r>
              <a:rPr lang="en-US" sz="700" dirty="0">
                <a:solidFill>
                  <a:srgbClr val="00B050"/>
                </a:solidFill>
              </a:rPr>
              <a:t> </a:t>
            </a:r>
            <a:r>
              <a:rPr lang="en-US" sz="700" dirty="0" smtClean="0">
                <a:solidFill>
                  <a:srgbClr val="00B050"/>
                </a:solidFill>
              </a:rPr>
              <a:t>                   RxWeb , iNet DB,  Google API, DestinationRx, Goldstandard	</a:t>
            </a:r>
          </a:p>
          <a:p>
            <a:pPr marL="91440" indent="-91440">
              <a:buFont typeface="Arial" panose="020B0604020202020204" pitchFamily="34" charset="0"/>
              <a:buChar char="•"/>
            </a:pPr>
            <a:r>
              <a:rPr lang="en-US" sz="1100" dirty="0" smtClean="0">
                <a:solidFill>
                  <a:prstClr val="black"/>
                </a:solidFill>
              </a:rPr>
              <a:t>L1</a:t>
            </a:r>
            <a:r>
              <a:rPr lang="en-US" sz="1100" dirty="0">
                <a:solidFill>
                  <a:prstClr val="black"/>
                </a:solidFill>
              </a:rPr>
              <a:t>: Information </a:t>
            </a:r>
            <a:r>
              <a:rPr lang="en-US" sz="1100" dirty="0" smtClean="0">
                <a:solidFill>
                  <a:prstClr val="black"/>
                </a:solidFill>
              </a:rPr>
              <a:t>Technology </a:t>
            </a:r>
            <a:r>
              <a:rPr lang="en-US" sz="1100" dirty="0">
                <a:solidFill>
                  <a:prstClr val="black"/>
                </a:solidFill>
              </a:rPr>
              <a:t>Enabling Services </a:t>
            </a:r>
          </a:p>
          <a:p>
            <a:r>
              <a:rPr lang="en-US" sz="700" dirty="0" smtClean="0">
                <a:solidFill>
                  <a:srgbClr val="00B050"/>
                </a:solidFill>
              </a:rPr>
              <a:t>                     </a:t>
            </a:r>
            <a:r>
              <a:rPr lang="en-US" sz="700" dirty="0">
                <a:solidFill>
                  <a:srgbClr val="00B050"/>
                </a:solidFill>
              </a:rPr>
              <a:t>Documentum, Conduent API</a:t>
            </a:r>
            <a:endParaRPr lang="en-US" dirty="0">
              <a:solidFill>
                <a:prstClr val="black"/>
              </a:solidFill>
            </a:endParaRPr>
          </a:p>
        </p:txBody>
      </p:sp>
      <p:sp>
        <p:nvSpPr>
          <p:cNvPr id="8" name="Text Placeholder 3"/>
          <p:cNvSpPr txBox="1">
            <a:spLocks/>
          </p:cNvSpPr>
          <p:nvPr/>
        </p:nvSpPr>
        <p:spPr>
          <a:xfrm>
            <a:off x="85756" y="5959929"/>
            <a:ext cx="2380093" cy="783777"/>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37500" lnSpcReduction="20000"/>
          </a:bodyPr>
          <a:lstStyle>
            <a:lvl1pPr>
              <a:spcBef>
                <a:spcPct val="0"/>
              </a:spcBef>
              <a:buNone/>
              <a:defRPr sz="1200" b="1">
                <a:latin typeface="+mj-lt"/>
                <a:ea typeface="+mj-ea"/>
                <a:cs typeface="+mj-cs"/>
              </a:defRPr>
            </a:lvl1pPr>
          </a:lstStyle>
          <a:p>
            <a:r>
              <a:rPr lang="en-US" sz="1000" dirty="0">
                <a:solidFill>
                  <a:prstClr val="black"/>
                </a:solidFill>
              </a:rPr>
              <a:t>Application / Platform TCO</a:t>
            </a:r>
          </a:p>
          <a:p>
            <a:endParaRPr lang="en-US" sz="1000" dirty="0">
              <a:solidFill>
                <a:prstClr val="black"/>
              </a:solidFill>
            </a:endParaRPr>
          </a:p>
          <a:p>
            <a:r>
              <a:rPr lang="en-US" sz="1000" dirty="0">
                <a:solidFill>
                  <a:prstClr val="black"/>
                </a:solidFill>
              </a:rPr>
              <a:t>2018: as of Aug 2018: $3,742K</a:t>
            </a:r>
          </a:p>
          <a:p>
            <a:r>
              <a:rPr lang="en-US" sz="1000" dirty="0">
                <a:solidFill>
                  <a:prstClr val="black"/>
                </a:solidFill>
              </a:rPr>
              <a:t>2019:</a:t>
            </a:r>
          </a:p>
          <a:p>
            <a:r>
              <a:rPr lang="en-US" sz="1000" dirty="0">
                <a:solidFill>
                  <a:prstClr val="black"/>
                </a:solidFill>
              </a:rPr>
              <a:t>2020:</a:t>
            </a:r>
          </a:p>
          <a:p>
            <a:endParaRPr lang="en-US" sz="1000" dirty="0">
              <a:solidFill>
                <a:prstClr val="black"/>
              </a:solidFill>
            </a:endParaRPr>
          </a:p>
          <a:p>
            <a:r>
              <a:rPr lang="en-US" sz="1000" dirty="0">
                <a:solidFill>
                  <a:prstClr val="black"/>
                </a:solidFill>
              </a:rPr>
              <a:t>Notes: As of August 2018:</a:t>
            </a:r>
          </a:p>
          <a:p>
            <a:pPr marL="171450" indent="-171450">
              <a:buFont typeface="Arial" panose="020B0604020202020204" pitchFamily="34" charset="0"/>
              <a:buChar char="•"/>
            </a:pPr>
            <a:r>
              <a:rPr lang="en-US" sz="1000" dirty="0">
                <a:solidFill>
                  <a:prstClr val="black"/>
                </a:solidFill>
              </a:rPr>
              <a:t>$663K (Infrastructure)</a:t>
            </a:r>
          </a:p>
          <a:p>
            <a:pPr marL="171450" indent="-171450">
              <a:buFont typeface="Arial" panose="020B0604020202020204" pitchFamily="34" charset="0"/>
              <a:buChar char="•"/>
            </a:pPr>
            <a:r>
              <a:rPr lang="en-US" sz="1000" dirty="0">
                <a:solidFill>
                  <a:prstClr val="black"/>
                </a:solidFill>
              </a:rPr>
              <a:t>$3,079K (O&amp;M) - </a:t>
            </a:r>
            <a:r>
              <a:rPr lang="en-US" sz="1000" i="1" dirty="0">
                <a:solidFill>
                  <a:srgbClr val="960000"/>
                </a:solidFill>
              </a:rPr>
              <a:t>Numbers include figures for “ORx - RxPortal”/ “Consumer Portal (OptumRx)”/” OptumRx Member Portal” billing applications</a:t>
            </a:r>
            <a:endParaRPr lang="en-US" sz="1000" dirty="0">
              <a:solidFill>
                <a:prstClr val="black"/>
              </a:solidFill>
            </a:endParaRPr>
          </a:p>
          <a:p>
            <a:pPr marL="628650" lvl="1" indent="-171450">
              <a:buFont typeface="Arial" panose="020B0604020202020204" pitchFamily="34" charset="0"/>
              <a:buChar char="•"/>
            </a:pPr>
            <a:r>
              <a:rPr lang="en-US" sz="1000" b="1" dirty="0">
                <a:solidFill>
                  <a:prstClr val="black"/>
                </a:solidFill>
              </a:rPr>
              <a:t>Consumer Portal (OptumRx) $1,040K</a:t>
            </a:r>
          </a:p>
          <a:p>
            <a:pPr marL="628650" lvl="1" indent="-171450">
              <a:buFont typeface="Arial" panose="020B0604020202020204" pitchFamily="34" charset="0"/>
              <a:buChar char="•"/>
            </a:pPr>
            <a:r>
              <a:rPr lang="en-US" sz="1000" b="1" dirty="0">
                <a:solidFill>
                  <a:prstClr val="black"/>
                </a:solidFill>
              </a:rPr>
              <a:t>OptumRx Member Portal $335K</a:t>
            </a:r>
          </a:p>
          <a:p>
            <a:pPr marL="628650" lvl="1" indent="-171450">
              <a:buFont typeface="Arial" panose="020B0604020202020204" pitchFamily="34" charset="0"/>
              <a:buChar char="•"/>
            </a:pPr>
            <a:r>
              <a:rPr lang="en-US" sz="1000" b="1" dirty="0">
                <a:solidFill>
                  <a:prstClr val="black"/>
                </a:solidFill>
              </a:rPr>
              <a:t>ORx – RxPortal $1,704K</a:t>
            </a:r>
          </a:p>
          <a:p>
            <a:endParaRPr lang="en-US" dirty="0">
              <a:solidFill>
                <a:prstClr val="black"/>
              </a:solidFill>
            </a:endParaRPr>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3184553"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6" name="Group 15"/>
          <p:cNvGrpSpPr/>
          <p:nvPr/>
        </p:nvGrpSpPr>
        <p:grpSpPr>
          <a:xfrm>
            <a:off x="7996316" y="146677"/>
            <a:ext cx="2003930" cy="238623"/>
            <a:chOff x="7996316" y="146677"/>
            <a:chExt cx="2003930" cy="238623"/>
          </a:xfrm>
        </p:grpSpPr>
        <p:sp>
          <p:nvSpPr>
            <p:cNvPr id="9" name="Rectangle 8"/>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Proposed</a:t>
              </a:r>
              <a:endParaRPr lang="en-US" sz="800" b="1" dirty="0">
                <a:solidFill>
                  <a:prstClr val="white"/>
                </a:solidFill>
              </a:endParaRPr>
            </a:p>
          </p:txBody>
        </p:sp>
        <p:sp>
          <p:nvSpPr>
            <p:cNvPr id="13" name="Rectangle 12"/>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Agreed Upon</a:t>
              </a:r>
              <a:endParaRPr lang="en-US" sz="800" b="1" dirty="0">
                <a:solidFill>
                  <a:prstClr val="white"/>
                </a:solidFill>
              </a:endParaRPr>
            </a:p>
          </p:txBody>
        </p:sp>
        <p:sp>
          <p:nvSpPr>
            <p:cNvPr id="14" name="Rectangle 13"/>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Completed</a:t>
              </a:r>
              <a:endParaRPr lang="en-US" sz="800" b="1" dirty="0">
                <a:solidFill>
                  <a:prstClr val="white"/>
                </a:solidFill>
              </a:endParaRPr>
            </a:p>
          </p:txBody>
        </p:sp>
      </p:grpSp>
    </p:spTree>
    <p:extLst>
      <p:ext uri="{BB962C8B-B14F-4D97-AF65-F5344CB8AC3E}">
        <p14:creationId xmlns:p14="http://schemas.microsoft.com/office/powerpoint/2010/main" val="285809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7208" y="359254"/>
            <a:ext cx="9184996" cy="540958"/>
          </a:xfrm>
        </p:spPr>
        <p:txBody>
          <a:bodyPr anchor="b">
            <a:normAutofit/>
          </a:bodyPr>
          <a:lstStyle/>
          <a:p>
            <a:pPr algn="ctr"/>
            <a:r>
              <a:rPr lang="en-US" dirty="0" smtClean="0"/>
              <a:t>BriovaRx Patient Portal – Evolution to Future State </a:t>
            </a:r>
            <a:endParaRPr lang="en-US" dirty="0"/>
          </a:p>
        </p:txBody>
      </p:sp>
      <p:sp>
        <p:nvSpPr>
          <p:cNvPr id="144" name="Rectangle 143"/>
          <p:cNvSpPr/>
          <p:nvPr/>
        </p:nvSpPr>
        <p:spPr>
          <a:xfrm>
            <a:off x="149919" y="2162068"/>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5" name="Rounded Rectangle 144"/>
          <p:cNvSpPr/>
          <p:nvPr/>
        </p:nvSpPr>
        <p:spPr>
          <a:xfrm>
            <a:off x="698751" y="1205791"/>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146" name="Rounded Rectangle 145"/>
          <p:cNvSpPr/>
          <p:nvPr/>
        </p:nvSpPr>
        <p:spPr>
          <a:xfrm>
            <a:off x="473999" y="1668269"/>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147" name="Straight Arrow Connector 146"/>
          <p:cNvCxnSpPr/>
          <p:nvPr/>
        </p:nvCxnSpPr>
        <p:spPr>
          <a:xfrm flipH="1">
            <a:off x="1093941" y="148215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H="1">
            <a:off x="2982761" y="146684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rot="16200000">
            <a:off x="-290279" y="3008733"/>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150" name="TextBox 149"/>
          <p:cNvSpPr txBox="1"/>
          <p:nvPr/>
        </p:nvSpPr>
        <p:spPr>
          <a:xfrm rot="16200000">
            <a:off x="-590812" y="300448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151" name="TextBox 150"/>
          <p:cNvSpPr txBox="1"/>
          <p:nvPr/>
        </p:nvSpPr>
        <p:spPr>
          <a:xfrm rot="16200000">
            <a:off x="-4410" y="3013796"/>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152" name="Rectangle 151"/>
          <p:cNvSpPr/>
          <p:nvPr/>
        </p:nvSpPr>
        <p:spPr>
          <a:xfrm>
            <a:off x="1257450" y="2223442"/>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3" name="Rectangle 152"/>
          <p:cNvSpPr/>
          <p:nvPr/>
        </p:nvSpPr>
        <p:spPr>
          <a:xfrm>
            <a:off x="1295978" y="2949216"/>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4" name="TextBox 153"/>
          <p:cNvSpPr txBox="1"/>
          <p:nvPr/>
        </p:nvSpPr>
        <p:spPr>
          <a:xfrm>
            <a:off x="1337135" y="2370128"/>
            <a:ext cx="2075601" cy="281376"/>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155" name="TextBox 154"/>
          <p:cNvSpPr txBox="1"/>
          <p:nvPr/>
        </p:nvSpPr>
        <p:spPr>
          <a:xfrm>
            <a:off x="1379725" y="3275726"/>
            <a:ext cx="2075601" cy="280249"/>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156" name="Straight Arrow Connector 155"/>
          <p:cNvCxnSpPr>
            <a:stCxn id="152" idx="1"/>
          </p:cNvCxnSpPr>
          <p:nvPr/>
        </p:nvCxnSpPr>
        <p:spPr>
          <a:xfrm flipH="1" flipV="1">
            <a:off x="1034568" y="2468072"/>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1051907" y="3403353"/>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rot="16200000">
            <a:off x="2992658" y="303250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159" name="Straight Arrow Connector 158"/>
          <p:cNvCxnSpPr/>
          <p:nvPr/>
        </p:nvCxnSpPr>
        <p:spPr>
          <a:xfrm flipH="1">
            <a:off x="3539545" y="2468073"/>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3516222" y="3415851"/>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1" name="Rectangle 160"/>
          <p:cNvSpPr/>
          <p:nvPr/>
        </p:nvSpPr>
        <p:spPr>
          <a:xfrm>
            <a:off x="4275194" y="2152344"/>
            <a:ext cx="309567" cy="1125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2" name="TextBox 161"/>
          <p:cNvSpPr txBox="1"/>
          <p:nvPr/>
        </p:nvSpPr>
        <p:spPr>
          <a:xfrm rot="16200000">
            <a:off x="3811652" y="2642181"/>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163" name="Straight Arrow Connector 162"/>
          <p:cNvCxnSpPr/>
          <p:nvPr/>
        </p:nvCxnSpPr>
        <p:spPr>
          <a:xfrm flipH="1">
            <a:off x="1093948" y="1933321"/>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a:off x="2982763" y="192804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5" name="Rounded Rectangle 164"/>
          <p:cNvSpPr/>
          <p:nvPr/>
        </p:nvSpPr>
        <p:spPr>
          <a:xfrm>
            <a:off x="136258" y="4300789"/>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66" name="Rounded Rectangle 165"/>
          <p:cNvSpPr/>
          <p:nvPr/>
        </p:nvSpPr>
        <p:spPr>
          <a:xfrm>
            <a:off x="198441" y="4515390"/>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167" name="Picture 16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499" y="4614009"/>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2"/>
          <p:cNvSpPr txBox="1"/>
          <p:nvPr/>
        </p:nvSpPr>
        <p:spPr>
          <a:xfrm>
            <a:off x="162406" y="4300789"/>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69" name="Rounded Rectangle 168"/>
          <p:cNvSpPr/>
          <p:nvPr/>
        </p:nvSpPr>
        <p:spPr>
          <a:xfrm>
            <a:off x="204619" y="4906230"/>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170" name="Straight Arrow Connector 169"/>
          <p:cNvCxnSpPr/>
          <p:nvPr/>
        </p:nvCxnSpPr>
        <p:spPr>
          <a:xfrm flipH="1">
            <a:off x="1081500" y="411988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2818731" y="410457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H="1" flipV="1">
            <a:off x="4034531" y="240497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flipV="1">
            <a:off x="4046191" y="303710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446"/>
          <p:cNvCxnSpPr>
            <a:endCxn id="195" idx="0"/>
          </p:cNvCxnSpPr>
          <p:nvPr/>
        </p:nvCxnSpPr>
        <p:spPr>
          <a:xfrm>
            <a:off x="3451116" y="4214741"/>
            <a:ext cx="980426" cy="434048"/>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9690" y="3415852"/>
            <a:ext cx="489514" cy="552556"/>
          </a:xfrm>
          <a:prstGeom prst="rect">
            <a:avLst/>
          </a:prstGeom>
        </p:spPr>
      </p:pic>
      <p:cxnSp>
        <p:nvCxnSpPr>
          <p:cNvPr id="176" name="Straight Arrow Connector 175"/>
          <p:cNvCxnSpPr/>
          <p:nvPr/>
        </p:nvCxnSpPr>
        <p:spPr>
          <a:xfrm flipH="1" flipV="1">
            <a:off x="4034531" y="3693208"/>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4235138" y="3676539"/>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178" name="Rectangle 177"/>
          <p:cNvSpPr/>
          <p:nvPr/>
        </p:nvSpPr>
        <p:spPr>
          <a:xfrm>
            <a:off x="1839069" y="5425279"/>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0" name="TextBox 179"/>
          <p:cNvSpPr txBox="1"/>
          <p:nvPr/>
        </p:nvSpPr>
        <p:spPr>
          <a:xfrm>
            <a:off x="1971131" y="5634733"/>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Qualtrics</a:t>
            </a:r>
          </a:p>
        </p:txBody>
      </p:sp>
      <p:sp>
        <p:nvSpPr>
          <p:cNvPr id="181" name="TextBox 180"/>
          <p:cNvSpPr txBox="1"/>
          <p:nvPr/>
        </p:nvSpPr>
        <p:spPr>
          <a:xfrm>
            <a:off x="2767382" y="5634734"/>
            <a:ext cx="716538"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OpenTok</a:t>
            </a:r>
          </a:p>
          <a:p>
            <a:r>
              <a:rPr lang="en-US" sz="1000" dirty="0" smtClean="0">
                <a:solidFill>
                  <a:srgbClr val="53565A"/>
                </a:solidFill>
                <a:cs typeface="Arial" pitchFamily="34" charset="0"/>
              </a:rPr>
              <a:t>UPG</a:t>
            </a:r>
          </a:p>
        </p:txBody>
      </p:sp>
      <p:sp>
        <p:nvSpPr>
          <p:cNvPr id="182" name="TextBox 2"/>
          <p:cNvSpPr txBox="1"/>
          <p:nvPr/>
        </p:nvSpPr>
        <p:spPr>
          <a:xfrm>
            <a:off x="2082901" y="5383102"/>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Provider Data</a:t>
            </a:r>
            <a:endParaRPr lang="en-US" sz="1000" b="1" i="1" dirty="0" smtClean="0">
              <a:solidFill>
                <a:srgbClr val="888B8D"/>
              </a:solidFill>
              <a:latin typeface="Avenir Light"/>
            </a:endParaRPr>
          </a:p>
        </p:txBody>
      </p:sp>
      <p:sp>
        <p:nvSpPr>
          <p:cNvPr id="183" name="Rectangle 182"/>
          <p:cNvSpPr/>
          <p:nvPr/>
        </p:nvSpPr>
        <p:spPr>
          <a:xfrm>
            <a:off x="565722" y="5434615"/>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4" name="TextBox 2"/>
          <p:cNvSpPr txBox="1"/>
          <p:nvPr/>
        </p:nvSpPr>
        <p:spPr>
          <a:xfrm>
            <a:off x="270856" y="5409679"/>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85" name="TextBox 184"/>
          <p:cNvSpPr txBox="1"/>
          <p:nvPr/>
        </p:nvSpPr>
        <p:spPr>
          <a:xfrm>
            <a:off x="604879" y="5562823"/>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r>
              <a:rPr lang="en-US" sz="1000" dirty="0" smtClean="0">
                <a:solidFill>
                  <a:srgbClr val="53565A"/>
                </a:solidFill>
                <a:cs typeface="Arial" pitchFamily="34" charset="0"/>
              </a:rPr>
              <a:t>Creehan WS</a:t>
            </a:r>
            <a:endParaRPr lang="en-US" sz="1000" dirty="0">
              <a:solidFill>
                <a:srgbClr val="53565A"/>
              </a:solidFill>
              <a:cs typeface="Arial" pitchFamily="34" charset="0"/>
            </a:endParaRPr>
          </a:p>
          <a:p>
            <a:endParaRPr lang="en-US" sz="1000" dirty="0" smtClean="0">
              <a:solidFill>
                <a:srgbClr val="53565A"/>
              </a:solidFill>
              <a:cs typeface="Arial" pitchFamily="34" charset="0"/>
            </a:endParaRPr>
          </a:p>
        </p:txBody>
      </p:sp>
      <p:cxnSp>
        <p:nvCxnSpPr>
          <p:cNvPr id="186" name="Straight Arrow Connector 185"/>
          <p:cNvCxnSpPr/>
          <p:nvPr/>
        </p:nvCxnSpPr>
        <p:spPr>
          <a:xfrm flipH="1">
            <a:off x="1194364" y="523528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H="1">
            <a:off x="2931595" y="521997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9" name="Rounded Rectangle 188"/>
          <p:cNvSpPr/>
          <p:nvPr/>
        </p:nvSpPr>
        <p:spPr>
          <a:xfrm>
            <a:off x="2095583" y="4515390"/>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90" name="TextBox 2"/>
          <p:cNvSpPr txBox="1"/>
          <p:nvPr/>
        </p:nvSpPr>
        <p:spPr>
          <a:xfrm>
            <a:off x="2905369" y="4321314"/>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191" name="Rounded Rectangle 190"/>
          <p:cNvSpPr/>
          <p:nvPr/>
        </p:nvSpPr>
        <p:spPr>
          <a:xfrm>
            <a:off x="2318003" y="4575585"/>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srgbClr val="53565A"/>
                </a:solidFill>
              </a:rPr>
              <a:t>External API</a:t>
            </a:r>
            <a:endParaRPr lang="en-US" sz="1200" dirty="0">
              <a:solidFill>
                <a:srgbClr val="53565A"/>
              </a:solidFill>
            </a:endParaRPr>
          </a:p>
        </p:txBody>
      </p:sp>
      <p:grpSp>
        <p:nvGrpSpPr>
          <p:cNvPr id="192" name="Group 191"/>
          <p:cNvGrpSpPr/>
          <p:nvPr/>
        </p:nvGrpSpPr>
        <p:grpSpPr>
          <a:xfrm>
            <a:off x="4183793" y="5621585"/>
            <a:ext cx="489514" cy="552556"/>
            <a:chOff x="7437596" y="5609240"/>
            <a:chExt cx="489514" cy="552556"/>
          </a:xfrm>
        </p:grpSpPr>
        <p:pic>
          <p:nvPicPr>
            <p:cNvPr id="193" name="Picture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194" name="TextBox 193"/>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prstClr val="white"/>
                  </a:solidFill>
                  <a:cs typeface="Arial" pitchFamily="34" charset="0"/>
                </a:rPr>
                <a:t>Script</a:t>
              </a:r>
            </a:p>
            <a:p>
              <a:pPr algn="ctr"/>
              <a:r>
                <a:rPr lang="en-US" sz="800" b="1" dirty="0" smtClean="0">
                  <a:solidFill>
                    <a:prstClr val="white"/>
                  </a:solidFill>
                  <a:cs typeface="Arial" pitchFamily="34" charset="0"/>
                </a:rPr>
                <a:t>Med</a:t>
              </a:r>
            </a:p>
          </p:txBody>
        </p:sp>
      </p:grpSp>
      <p:sp>
        <p:nvSpPr>
          <p:cNvPr id="195" name="Flowchart: Document 194"/>
          <p:cNvSpPr/>
          <p:nvPr/>
        </p:nvSpPr>
        <p:spPr>
          <a:xfrm>
            <a:off x="4083879" y="4648789"/>
            <a:ext cx="695325" cy="453294"/>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smtClean="0">
                <a:solidFill>
                  <a:srgbClr val="53565A"/>
                </a:solidFill>
                <a:latin typeface="Calibri" panose="020F0502020204030204" pitchFamily="34" charset="0"/>
              </a:rPr>
              <a:t>Image</a:t>
            </a:r>
          </a:p>
          <a:p>
            <a:pPr algn="ctr"/>
            <a:r>
              <a:rPr lang="en-US" sz="1000" b="1" dirty="0" smtClean="0">
                <a:solidFill>
                  <a:srgbClr val="53565A"/>
                </a:solidFill>
                <a:latin typeface="Calibri" panose="020F0502020204030204" pitchFamily="34" charset="0"/>
              </a:rPr>
              <a:t>Queue</a:t>
            </a:r>
            <a:endParaRPr lang="en-US" sz="1000" b="1" dirty="0">
              <a:solidFill>
                <a:srgbClr val="53565A"/>
              </a:solidFill>
              <a:latin typeface="Calibri" panose="020F0502020204030204" pitchFamily="34" charset="0"/>
            </a:endParaRPr>
          </a:p>
        </p:txBody>
      </p:sp>
      <p:cxnSp>
        <p:nvCxnSpPr>
          <p:cNvPr id="196" name="Straight Arrow Connector 446"/>
          <p:cNvCxnSpPr>
            <a:endCxn id="193" idx="0"/>
          </p:cNvCxnSpPr>
          <p:nvPr/>
        </p:nvCxnSpPr>
        <p:spPr>
          <a:xfrm rot="16200000" flipH="1">
            <a:off x="4110389" y="5303423"/>
            <a:ext cx="635823" cy="499"/>
          </a:xfrm>
          <a:prstGeom prst="bentConnector3">
            <a:avLst>
              <a:gd name="adj1" fmla="val 50000"/>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7" name="Straight Arrow Connector 446"/>
          <p:cNvCxnSpPr/>
          <p:nvPr/>
        </p:nvCxnSpPr>
        <p:spPr>
          <a:xfrm flipV="1">
            <a:off x="1040260" y="5986931"/>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Arrow Connector 446"/>
          <p:cNvCxnSpPr/>
          <p:nvPr/>
        </p:nvCxnSpPr>
        <p:spPr>
          <a:xfrm rot="16200000" flipH="1">
            <a:off x="938225" y="6072108"/>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171" y="1247244"/>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1" name="Group 200"/>
          <p:cNvGrpSpPr/>
          <p:nvPr/>
        </p:nvGrpSpPr>
        <p:grpSpPr>
          <a:xfrm>
            <a:off x="7287230" y="1201864"/>
            <a:ext cx="4822956" cy="5055759"/>
            <a:chOff x="7200900" y="1288098"/>
            <a:chExt cx="4868145" cy="5333593"/>
          </a:xfrm>
        </p:grpSpPr>
        <p:sp>
          <p:nvSpPr>
            <p:cNvPr id="202" name="Rectangle 201"/>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3" name="Rounded Rectangle 202"/>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204" name="Rounded Rectangle 203"/>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205" name="Straight Arrow Connector 204"/>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208" name="TextBox 207"/>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209" name="TextBox 208"/>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210" name="Rectangle 209"/>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1" name="Rectangle 210"/>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2" name="TextBox 211"/>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213" name="TextBox 212"/>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214" name="Straight Arrow Connector 213"/>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219" name="Straight Arrow Connector 218"/>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1" name="Rectangle 220"/>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2" name="TextBox 221"/>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223" name="Straight Arrow Connector 222"/>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5" name="Rounded Rectangle 224"/>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26" name="Rounded Rectangle 225"/>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227" name="Rounded Rectangle 226"/>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28"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229" name="Straight Arrow Connector 228"/>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9093034" y="575791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4" name="TextBox 233"/>
            <p:cNvSpPr txBox="1"/>
            <p:nvPr/>
          </p:nvSpPr>
          <p:spPr>
            <a:xfrm>
              <a:off x="10538541" y="595662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235" name="TextBox 234"/>
            <p:cNvSpPr txBox="1"/>
            <p:nvPr/>
          </p:nvSpPr>
          <p:spPr>
            <a:xfrm>
              <a:off x="9248980" y="5956623"/>
              <a:ext cx="585303" cy="433954"/>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RxWeb</a:t>
              </a:r>
            </a:p>
          </p:txBody>
        </p:sp>
        <p:sp>
          <p:nvSpPr>
            <p:cNvPr id="236" name="TextBox 235"/>
            <p:cNvSpPr txBox="1"/>
            <p:nvPr/>
          </p:nvSpPr>
          <p:spPr>
            <a:xfrm>
              <a:off x="9822482"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p:txBody>
        </p:sp>
        <p:sp>
          <p:nvSpPr>
            <p:cNvPr id="237"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238" name="Rectangle 237"/>
            <p:cNvSpPr/>
            <p:nvPr/>
          </p:nvSpPr>
          <p:spPr>
            <a:xfrm>
              <a:off x="8032426" y="576676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9" name="TextBox 238"/>
            <p:cNvSpPr txBox="1"/>
            <p:nvPr/>
          </p:nvSpPr>
          <p:spPr>
            <a:xfrm>
              <a:off x="8070006" y="5956623"/>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240" name="TextBox 239"/>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241"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242" name="Rounded Rectangle 241"/>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243" name="Straight Arrow Connector 242"/>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7" name="Rectangle 246"/>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248" name="Rectangle 247"/>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249" name="Rectangle 248"/>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250" name="Rectangle 249"/>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1" name="Rectangle 250"/>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2" name="TextBox 251"/>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253" name="Picture 2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254" name="Picture 2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256" name="Picture 2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257" name="Picture 2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258" name="Picture 2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259" name="Rectangle 258"/>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60" name="TextBox 259"/>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261" name="Straight Arrow Connector 260"/>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4" name="Rounded Rectangle 263"/>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265" name="Straight Arrow Connector 264"/>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7"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278" name="TextBox 277"/>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279" name="TextBox 278"/>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280" name="TextBox 279"/>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281" name="TextBox 280"/>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grpSp>
      <p:pic>
        <p:nvPicPr>
          <p:cNvPr id="2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7591" y="1233659"/>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1" name="TextBox 300"/>
          <p:cNvSpPr txBox="1"/>
          <p:nvPr/>
        </p:nvSpPr>
        <p:spPr>
          <a:xfrm>
            <a:off x="4722855" y="1171746"/>
            <a:ext cx="2503322"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sp>
        <p:nvSpPr>
          <p:cNvPr id="309" name="Right Arrow 308"/>
          <p:cNvSpPr/>
          <p:nvPr/>
        </p:nvSpPr>
        <p:spPr>
          <a:xfrm>
            <a:off x="4663160" y="2382463"/>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0" name="Rounded Rectangle 309"/>
          <p:cNvSpPr/>
          <p:nvPr/>
        </p:nvSpPr>
        <p:spPr>
          <a:xfrm>
            <a:off x="4933075" y="2135810"/>
            <a:ext cx="2012991" cy="576893"/>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1" name="TextBox 310"/>
          <p:cNvSpPr txBox="1"/>
          <p:nvPr/>
        </p:nvSpPr>
        <p:spPr>
          <a:xfrm>
            <a:off x="5069640" y="2190010"/>
            <a:ext cx="1933575" cy="514100"/>
          </a:xfrm>
          <a:prstGeom prst="rect">
            <a:avLst/>
          </a:prstGeom>
          <a:noFill/>
        </p:spPr>
        <p:txBody>
          <a:bodyPr wrap="square" lIns="0" tIns="0" rIns="0" bIns="0" rtlCol="0">
            <a:noAutofit/>
          </a:bodyPr>
          <a:lstStyle/>
          <a:p>
            <a:r>
              <a:rPr lang="en-US" sz="900" i="1" dirty="0" smtClean="0">
                <a:solidFill>
                  <a:srgbClr val="53565A"/>
                </a:solidFill>
                <a:cs typeface="Arial" pitchFamily="34" charset="0"/>
              </a:rPr>
              <a:t>Migrate from Adobe Experience Manager to Open source Content Management System</a:t>
            </a:r>
          </a:p>
        </p:txBody>
      </p:sp>
      <p:sp>
        <p:nvSpPr>
          <p:cNvPr id="312" name="Rounded Rectangle 311"/>
          <p:cNvSpPr/>
          <p:nvPr/>
        </p:nvSpPr>
        <p:spPr>
          <a:xfrm>
            <a:off x="4950578" y="2853281"/>
            <a:ext cx="200025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3" name="TextBox 312"/>
          <p:cNvSpPr txBox="1"/>
          <p:nvPr/>
        </p:nvSpPr>
        <p:spPr>
          <a:xfrm>
            <a:off x="4910056" y="2908573"/>
            <a:ext cx="2019300" cy="1175915"/>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Migrate to Stargate API Gateway</a:t>
            </a:r>
          </a:p>
          <a:p>
            <a:pPr marL="171450" indent="-171450">
              <a:buFont typeface="Arial" panose="020B0604020202020204" pitchFamily="34" charset="0"/>
              <a:buChar char="•"/>
            </a:pPr>
            <a:r>
              <a:rPr lang="en-US" sz="900" i="1" dirty="0" smtClean="0">
                <a:solidFill>
                  <a:srgbClr val="53565A"/>
                </a:solidFill>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solidFill>
                  <a:srgbClr val="53565A"/>
                </a:solidFill>
                <a:cs typeface="Arial" pitchFamily="34" charset="0"/>
              </a:rPr>
              <a:t>Micro-service API model</a:t>
            </a:r>
          </a:p>
          <a:p>
            <a:pPr marL="171450" indent="-171450">
              <a:buFont typeface="Arial" panose="020B0604020202020204" pitchFamily="34" charset="0"/>
              <a:buChar char="•"/>
            </a:pPr>
            <a:r>
              <a:rPr lang="en-US" sz="900" i="1" dirty="0" smtClean="0">
                <a:solidFill>
                  <a:srgbClr val="53565A"/>
                </a:solidFill>
                <a:cs typeface="Arial" pitchFamily="34" charset="0"/>
              </a:rPr>
              <a:t>Integration of NFR around Logging, Instrumentation, Security and Utilities into a common framework</a:t>
            </a:r>
          </a:p>
        </p:txBody>
      </p:sp>
      <p:sp>
        <p:nvSpPr>
          <p:cNvPr id="314" name="Rounded Rectangle 313"/>
          <p:cNvSpPr/>
          <p:nvPr/>
        </p:nvSpPr>
        <p:spPr>
          <a:xfrm>
            <a:off x="4958495" y="4249420"/>
            <a:ext cx="1962150" cy="71922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5" name="TextBox 314"/>
          <p:cNvSpPr txBox="1"/>
          <p:nvPr/>
        </p:nvSpPr>
        <p:spPr>
          <a:xfrm>
            <a:off x="5034695" y="4333379"/>
            <a:ext cx="1933575" cy="58968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900" i="1" dirty="0" smtClean="0">
                <a:solidFill>
                  <a:srgbClr val="53565A"/>
                </a:solidFill>
                <a:cs typeface="Arial" pitchFamily="34" charset="0"/>
              </a:rPr>
              <a:t>Centralized Enterprise Caching,</a:t>
            </a:r>
          </a:p>
          <a:p>
            <a:pPr marL="171450" indent="-171450">
              <a:buFont typeface="Arial" panose="020B0604020202020204" pitchFamily="34" charset="0"/>
              <a:buChar char="•"/>
            </a:pPr>
            <a:r>
              <a:rPr lang="en-US" sz="900" i="1" dirty="0" smtClean="0">
                <a:solidFill>
                  <a:srgbClr val="53565A"/>
                </a:solidFill>
                <a:cs typeface="Arial" pitchFamily="34" charset="0"/>
              </a:rPr>
              <a:t>All new RxESB service layer</a:t>
            </a:r>
          </a:p>
        </p:txBody>
      </p:sp>
      <p:sp>
        <p:nvSpPr>
          <p:cNvPr id="316" name="Rounded Rectangle 315"/>
          <p:cNvSpPr/>
          <p:nvPr/>
        </p:nvSpPr>
        <p:spPr>
          <a:xfrm>
            <a:off x="5007728" y="5216015"/>
            <a:ext cx="1933576" cy="85609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7" name="TextBox 316"/>
          <p:cNvSpPr txBox="1"/>
          <p:nvPr/>
        </p:nvSpPr>
        <p:spPr>
          <a:xfrm>
            <a:off x="4980762" y="5299568"/>
            <a:ext cx="1948594" cy="680399"/>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Specialty Transformation  entails migration from ScriptMed to IRIS, </a:t>
            </a:r>
          </a:p>
          <a:p>
            <a:pPr marL="171450" indent="-171450">
              <a:buFont typeface="Arial" panose="020B0604020202020204" pitchFamily="34" charset="0"/>
              <a:buChar char="•"/>
            </a:pPr>
            <a:r>
              <a:rPr lang="en-US" sz="900" i="1" dirty="0" smtClean="0">
                <a:solidFill>
                  <a:srgbClr val="53565A"/>
                </a:solidFill>
                <a:cs typeface="Arial" pitchFamily="34" charset="0"/>
              </a:rPr>
              <a:t>with all new (20) RxESB Edge  </a:t>
            </a:r>
          </a:p>
          <a:p>
            <a:pPr marL="171450" indent="-171450">
              <a:buFont typeface="Arial" panose="020B0604020202020204" pitchFamily="34" charset="0"/>
              <a:buChar char="•"/>
            </a:pPr>
            <a:r>
              <a:rPr lang="en-US" sz="900" i="1" dirty="0">
                <a:solidFill>
                  <a:srgbClr val="53565A"/>
                </a:solidFill>
                <a:cs typeface="Arial" pitchFamily="34" charset="0"/>
              </a:rPr>
              <a:t>a</a:t>
            </a:r>
            <a:r>
              <a:rPr lang="en-US" sz="900" i="1" dirty="0" smtClean="0">
                <a:solidFill>
                  <a:srgbClr val="53565A"/>
                </a:solidFill>
                <a:cs typeface="Arial" pitchFamily="34" charset="0"/>
              </a:rPr>
              <a:t>nd Course Grained  APIs for </a:t>
            </a:r>
          </a:p>
          <a:p>
            <a:pPr marL="171450" indent="-171450">
              <a:buFont typeface="Arial" panose="020B0604020202020204" pitchFamily="34" charset="0"/>
              <a:buChar char="•"/>
            </a:pPr>
            <a:r>
              <a:rPr lang="en-US" sz="900" i="1" dirty="0" smtClean="0">
                <a:solidFill>
                  <a:srgbClr val="53565A"/>
                </a:solidFill>
                <a:cs typeface="Arial" pitchFamily="34" charset="0"/>
              </a:rPr>
              <a:t>BriovaRx Portal, BriovaRx Mobile</a:t>
            </a:r>
          </a:p>
          <a:p>
            <a:endParaRPr lang="en-US" sz="900" i="1" dirty="0" smtClean="0">
              <a:solidFill>
                <a:srgbClr val="53565A"/>
              </a:solidFill>
              <a:cs typeface="Arial" pitchFamily="34" charset="0"/>
            </a:endParaRPr>
          </a:p>
        </p:txBody>
      </p:sp>
      <p:cxnSp>
        <p:nvCxnSpPr>
          <p:cNvPr id="318" name="Straight Connector 317"/>
          <p:cNvCxnSpPr/>
          <p:nvPr/>
        </p:nvCxnSpPr>
        <p:spPr>
          <a:xfrm>
            <a:off x="4649089" y="1089841"/>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7320754" y="1084444"/>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0" name="Right Arrow 319"/>
          <p:cNvSpPr/>
          <p:nvPr/>
        </p:nvSpPr>
        <p:spPr>
          <a:xfrm>
            <a:off x="4591864" y="3247841"/>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1" name="Right Arrow 320"/>
          <p:cNvSpPr/>
          <p:nvPr/>
        </p:nvSpPr>
        <p:spPr>
          <a:xfrm>
            <a:off x="4673307" y="4416270"/>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2" name="Right Arrow 321"/>
          <p:cNvSpPr/>
          <p:nvPr/>
        </p:nvSpPr>
        <p:spPr>
          <a:xfrm>
            <a:off x="4719314" y="552625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3" name="Right Arrow 322"/>
          <p:cNvSpPr/>
          <p:nvPr/>
        </p:nvSpPr>
        <p:spPr>
          <a:xfrm>
            <a:off x="7031789" y="2354880"/>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4" name="Right Arrow 323"/>
          <p:cNvSpPr/>
          <p:nvPr/>
        </p:nvSpPr>
        <p:spPr>
          <a:xfrm>
            <a:off x="7008439" y="3263142"/>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5" name="Right Arrow 324"/>
          <p:cNvSpPr/>
          <p:nvPr/>
        </p:nvSpPr>
        <p:spPr>
          <a:xfrm>
            <a:off x="7003215" y="445780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6" name="Right Arrow 325"/>
          <p:cNvSpPr/>
          <p:nvPr/>
        </p:nvSpPr>
        <p:spPr>
          <a:xfrm>
            <a:off x="7031788" y="5511679"/>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Tree>
    <p:extLst>
      <p:ext uri="{BB962C8B-B14F-4D97-AF65-F5344CB8AC3E}">
        <p14:creationId xmlns:p14="http://schemas.microsoft.com/office/powerpoint/2010/main" val="381277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57" y="90893"/>
            <a:ext cx="2412739" cy="705745"/>
          </a:xfrm>
          <a:solidFill>
            <a:schemeClr val="accent6">
              <a:lumMod val="20000"/>
              <a:lumOff val="80000"/>
            </a:schemeClr>
          </a:solidFill>
          <a:ln w="38100">
            <a:solidFill>
              <a:srgbClr val="002060"/>
            </a:solidFill>
          </a:ln>
        </p:spPr>
        <p:txBody>
          <a:bodyPr anchor="t">
            <a:normAutofit fontScale="90000"/>
          </a:bodyPr>
          <a:lstStyle/>
          <a:p>
            <a:r>
              <a:rPr lang="en-US" sz="1200" dirty="0"/>
              <a:t>Application: BriovaRx Patient Portal/ Public Site</a:t>
            </a:r>
            <a:br>
              <a:rPr lang="en-US" sz="1200" dirty="0"/>
            </a:br>
            <a:r>
              <a:rPr lang="en-US" sz="1100" dirty="0"/>
              <a:t>Rx LOB: DSG</a:t>
            </a:r>
            <a:br>
              <a:rPr lang="en-US" sz="1100" dirty="0"/>
            </a:br>
            <a:r>
              <a:rPr lang="en-US" sz="1100" dirty="0"/>
              <a:t>Rx Owner: SK</a:t>
            </a:r>
          </a:p>
        </p:txBody>
      </p:sp>
      <p:sp>
        <p:nvSpPr>
          <p:cNvPr id="4" name="Text Placeholder 3"/>
          <p:cNvSpPr>
            <a:spLocks noGrp="1"/>
          </p:cNvSpPr>
          <p:nvPr>
            <p:ph type="body" sz="half" idx="2"/>
          </p:nvPr>
        </p:nvSpPr>
        <p:spPr>
          <a:xfrm>
            <a:off x="64020" y="825012"/>
            <a:ext cx="2420621" cy="3640308"/>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Capability</a:t>
            </a:r>
          </a:p>
          <a:p>
            <a:r>
              <a:rPr lang="en-US" sz="1100" b="1" dirty="0"/>
              <a:t>L0: Manage Operations</a:t>
            </a:r>
            <a:r>
              <a:rPr lang="en-US" sz="1200" b="1" dirty="0"/>
              <a:t> </a:t>
            </a:r>
          </a:p>
          <a:p>
            <a:pPr marL="91440" indent="-91440">
              <a:spcBef>
                <a:spcPct val="0"/>
              </a:spcBef>
              <a:buFont typeface="Arial" panose="020B0604020202020204" pitchFamily="34" charset="0"/>
              <a:buChar char="•"/>
            </a:pPr>
            <a:r>
              <a:rPr lang="en-US" sz="1000" b="1" dirty="0"/>
              <a:t>L1: Inventory, Orders, Logistics &amp; Fulfillment</a:t>
            </a:r>
          </a:p>
          <a:p>
            <a:pPr marL="182880" lvl="1" indent="-91440">
              <a:spcBef>
                <a:spcPct val="0"/>
              </a:spcBef>
              <a:buFont typeface="Wingdings" panose="05000000000000000000" pitchFamily="2" charset="2"/>
              <a:buChar char="§"/>
            </a:pPr>
            <a:r>
              <a:rPr lang="en-US" sz="800" b="1" dirty="0"/>
              <a:t>L2 Orders</a:t>
            </a:r>
          </a:p>
          <a:p>
            <a:pPr marL="274320" lvl="2" indent="-91440">
              <a:spcBef>
                <a:spcPct val="0"/>
              </a:spcBef>
              <a:buFont typeface="Courier New" panose="02070309020205020404" pitchFamily="49" charset="0"/>
              <a:buChar char="o"/>
            </a:pPr>
            <a:r>
              <a:rPr lang="en-US" sz="700" b="1" dirty="0"/>
              <a:t>L3 Order Capture</a:t>
            </a:r>
          </a:p>
          <a:p>
            <a:pPr marL="274320" lvl="2" indent="-91440">
              <a:spcBef>
                <a:spcPct val="0"/>
              </a:spcBef>
              <a:buFont typeface="Courier New" panose="02070309020205020404" pitchFamily="49" charset="0"/>
              <a:buChar char="o"/>
            </a:pPr>
            <a:r>
              <a:rPr lang="en-US" sz="700" b="1" dirty="0"/>
              <a:t>L3 Tracking</a:t>
            </a:r>
          </a:p>
          <a:p>
            <a:pPr marL="274320" lvl="2" indent="-91440">
              <a:spcBef>
                <a:spcPct val="0"/>
              </a:spcBef>
              <a:buFont typeface="Courier New" panose="02070309020205020404" pitchFamily="49" charset="0"/>
              <a:buChar char="o"/>
            </a:pPr>
            <a:r>
              <a:rPr lang="en-US" sz="700" b="1" dirty="0"/>
              <a:t>L3 Intake Order Payment</a:t>
            </a:r>
          </a:p>
          <a:p>
            <a:pPr>
              <a:spcBef>
                <a:spcPct val="0"/>
              </a:spcBef>
            </a:pPr>
            <a:r>
              <a:rPr lang="en-US" sz="1100" b="1" dirty="0"/>
              <a:t>L0: Manage Health Services</a:t>
            </a:r>
          </a:p>
          <a:p>
            <a:pPr marL="91440" indent="-91440">
              <a:spcBef>
                <a:spcPct val="0"/>
              </a:spcBef>
              <a:buFont typeface="Arial" panose="020B0604020202020204" pitchFamily="34" charset="0"/>
              <a:buChar char="•"/>
            </a:pPr>
            <a:r>
              <a:rPr lang="en-US" sz="1000" b="1" dirty="0"/>
              <a:t>L1: Care Delivery</a:t>
            </a:r>
          </a:p>
          <a:p>
            <a:pPr marL="182880" lvl="1" indent="-91440">
              <a:spcBef>
                <a:spcPct val="0"/>
              </a:spcBef>
              <a:buFont typeface="Wingdings" panose="05000000000000000000" pitchFamily="2" charset="2"/>
              <a:buChar char="§"/>
            </a:pPr>
            <a:r>
              <a:rPr lang="en-US" sz="900" b="1" dirty="0"/>
              <a:t>L2 Patient Encounter</a:t>
            </a:r>
          </a:p>
          <a:p>
            <a:pPr marL="274320" lvl="2" indent="-91440">
              <a:spcBef>
                <a:spcPct val="0"/>
              </a:spcBef>
              <a:buFont typeface="Courier New" panose="02070309020205020404" pitchFamily="49" charset="0"/>
              <a:buChar char="o"/>
            </a:pPr>
            <a:r>
              <a:rPr lang="en-US" sz="800" b="1" dirty="0"/>
              <a:t>L3  Patient Communication &amp; Engagement</a:t>
            </a:r>
          </a:p>
          <a:p>
            <a:pPr marL="274320" lvl="2" indent="-91440">
              <a:spcBef>
                <a:spcPct val="0"/>
              </a:spcBef>
              <a:buFont typeface="Courier New" panose="02070309020205020404" pitchFamily="49" charset="0"/>
              <a:buChar char="o"/>
            </a:pPr>
            <a:r>
              <a:rPr lang="en-US" sz="800" b="1" dirty="0"/>
              <a:t>L3 Delivery Venue</a:t>
            </a:r>
          </a:p>
          <a:p>
            <a:pPr marL="274320" lvl="2" indent="-91440">
              <a:spcBef>
                <a:spcPct val="0"/>
              </a:spcBef>
              <a:buFont typeface="Courier New" panose="02070309020205020404" pitchFamily="49" charset="0"/>
              <a:buChar char="o"/>
            </a:pPr>
            <a:r>
              <a:rPr lang="en-US" sz="800" b="1" dirty="0"/>
              <a:t>L3 Patient Education</a:t>
            </a:r>
          </a:p>
          <a:p>
            <a:pPr marL="274320" lvl="2" indent="-91440">
              <a:spcBef>
                <a:spcPct val="0"/>
              </a:spcBef>
              <a:buFont typeface="Courier New" panose="02070309020205020404" pitchFamily="49" charset="0"/>
              <a:buChar char="o"/>
            </a:pPr>
            <a:r>
              <a:rPr lang="en-US" sz="800" b="1" dirty="0"/>
              <a:t>L3 Ancillary Services Ordering</a:t>
            </a:r>
          </a:p>
          <a:p>
            <a:pPr marL="274320" lvl="2" indent="-91440">
              <a:spcBef>
                <a:spcPct val="0"/>
              </a:spcBef>
              <a:buFont typeface="Courier New" panose="02070309020205020404" pitchFamily="49" charset="0"/>
              <a:buChar char="o"/>
            </a:pPr>
            <a:r>
              <a:rPr lang="en-US" sz="800" b="1" dirty="0"/>
              <a:t>L3 Patient Evaluations &amp; Treatment</a:t>
            </a:r>
          </a:p>
          <a:p>
            <a:pPr marL="91440" indent="-91440">
              <a:spcBef>
                <a:spcPct val="0"/>
              </a:spcBef>
              <a:buFont typeface="Arial" panose="020B0604020202020204" pitchFamily="34" charset="0"/>
              <a:buChar char="•"/>
            </a:pPr>
            <a:r>
              <a:rPr lang="en-US" sz="1000" b="1" dirty="0"/>
              <a:t>L1: Health Decision Support</a:t>
            </a:r>
          </a:p>
          <a:p>
            <a:pPr marL="182880" lvl="1" indent="-91440">
              <a:spcBef>
                <a:spcPct val="0"/>
              </a:spcBef>
              <a:buFont typeface="Wingdings" panose="05000000000000000000" pitchFamily="2" charset="2"/>
              <a:buChar char="§"/>
            </a:pPr>
            <a:r>
              <a:rPr lang="en-US" sz="900" b="1" dirty="0"/>
              <a:t>L2 Health Education</a:t>
            </a:r>
          </a:p>
          <a:p>
            <a:pPr marL="182880" indent="-91440">
              <a:spcBef>
                <a:spcPct val="0"/>
              </a:spcBef>
              <a:buFont typeface="Wingdings" panose="05000000000000000000" pitchFamily="2" charset="2"/>
              <a:buChar char="§"/>
            </a:pPr>
            <a:r>
              <a:rPr lang="en-US" sz="900" b="1" dirty="0"/>
              <a:t>L2 Provider Selection</a:t>
            </a:r>
          </a:p>
          <a:p>
            <a:pPr marL="182880" indent="-91440">
              <a:spcBef>
                <a:spcPct val="0"/>
              </a:spcBef>
              <a:buFont typeface="Wingdings" panose="05000000000000000000" pitchFamily="2" charset="2"/>
              <a:buChar char="§"/>
            </a:pPr>
            <a:r>
              <a:rPr lang="en-US" sz="900" b="1" dirty="0"/>
              <a:t>L2 </a:t>
            </a:r>
            <a:r>
              <a:rPr lang="en-US" sz="800" b="1" dirty="0"/>
              <a:t>Treatment</a:t>
            </a:r>
            <a:r>
              <a:rPr lang="en-US" sz="900" b="1" dirty="0"/>
              <a:t> Selection</a:t>
            </a:r>
          </a:p>
          <a:p>
            <a:pPr marL="274320" indent="-91440">
              <a:spcBef>
                <a:spcPct val="0"/>
              </a:spcBef>
              <a:buFont typeface="Courier New" panose="02070309020205020404" pitchFamily="49" charset="0"/>
              <a:buChar char="o"/>
            </a:pPr>
            <a:r>
              <a:rPr lang="en-US" sz="800" b="1" dirty="0"/>
              <a:t>L3 Health Care Cost Estimation</a:t>
            </a:r>
            <a:endParaRPr lang="en-US" sz="900" b="1" dirty="0"/>
          </a:p>
          <a:p>
            <a:pPr>
              <a:spcBef>
                <a:spcPct val="0"/>
              </a:spcBef>
            </a:pPr>
            <a:r>
              <a:rPr lang="en-US" sz="1100" b="1" dirty="0"/>
              <a:t>L0: Manage Demand</a:t>
            </a:r>
          </a:p>
          <a:p>
            <a:pPr marL="91440" indent="-91440">
              <a:spcBef>
                <a:spcPct val="0"/>
              </a:spcBef>
              <a:buFont typeface="Arial" panose="020B0604020202020204" pitchFamily="34" charset="0"/>
              <a:buChar char="•"/>
            </a:pPr>
            <a:r>
              <a:rPr lang="en-US" sz="1000" b="1" dirty="0"/>
              <a:t>L1: Perform Marketing</a:t>
            </a:r>
          </a:p>
          <a:p>
            <a:pPr marL="182880" indent="-91440">
              <a:spcBef>
                <a:spcPct val="0"/>
              </a:spcBef>
              <a:buFont typeface="Wingdings" panose="05000000000000000000" pitchFamily="2" charset="2"/>
              <a:buChar char="§"/>
            </a:pPr>
            <a:r>
              <a:rPr lang="en-US" sz="900" b="1" dirty="0"/>
              <a:t>L2 Create Marketing Strategy</a:t>
            </a:r>
          </a:p>
          <a:p>
            <a:pPr marL="182880" indent="-91440">
              <a:spcBef>
                <a:spcPct val="0"/>
              </a:spcBef>
              <a:buFont typeface="Wingdings" panose="05000000000000000000" pitchFamily="2" charset="2"/>
              <a:buChar char="§"/>
            </a:pPr>
            <a:r>
              <a:rPr lang="en-US" sz="900" b="1" dirty="0"/>
              <a:t>L2 Develop &amp; Execute Campaigns</a:t>
            </a:r>
          </a:p>
          <a:p>
            <a:pPr marL="182880" indent="-91440">
              <a:spcBef>
                <a:spcPct val="0"/>
              </a:spcBef>
              <a:buFont typeface="Wingdings" panose="05000000000000000000" pitchFamily="2" charset="2"/>
              <a:buChar char="§"/>
            </a:pPr>
            <a:endParaRPr lang="en-US" sz="900" b="1" dirty="0"/>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398383352"/>
              </p:ext>
            </p:extLst>
          </p:nvPr>
        </p:nvGraphicFramePr>
        <p:xfrm>
          <a:off x="2562225" y="556594"/>
          <a:ext cx="9586428" cy="6066941"/>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1111671">
                  <a:extLst>
                    <a:ext uri="{9D8B030D-6E8A-4147-A177-3AD203B41FA5}">
                      <a16:colId xmlns="" xmlns:a16="http://schemas.microsoft.com/office/drawing/2014/main" val="20003"/>
                    </a:ext>
                  </a:extLst>
                </a:gridCol>
                <a:gridCol w="952500">
                  <a:extLst>
                    <a:ext uri="{9D8B030D-6E8A-4147-A177-3AD203B41FA5}">
                      <a16:colId xmlns="" xmlns:a16="http://schemas.microsoft.com/office/drawing/2014/main" val="20004"/>
                    </a:ext>
                  </a:extLst>
                </a:gridCol>
                <a:gridCol w="1009650">
                  <a:extLst>
                    <a:ext uri="{9D8B030D-6E8A-4147-A177-3AD203B41FA5}">
                      <a16:colId xmlns="" xmlns:a16="http://schemas.microsoft.com/office/drawing/2014/main" val="20005"/>
                    </a:ext>
                  </a:extLst>
                </a:gridCol>
                <a:gridCol w="1038225">
                  <a:extLst>
                    <a:ext uri="{9D8B030D-6E8A-4147-A177-3AD203B41FA5}">
                      <a16:colId xmlns="" xmlns:a16="http://schemas.microsoft.com/office/drawing/2014/main" val="20006"/>
                    </a:ext>
                  </a:extLst>
                </a:gridCol>
                <a:gridCol w="1133475">
                  <a:extLst>
                    <a:ext uri="{9D8B030D-6E8A-4147-A177-3AD203B41FA5}">
                      <a16:colId xmlns="" xmlns:a16="http://schemas.microsoft.com/office/drawing/2014/main" val="20007"/>
                    </a:ext>
                  </a:extLst>
                </a:gridCol>
                <a:gridCol w="1238250">
                  <a:extLst>
                    <a:ext uri="{9D8B030D-6E8A-4147-A177-3AD203B41FA5}">
                      <a16:colId xmlns="" xmlns:a16="http://schemas.microsoft.com/office/drawing/2014/main" val="20008"/>
                    </a:ext>
                  </a:extLst>
                </a:gridCol>
                <a:gridCol w="1137753">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aseline="0" dirty="0" smtClean="0">
                          <a:solidFill>
                            <a:srgbClr val="00B050"/>
                          </a:solidFill>
                        </a:rPr>
                        <a:t>Specialty Transformation MVP</a:t>
                      </a:r>
                      <a:endParaRPr lang="en-US" sz="700" baseline="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p>
                      <a:pPr marL="171450" indent="-171450" algn="l">
                        <a:buFont typeface="Arial" panose="020B0604020202020204" pitchFamily="34" charset="0"/>
                        <a:buChar char="•"/>
                      </a:pPr>
                      <a:r>
                        <a:rPr lang="en-US" sz="700" dirty="0">
                          <a:solidFill>
                            <a:srgbClr val="0070C0"/>
                          </a:solidFill>
                        </a:rPr>
                        <a:t>Angular</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chemeClr val="accent6">
                              <a:lumMod val="75000"/>
                            </a:schemeClr>
                          </a:solidFill>
                        </a:rPr>
                        <a:t>Angular</a:t>
                      </a:r>
                    </a:p>
                    <a:p>
                      <a:pPr marL="171450" indent="-171450" algn="l">
                        <a:buFont typeface="Arial" panose="020B0604020202020204" pitchFamily="34" charset="0"/>
                        <a:buChar char="•"/>
                      </a:pPr>
                      <a:r>
                        <a:rPr lang="en-US" sz="700" dirty="0">
                          <a:solidFill>
                            <a:schemeClr val="accent6">
                              <a:lumMod val="75000"/>
                            </a:schemeClr>
                          </a:solidFill>
                        </a:rPr>
                        <a:t>Micro Services</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a:t>
                      </a:r>
                    </a:p>
                    <a:p>
                      <a:pPr marL="171450" indent="-171450" algn="l">
                        <a:buFont typeface="Arial" panose="020B0604020202020204" pitchFamily="34" charset="0"/>
                        <a:buChar char="•"/>
                      </a:pPr>
                      <a:r>
                        <a:rPr lang="en-US" sz="700" dirty="0">
                          <a:solidFill>
                            <a:srgbClr val="00B050"/>
                          </a:solidFill>
                        </a:rPr>
                        <a:t>Dev – Migrate to 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Prod – Migrate to ELR</a:t>
                      </a:r>
                    </a:p>
                    <a:p>
                      <a:pPr marL="171450" indent="-171450" algn="l">
                        <a:buFont typeface="Arial" panose="020B0604020202020204" pitchFamily="34" charset="0"/>
                        <a:buChar char="•"/>
                      </a:pPr>
                      <a:r>
                        <a:rPr lang="en-US" sz="700" dirty="0">
                          <a:solidFill>
                            <a:srgbClr val="00B050"/>
                          </a:solidFill>
                        </a:rPr>
                        <a:t>Stage – Migrate to ELR</a:t>
                      </a:r>
                    </a:p>
                    <a:p>
                      <a:pPr marL="171450" indent="-171450" algn="l">
                        <a:buFont typeface="Arial" panose="020B0604020202020204" pitchFamily="34" charset="0"/>
                        <a:buChar char="•"/>
                      </a:pPr>
                      <a:r>
                        <a:rPr lang="en-US" sz="700" dirty="0">
                          <a:solidFill>
                            <a:srgbClr val="00B050"/>
                          </a:solidFill>
                        </a:rPr>
                        <a:t>Test – Migrate to CTC</a:t>
                      </a:r>
                    </a:p>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chemeClr val="accent6">
                              <a:lumMod val="75000"/>
                            </a:schemeClr>
                          </a:solidFill>
                        </a:rPr>
                        <a:t>Dev to OSO</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B050"/>
                          </a:solidFill>
                        </a:rPr>
                        <a:t>Oracle – Migrate Dev to 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Oracle – Migrate Test, Stage, &amp; Prod to MN DC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Migrate Oracle data to Cassandra</a:t>
                      </a:r>
                    </a:p>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Tx/>
                        <a:buChar char="-"/>
                      </a:pPr>
                      <a:r>
                        <a:rPr lang="en-US" sz="700" dirty="0">
                          <a:solidFill>
                            <a:srgbClr val="0070C0"/>
                          </a:solidFill>
                        </a:rPr>
                        <a:t>TIBCO</a:t>
                      </a:r>
                    </a:p>
                    <a:p>
                      <a:pPr marL="171450" indent="-171450" algn="l">
                        <a:buFontTx/>
                        <a:buChar char="-"/>
                      </a:pPr>
                      <a:r>
                        <a:rPr lang="en-US" sz="700" dirty="0" smtClean="0">
                          <a:solidFill>
                            <a:srgbClr val="0070C0"/>
                          </a:solidFill>
                        </a:rPr>
                        <a:t>ScriptMed</a:t>
                      </a:r>
                      <a:endParaRPr lang="en-US" sz="700" dirty="0">
                        <a:solidFill>
                          <a:srgbClr val="0070C0"/>
                        </a:solidFill>
                      </a:endParaRPr>
                    </a:p>
                    <a:p>
                      <a:pPr marL="171450" indent="-171450" algn="l">
                        <a:buFontTx/>
                        <a:buChar char="-"/>
                      </a:pPr>
                      <a:r>
                        <a:rPr lang="en-US" sz="700" dirty="0">
                          <a:solidFill>
                            <a:srgbClr val="0070C0"/>
                          </a:solidFill>
                        </a:rPr>
                        <a:t>POC RxESB to IRIS</a:t>
                      </a:r>
                    </a:p>
                    <a:p>
                      <a:pPr marL="171450" indent="-171450" algn="l">
                        <a:buFontTx/>
                        <a:buChar char="-"/>
                      </a:pPr>
                      <a:r>
                        <a:rPr lang="en-US" sz="700" dirty="0" smtClean="0">
                          <a:solidFill>
                            <a:srgbClr val="0070C0"/>
                          </a:solidFill>
                        </a:rPr>
                        <a:t>OpenTok</a:t>
                      </a:r>
                      <a:endParaRPr lang="en-US" sz="700" dirty="0">
                        <a:solidFill>
                          <a:srgbClr val="0070C0"/>
                        </a:solidFill>
                      </a:endParaRPr>
                    </a:p>
                    <a:p>
                      <a:pPr marL="171450" indent="-171450" algn="l">
                        <a:buFontTx/>
                        <a:buChar char="-"/>
                      </a:pPr>
                      <a:r>
                        <a:rPr lang="en-US" sz="700" dirty="0">
                          <a:solidFill>
                            <a:srgbClr val="0070C0"/>
                          </a:solidFill>
                        </a:rPr>
                        <a:t>UHG Pmt Gateway</a:t>
                      </a:r>
                    </a:p>
                    <a:p>
                      <a:pPr marL="171450" indent="-171450" algn="l">
                        <a:buFontTx/>
                        <a:buChar char="-"/>
                      </a:pPr>
                      <a:r>
                        <a:rPr lang="en-US" sz="700" dirty="0">
                          <a:solidFill>
                            <a:srgbClr val="0070C0"/>
                          </a:solidFill>
                        </a:rPr>
                        <a:t>RxESB to CRM (Salesforce)</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r>
                        <a:rPr lang="en-US" sz="700" dirty="0">
                          <a:solidFill>
                            <a:srgbClr val="00B050"/>
                          </a:solidFill>
                        </a:rPr>
                        <a:t>RxESB to IRIS (Partial</a:t>
                      </a:r>
                      <a:r>
                        <a:rPr lang="en-US" sz="700" dirty="0" smtClean="0">
                          <a:solidFill>
                            <a:srgbClr val="00B050"/>
                          </a:solidFill>
                        </a:rPr>
                        <a:t>)</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Off of </a:t>
                      </a:r>
                      <a:r>
                        <a:rPr lang="en-US" sz="700" dirty="0" smtClean="0">
                          <a:solidFill>
                            <a:srgbClr val="00B050"/>
                          </a:solidFill>
                        </a:rPr>
                        <a:t>ScriptMed</a:t>
                      </a:r>
                    </a:p>
                    <a:p>
                      <a:pPr marL="171450" indent="-171450" algn="l">
                        <a:buFont typeface="Arial" panose="020B0604020202020204" pitchFamily="34" charset="0"/>
                        <a:buChar char="•"/>
                      </a:pPr>
                      <a:r>
                        <a:rPr lang="en-US" sz="700" dirty="0" smtClean="0">
                          <a:solidFill>
                            <a:srgbClr val="00B050"/>
                          </a:solidFill>
                        </a:rPr>
                        <a:t>TIBCO</a:t>
                      </a:r>
                      <a:r>
                        <a:rPr lang="en-US" sz="700" baseline="0" dirty="0" smtClean="0">
                          <a:solidFill>
                            <a:srgbClr val="00B050"/>
                          </a:solidFill>
                        </a:rPr>
                        <a:t> to RxESB Conversion</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Migrate</a:t>
                      </a:r>
                      <a:r>
                        <a:rPr lang="en-US" sz="700" baseline="0" dirty="0" smtClean="0">
                          <a:solidFill>
                            <a:srgbClr val="E87722"/>
                          </a:solidFill>
                        </a:rPr>
                        <a:t> RxAuth/PAS related service calls to RxESB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baseline="0" dirty="0" smtClean="0">
                          <a:solidFill>
                            <a:srgbClr val="E87722"/>
                          </a:solidFill>
                        </a:rPr>
                        <a:t>Migrate SalesForce API calls to RxESB</a:t>
                      </a: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HA in EGV no DR</a:t>
                      </a:r>
                    </a:p>
                    <a:p>
                      <a:pPr marL="171450" indent="-171450" algn="l">
                        <a:buFont typeface="Arial" panose="020B0604020202020204" pitchFamily="34" charset="0"/>
                        <a:buChar char="•"/>
                      </a:pPr>
                      <a:r>
                        <a:rPr lang="en-US" sz="700" dirty="0">
                          <a:solidFill>
                            <a:srgbClr val="0070C0"/>
                          </a:solidFill>
                        </a:rPr>
                        <a:t>DB – Active/Standby</a:t>
                      </a:r>
                    </a:p>
                    <a:p>
                      <a:pPr algn="l"/>
                      <a:r>
                        <a:rPr lang="en-US" sz="700" dirty="0">
                          <a:solidFill>
                            <a:srgbClr val="0070C0"/>
                          </a:solidFill>
                        </a:rPr>
                        <a:t>(Best effort)</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Prod, Stage, &amp; Test setup in MN DC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Active/Active</a:t>
                      </a:r>
                      <a:r>
                        <a:rPr lang="en-US" sz="700" baseline="0" dirty="0" smtClean="0">
                          <a:solidFill>
                            <a:srgbClr val="00B050"/>
                          </a:solidFill>
                        </a:rPr>
                        <a:t> </a:t>
                      </a:r>
                      <a:r>
                        <a:rPr lang="en-US" sz="700" dirty="0" smtClean="0">
                          <a:solidFill>
                            <a:srgbClr val="00B050"/>
                          </a:solidFill>
                        </a:rPr>
                        <a:t>(RTO </a:t>
                      </a:r>
                      <a:r>
                        <a:rPr lang="en-US" sz="700" dirty="0">
                          <a:solidFill>
                            <a:srgbClr val="00B050"/>
                          </a:solidFill>
                        </a:rPr>
                        <a:t>8, RPO </a:t>
                      </a:r>
                      <a:r>
                        <a:rPr lang="en-US" sz="700" dirty="0" smtClean="0">
                          <a:solidFill>
                            <a:srgbClr val="00B050"/>
                          </a:solidFill>
                        </a:rPr>
                        <a:t>0)</a:t>
                      </a:r>
                      <a:r>
                        <a:rPr lang="en-US" sz="700" baseline="0" dirty="0" smtClean="0">
                          <a:solidFill>
                            <a:srgbClr val="00B050"/>
                          </a:solidFill>
                        </a:rPr>
                        <a:t> </a:t>
                      </a:r>
                    </a:p>
                    <a:p>
                      <a:pPr marL="171450" indent="-171450" algn="l">
                        <a:buFont typeface="Arial" panose="020B0604020202020204" pitchFamily="34" charset="0"/>
                        <a:buChar char="•"/>
                      </a:pPr>
                      <a:r>
                        <a:rPr lang="en-US" sz="700" dirty="0" smtClean="0">
                          <a:solidFill>
                            <a:srgbClr val="00B050"/>
                          </a:solidFill>
                        </a:rPr>
                        <a:t>DB </a:t>
                      </a:r>
                      <a:r>
                        <a:rPr lang="en-US" sz="700" dirty="0">
                          <a:solidFill>
                            <a:srgbClr val="00B050"/>
                          </a:solidFill>
                        </a:rPr>
                        <a:t>– </a:t>
                      </a:r>
                      <a:r>
                        <a:rPr lang="en-US" sz="700" dirty="0" smtClean="0">
                          <a:solidFill>
                            <a:srgbClr val="00B050"/>
                          </a:solidFill>
                        </a:rPr>
                        <a:t>Active/Standby</a:t>
                      </a:r>
                      <a:r>
                        <a:rPr lang="en-US" sz="700" baseline="0" dirty="0" smtClean="0">
                          <a:solidFill>
                            <a:srgbClr val="00B050"/>
                          </a:solidFill>
                        </a:rPr>
                        <a:t> </a:t>
                      </a:r>
                      <a:r>
                        <a:rPr lang="en-US" sz="700" dirty="0" smtClean="0">
                          <a:solidFill>
                            <a:srgbClr val="00B050"/>
                          </a:solidFill>
                        </a:rPr>
                        <a:t>(RTO </a:t>
                      </a:r>
                      <a:r>
                        <a:rPr lang="en-US" sz="700" dirty="0">
                          <a:solidFill>
                            <a:srgbClr val="00B050"/>
                          </a:solidFill>
                        </a:rPr>
                        <a:t>8, RPO 1)</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64020" y="4511040"/>
            <a:ext cx="2434476" cy="1181100"/>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0000"/>
          </a:bodyPr>
          <a:lstStyle>
            <a:lvl1pPr>
              <a:spcBef>
                <a:spcPct val="0"/>
              </a:spcBef>
              <a:buNone/>
              <a:defRPr sz="1200" b="1">
                <a:latin typeface="+mj-lt"/>
                <a:ea typeface="+mj-ea"/>
                <a:cs typeface="+mj-cs"/>
              </a:defRPr>
            </a:lvl1pPr>
          </a:lstStyle>
          <a:p>
            <a:r>
              <a:rPr lang="en-US" sz="1000" dirty="0"/>
              <a:t>System Dependencies</a:t>
            </a:r>
          </a:p>
          <a:p>
            <a:pPr marL="91440" lvl="1" indent="-91440">
              <a:spcBef>
                <a:spcPct val="0"/>
              </a:spcBef>
              <a:buFont typeface="Arial" panose="020B0604020202020204" pitchFamily="34" charset="0"/>
              <a:buChar char="•"/>
            </a:pPr>
            <a:r>
              <a:rPr lang="en-US" sz="1000" b="1" dirty="0"/>
              <a:t>L1: Inventory, Orders, Logistics &amp; Fulfillment</a:t>
            </a:r>
          </a:p>
          <a:p>
            <a:pPr marL="182880" lvl="1"/>
            <a:r>
              <a:rPr lang="en-US" sz="700" b="1" dirty="0">
                <a:solidFill>
                  <a:srgbClr val="00B050"/>
                </a:solidFill>
              </a:rPr>
              <a:t>ScriptMed</a:t>
            </a:r>
          </a:p>
          <a:p>
            <a:pPr marL="91440" indent="-91440">
              <a:buFont typeface="Arial" panose="020B0604020202020204" pitchFamily="34" charset="0"/>
              <a:buChar char="•"/>
            </a:pPr>
            <a:r>
              <a:rPr lang="en-US" sz="1000" dirty="0"/>
              <a:t>L1: Data Operations      </a:t>
            </a:r>
          </a:p>
          <a:p>
            <a:r>
              <a:rPr lang="en-US" sz="700" dirty="0">
                <a:solidFill>
                  <a:srgbClr val="00B050"/>
                </a:solidFill>
              </a:rPr>
              <a:t>            ESB</a:t>
            </a:r>
          </a:p>
          <a:p>
            <a:pPr marL="91440" indent="-91440">
              <a:buFont typeface="Arial" panose="020B0604020202020204" pitchFamily="34" charset="0"/>
              <a:buChar char="•"/>
            </a:pPr>
            <a:r>
              <a:rPr lang="en-US" sz="1000" dirty="0"/>
              <a:t>L1: Financial Services</a:t>
            </a:r>
          </a:p>
          <a:p>
            <a:r>
              <a:rPr lang="en-US" sz="700" dirty="0">
                <a:solidFill>
                  <a:srgbClr val="00B050"/>
                </a:solidFill>
              </a:rPr>
              <a:t>           UHG Payment Gateway</a:t>
            </a:r>
          </a:p>
          <a:p>
            <a:pPr marL="91440" lvl="1" indent="-91440">
              <a:spcBef>
                <a:spcPct val="0"/>
              </a:spcBef>
              <a:buFont typeface="Arial" panose="020B0604020202020204" pitchFamily="34" charset="0"/>
              <a:buChar char="•"/>
            </a:pPr>
            <a:r>
              <a:rPr lang="en-US" sz="1000" b="1" dirty="0"/>
              <a:t>L1: Information Technology </a:t>
            </a:r>
            <a:r>
              <a:rPr lang="en-US" sz="1000" b="1" dirty="0" smtClean="0"/>
              <a:t>Enabling Services</a:t>
            </a:r>
            <a:endParaRPr lang="en-US" sz="1000" b="1" dirty="0"/>
          </a:p>
          <a:p>
            <a:pPr marL="0" lvl="1">
              <a:spcBef>
                <a:spcPct val="0"/>
              </a:spcBef>
            </a:pPr>
            <a:r>
              <a:rPr lang="en-US" sz="700" b="1" dirty="0">
                <a:solidFill>
                  <a:srgbClr val="00B050"/>
                </a:solidFill>
                <a:latin typeface="+mj-lt"/>
                <a:ea typeface="+mj-ea"/>
                <a:cs typeface="+mj-cs"/>
              </a:rPr>
              <a:t>           HSID</a:t>
            </a:r>
          </a:p>
          <a:p>
            <a:pPr marL="91440" lvl="1" indent="-91440">
              <a:spcBef>
                <a:spcPct val="0"/>
              </a:spcBef>
              <a:buFont typeface="Arial" panose="020B0604020202020204" pitchFamily="34" charset="0"/>
              <a:buChar char="•"/>
            </a:pPr>
            <a:endParaRPr lang="en-US" sz="1000" b="1" dirty="0"/>
          </a:p>
          <a:p>
            <a:pPr marL="0" lvl="1">
              <a:spcBef>
                <a:spcPct val="0"/>
              </a:spcBef>
            </a:pPr>
            <a:endParaRPr lang="en-US" sz="1000" b="1" dirty="0"/>
          </a:p>
          <a:p>
            <a:endParaRPr lang="en-US" sz="700" dirty="0">
              <a:solidFill>
                <a:srgbClr val="00B050"/>
              </a:solidFill>
            </a:endParaRPr>
          </a:p>
          <a:p>
            <a:endParaRPr lang="en-US" sz="700" dirty="0">
              <a:solidFill>
                <a:srgbClr val="00B050"/>
              </a:solidFill>
            </a:endParaRPr>
          </a:p>
        </p:txBody>
      </p:sp>
      <p:sp>
        <p:nvSpPr>
          <p:cNvPr id="8" name="Text Placeholder 3"/>
          <p:cNvSpPr txBox="1">
            <a:spLocks/>
          </p:cNvSpPr>
          <p:nvPr/>
        </p:nvSpPr>
        <p:spPr>
          <a:xfrm>
            <a:off x="64020" y="5753017"/>
            <a:ext cx="2434476" cy="101354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60000" lnSpcReduction="20000"/>
          </a:bodyPr>
          <a:lstStyle>
            <a:lvl1pPr>
              <a:spcBef>
                <a:spcPct val="0"/>
              </a:spcBef>
              <a:buNone/>
              <a:defRPr sz="1200" b="1">
                <a:latin typeface="+mj-lt"/>
                <a:ea typeface="+mj-ea"/>
                <a:cs typeface="+mj-cs"/>
              </a:defRPr>
            </a:lvl1pPr>
          </a:lstStyle>
          <a:p>
            <a:r>
              <a:rPr lang="en-US" sz="1000" dirty="0"/>
              <a:t>Application / Platform TCO</a:t>
            </a:r>
          </a:p>
          <a:p>
            <a:endParaRPr lang="en-US" sz="1000" dirty="0"/>
          </a:p>
          <a:p>
            <a:r>
              <a:rPr lang="en-US" sz="1000" dirty="0"/>
              <a:t>2018: </a:t>
            </a:r>
            <a:r>
              <a:rPr lang="en-US" sz="1000" dirty="0" smtClean="0">
                <a:solidFill>
                  <a:srgbClr val="FF0000"/>
                </a:solidFill>
              </a:rPr>
              <a:t>$</a:t>
            </a:r>
            <a:r>
              <a:rPr lang="en-US" sz="1000" dirty="0">
                <a:solidFill>
                  <a:srgbClr val="FF0000"/>
                </a:solidFill>
              </a:rPr>
              <a:t>5</a:t>
            </a:r>
            <a:r>
              <a:rPr lang="en-US" sz="1000" dirty="0" smtClean="0">
                <a:solidFill>
                  <a:srgbClr val="FF0000"/>
                </a:solidFill>
              </a:rPr>
              <a:t>K </a:t>
            </a:r>
            <a:r>
              <a:rPr lang="en-US" sz="1000" dirty="0">
                <a:solidFill>
                  <a:srgbClr val="FF0000"/>
                </a:solidFill>
              </a:rPr>
              <a:t>– see notes. </a:t>
            </a:r>
          </a:p>
          <a:p>
            <a:r>
              <a:rPr lang="en-US" sz="1000" dirty="0"/>
              <a:t>2019:</a:t>
            </a:r>
          </a:p>
          <a:p>
            <a:r>
              <a:rPr lang="en-US" sz="1000" dirty="0"/>
              <a:t>2020:</a:t>
            </a:r>
          </a:p>
          <a:p>
            <a:endParaRPr lang="en-US" sz="1000" dirty="0"/>
          </a:p>
          <a:p>
            <a:r>
              <a:rPr lang="en-US" sz="1000" dirty="0"/>
              <a:t>Notes: As of Aug 2018:</a:t>
            </a:r>
          </a:p>
          <a:p>
            <a:pPr marL="171450" indent="-171450">
              <a:buFont typeface="Arial" panose="020B0604020202020204" pitchFamily="34" charset="0"/>
              <a:buChar char="•"/>
            </a:pPr>
            <a:r>
              <a:rPr lang="en-US" sz="1000" dirty="0" smtClean="0"/>
              <a:t>$78 (Infrastructure) – Charges available only for month of August.</a:t>
            </a:r>
          </a:p>
          <a:p>
            <a:pPr marL="171450" indent="-171450">
              <a:buFont typeface="Arial" panose="020B0604020202020204" pitchFamily="34" charset="0"/>
              <a:buChar char="•"/>
            </a:pPr>
            <a:r>
              <a:rPr lang="en-US" sz="1000" dirty="0" smtClean="0"/>
              <a:t>$</a:t>
            </a:r>
            <a:r>
              <a:rPr lang="en-US" sz="1000" dirty="0"/>
              <a:t>5</a:t>
            </a:r>
            <a:r>
              <a:rPr lang="en-US" sz="1000" dirty="0" smtClean="0"/>
              <a:t>K </a:t>
            </a:r>
            <a:r>
              <a:rPr lang="en-US" sz="1000" dirty="0"/>
              <a:t>(</a:t>
            </a:r>
            <a:r>
              <a:rPr lang="en-US" sz="1000" dirty="0" smtClean="0"/>
              <a:t>O&amp;M) </a:t>
            </a:r>
            <a:r>
              <a:rPr lang="en-US" sz="1000" dirty="0"/>
              <a:t>– </a:t>
            </a:r>
            <a:r>
              <a:rPr lang="en-US" sz="1000" dirty="0" smtClean="0"/>
              <a:t>Charges available only for months </a:t>
            </a:r>
            <a:r>
              <a:rPr lang="en-US" sz="1000" dirty="0"/>
              <a:t>of Jan. and Feb</a:t>
            </a:r>
            <a:r>
              <a:rPr lang="en-US" sz="1000" dirty="0" smtClean="0"/>
              <a:t>. after which they </a:t>
            </a:r>
            <a:r>
              <a:rPr lang="en-US" sz="1000" dirty="0"/>
              <a:t>drop off. </a:t>
            </a:r>
            <a:r>
              <a:rPr lang="en-US" sz="1000" dirty="0" smtClean="0"/>
              <a:t>Unable to locate any additional O&amp;M charges. </a:t>
            </a:r>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81868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
        <p:nvSpPr>
          <p:cNvPr id="16" name="Rectangle 15"/>
          <p:cNvSpPr/>
          <p:nvPr/>
        </p:nvSpPr>
        <p:spPr>
          <a:xfrm>
            <a:off x="382990" y="5807350"/>
            <a:ext cx="1638300" cy="9048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Under review</a:t>
            </a:r>
            <a:endParaRPr lang="en-US" dirty="0">
              <a:solidFill>
                <a:sysClr val="windowText" lastClr="000000"/>
              </a:solidFill>
            </a:endParaRPr>
          </a:p>
        </p:txBody>
      </p:sp>
    </p:spTree>
    <p:extLst>
      <p:ext uri="{BB962C8B-B14F-4D97-AF65-F5344CB8AC3E}">
        <p14:creationId xmlns:p14="http://schemas.microsoft.com/office/powerpoint/2010/main" val="131259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pike_for_PPT.png"/>
          <p:cNvPicPr>
            <a:picLocks noChangeAspect="1"/>
          </p:cNvPicPr>
          <p:nvPr/>
        </p:nvPicPr>
        <p:blipFill>
          <a:blip r:embed="rId3" cstate="email">
            <a:alphaModFix amt="30000"/>
            <a:extLst>
              <a:ext uri="{28A0092B-C50C-407E-A947-70E740481C1C}">
                <a14:useLocalDpi xmlns:a14="http://schemas.microsoft.com/office/drawing/2010/main"/>
              </a:ext>
            </a:extLst>
          </a:blip>
          <a:stretch>
            <a:fillRect/>
          </a:stretch>
        </p:blipFill>
        <p:spPr>
          <a:xfrm>
            <a:off x="-4619" y="4355752"/>
            <a:ext cx="12192000" cy="1582878"/>
          </a:xfrm>
          <a:prstGeom prst="rect">
            <a:avLst/>
          </a:prstGeom>
        </p:spPr>
      </p:pic>
      <p:sp>
        <p:nvSpPr>
          <p:cNvPr id="6" name="Title 5"/>
          <p:cNvSpPr>
            <a:spLocks noGrp="1"/>
          </p:cNvSpPr>
          <p:nvPr>
            <p:ph type="title"/>
          </p:nvPr>
        </p:nvSpPr>
        <p:spPr/>
        <p:txBody>
          <a:bodyPr/>
          <a:lstStyle/>
          <a:p>
            <a:r>
              <a:rPr lang="en-US" dirty="0" smtClean="0"/>
              <a:t>Optum partners across the health care system</a:t>
            </a:r>
            <a:endParaRPr lang="en-US" dirty="0"/>
          </a:p>
        </p:txBody>
      </p:sp>
      <p:sp>
        <p:nvSpPr>
          <p:cNvPr id="4" name="Slide Number Placeholder 2"/>
          <p:cNvSpPr txBox="1">
            <a:spLocks/>
          </p:cNvSpPr>
          <p:nvPr/>
        </p:nvSpPr>
        <p:spPr>
          <a:xfrm>
            <a:off x="5650891" y="6431947"/>
            <a:ext cx="5781979" cy="179309"/>
          </a:xfrm>
          <a:prstGeom prst="rect">
            <a:avLst/>
          </a:prstGeom>
        </p:spPr>
        <p:txBody>
          <a:bodyPr vert="horz" lIns="0" tIns="0" rIns="0" bIns="0" rtlCol="0" anchor="b" anchorCtr="0"/>
          <a:lstStyle>
            <a:defPPr>
              <a:defRPr lang="en-US"/>
            </a:defPPr>
            <a:lvl1pPr marL="0" algn="r" defTabSz="932742" rtl="0" eaLnBrk="1" latinLnBrk="0" hangingPunct="1">
              <a:defRPr lang="en-US" sz="700" kern="1200" smtClean="0">
                <a:gradFill>
                  <a:gsLst>
                    <a:gs pos="15929">
                      <a:schemeClr val="tx1"/>
                    </a:gs>
                    <a:gs pos="44000">
                      <a:schemeClr val="tx1"/>
                    </a:gs>
                  </a:gsLst>
                  <a:lin ang="5400000" scaled="1"/>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600" dirty="0">
                <a:solidFill>
                  <a:srgbClr val="55565A"/>
                </a:solidFill>
              </a:rPr>
              <a:t>Confidential property of Optum. Do not distribute or reproduce without express permission from Optum.</a:t>
            </a:r>
          </a:p>
        </p:txBody>
      </p:sp>
      <p:sp>
        <p:nvSpPr>
          <p:cNvPr id="24" name="TextBox 23"/>
          <p:cNvSpPr txBox="1"/>
          <p:nvPr/>
        </p:nvSpPr>
        <p:spPr>
          <a:xfrm>
            <a:off x="7924809" y="4737230"/>
            <a:ext cx="1919115"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GOVERNMENTS</a:t>
            </a:r>
          </a:p>
        </p:txBody>
      </p:sp>
      <p:sp>
        <p:nvSpPr>
          <p:cNvPr id="25" name="TextBox 24"/>
          <p:cNvSpPr txBox="1"/>
          <p:nvPr/>
        </p:nvSpPr>
        <p:spPr>
          <a:xfrm>
            <a:off x="9753609" y="4737230"/>
            <a:ext cx="1828800"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CONSUMERS</a:t>
            </a:r>
          </a:p>
        </p:txBody>
      </p:sp>
      <p:sp>
        <p:nvSpPr>
          <p:cNvPr id="26" name="TextBox 25"/>
          <p:cNvSpPr txBox="1"/>
          <p:nvPr/>
        </p:nvSpPr>
        <p:spPr>
          <a:xfrm>
            <a:off x="6096009" y="4737230"/>
            <a:ext cx="1828800"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LIFE SCIENCES</a:t>
            </a:r>
          </a:p>
        </p:txBody>
      </p:sp>
      <p:sp>
        <p:nvSpPr>
          <p:cNvPr id="27" name="TextBox 26"/>
          <p:cNvSpPr txBox="1"/>
          <p:nvPr/>
        </p:nvSpPr>
        <p:spPr>
          <a:xfrm>
            <a:off x="4267209" y="4737230"/>
            <a:ext cx="1828800"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HEALTH PLANS</a:t>
            </a:r>
          </a:p>
        </p:txBody>
      </p:sp>
      <p:sp>
        <p:nvSpPr>
          <p:cNvPr id="28" name="TextBox 27"/>
          <p:cNvSpPr txBox="1"/>
          <p:nvPr/>
        </p:nvSpPr>
        <p:spPr>
          <a:xfrm>
            <a:off x="2438409" y="4737230"/>
            <a:ext cx="1828800"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EMPLOYERS</a:t>
            </a:r>
          </a:p>
        </p:txBody>
      </p:sp>
      <p:sp>
        <p:nvSpPr>
          <p:cNvPr id="29" name="TextBox 28"/>
          <p:cNvSpPr txBox="1"/>
          <p:nvPr/>
        </p:nvSpPr>
        <p:spPr>
          <a:xfrm>
            <a:off x="609609" y="4737230"/>
            <a:ext cx="1828800" cy="261610"/>
          </a:xfrm>
          <a:prstGeom prst="rect">
            <a:avLst/>
          </a:prstGeom>
          <a:noFill/>
        </p:spPr>
        <p:txBody>
          <a:bodyPr wrap="square" lIns="91440" tIns="45720" rIns="91440" bIns="45720" rtlCol="0">
            <a:spAutoFit/>
          </a:bodyPr>
          <a:lstStyle/>
          <a:p>
            <a:pPr algn="ctr">
              <a:spcBef>
                <a:spcPts val="1400"/>
              </a:spcBef>
            </a:pPr>
            <a:r>
              <a:rPr lang="en-US" sz="1100" spc="50" dirty="0">
                <a:solidFill>
                  <a:srgbClr val="E87722"/>
                </a:solidFill>
                <a:cs typeface="Arial" pitchFamily="34" charset="0"/>
              </a:rPr>
              <a:t>PROVIDERS</a:t>
            </a:r>
          </a:p>
        </p:txBody>
      </p:sp>
      <p:sp>
        <p:nvSpPr>
          <p:cNvPr id="30" name="TextBox 29"/>
          <p:cNvSpPr txBox="1"/>
          <p:nvPr/>
        </p:nvSpPr>
        <p:spPr>
          <a:xfrm>
            <a:off x="7677817" y="5638277"/>
            <a:ext cx="2070763" cy="400110"/>
          </a:xfrm>
          <a:prstGeom prst="rect">
            <a:avLst/>
          </a:prstGeom>
          <a:noFill/>
        </p:spPr>
        <p:txBody>
          <a:bodyPr wrap="square" lIns="91440" tIns="45720" rIns="91440" bIns="45720" rtlCol="0" anchor="ctr">
            <a:spAutoFit/>
          </a:bodyPr>
          <a:lstStyle/>
          <a:p>
            <a:pPr algn="ctr">
              <a:spcBef>
                <a:spcPts val="1400"/>
              </a:spcBef>
            </a:pPr>
            <a:r>
              <a:rPr lang="en-US" sz="1000" spc="50" dirty="0">
                <a:solidFill>
                  <a:srgbClr val="444444"/>
                </a:solidFill>
                <a:cs typeface="Arial" pitchFamily="34" charset="0"/>
              </a:rPr>
              <a:t>states, DC and many federal entities</a:t>
            </a:r>
          </a:p>
        </p:txBody>
      </p:sp>
      <p:sp>
        <p:nvSpPr>
          <p:cNvPr id="31" name="TextBox 30"/>
          <p:cNvSpPr txBox="1"/>
          <p:nvPr/>
        </p:nvSpPr>
        <p:spPr>
          <a:xfrm>
            <a:off x="9753609" y="5638277"/>
            <a:ext cx="1828800" cy="400110"/>
          </a:xfrm>
          <a:prstGeom prst="rect">
            <a:avLst/>
          </a:prstGeom>
          <a:noFill/>
        </p:spPr>
        <p:txBody>
          <a:bodyPr wrap="square" lIns="91440" tIns="45720" rIns="91440" bIns="45720" rtlCol="0" anchor="ctr">
            <a:spAutoFit/>
          </a:bodyPr>
          <a:lstStyle/>
          <a:p>
            <a:pPr algn="ctr">
              <a:spcBef>
                <a:spcPts val="1400"/>
              </a:spcBef>
            </a:pPr>
            <a:r>
              <a:rPr lang="en-US" sz="1000" spc="50" dirty="0">
                <a:solidFill>
                  <a:srgbClr val="444444"/>
                </a:solidFill>
                <a:cs typeface="Arial" pitchFamily="34" charset="0"/>
              </a:rPr>
              <a:t>million empowered consumers</a:t>
            </a:r>
          </a:p>
        </p:txBody>
      </p:sp>
      <p:sp>
        <p:nvSpPr>
          <p:cNvPr id="32" name="TextBox 31"/>
          <p:cNvSpPr txBox="1"/>
          <p:nvPr/>
        </p:nvSpPr>
        <p:spPr>
          <a:xfrm>
            <a:off x="6074431" y="5638277"/>
            <a:ext cx="1828800" cy="400110"/>
          </a:xfrm>
          <a:prstGeom prst="rect">
            <a:avLst/>
          </a:prstGeom>
          <a:noFill/>
        </p:spPr>
        <p:txBody>
          <a:bodyPr wrap="square" lIns="91440" tIns="45720" rIns="91440" bIns="45720" rtlCol="0" anchor="ctr">
            <a:spAutoFit/>
          </a:bodyPr>
          <a:lstStyle/>
          <a:p>
            <a:pPr algn="ctr">
              <a:spcBef>
                <a:spcPts val="1400"/>
              </a:spcBef>
            </a:pPr>
            <a:r>
              <a:rPr lang="en-US" sz="1000" spc="50" dirty="0">
                <a:solidFill>
                  <a:srgbClr val="444444"/>
                </a:solidFill>
                <a:cs typeface="Arial" pitchFamily="34" charset="0"/>
              </a:rPr>
              <a:t>organizations around the globe</a:t>
            </a:r>
          </a:p>
        </p:txBody>
      </p:sp>
      <p:sp>
        <p:nvSpPr>
          <p:cNvPr id="33" name="TextBox 32"/>
          <p:cNvSpPr txBox="1"/>
          <p:nvPr/>
        </p:nvSpPr>
        <p:spPr>
          <a:xfrm>
            <a:off x="4267209" y="5638278"/>
            <a:ext cx="1828800" cy="246221"/>
          </a:xfrm>
          <a:prstGeom prst="rect">
            <a:avLst/>
          </a:prstGeom>
          <a:noFill/>
        </p:spPr>
        <p:txBody>
          <a:bodyPr wrap="square" lIns="91440" tIns="45720" rIns="91440" bIns="45720" rtlCol="0" anchor="ctr">
            <a:noAutofit/>
          </a:bodyPr>
          <a:lstStyle/>
          <a:p>
            <a:pPr algn="ctr">
              <a:spcBef>
                <a:spcPts val="1400"/>
              </a:spcBef>
            </a:pPr>
            <a:r>
              <a:rPr lang="en-US" sz="1000" spc="50" dirty="0">
                <a:solidFill>
                  <a:srgbClr val="444444"/>
                </a:solidFill>
                <a:cs typeface="Arial" pitchFamily="34" charset="0"/>
              </a:rPr>
              <a:t>health plans</a:t>
            </a:r>
          </a:p>
        </p:txBody>
      </p:sp>
      <p:sp>
        <p:nvSpPr>
          <p:cNvPr id="34" name="TextBox 33"/>
          <p:cNvSpPr txBox="1"/>
          <p:nvPr/>
        </p:nvSpPr>
        <p:spPr>
          <a:xfrm>
            <a:off x="2438409" y="5638278"/>
            <a:ext cx="1828800" cy="246221"/>
          </a:xfrm>
          <a:prstGeom prst="rect">
            <a:avLst/>
          </a:prstGeom>
          <a:noFill/>
        </p:spPr>
        <p:txBody>
          <a:bodyPr wrap="square" lIns="91440" tIns="45720" rIns="91440" bIns="45720" rtlCol="0" anchor="ctr">
            <a:noAutofit/>
          </a:bodyPr>
          <a:lstStyle/>
          <a:p>
            <a:pPr algn="ctr">
              <a:spcBef>
                <a:spcPts val="1400"/>
              </a:spcBef>
            </a:pPr>
            <a:r>
              <a:rPr lang="en-US" sz="1000" spc="50" dirty="0">
                <a:solidFill>
                  <a:srgbClr val="444444"/>
                </a:solidFill>
                <a:cs typeface="Arial" pitchFamily="34" charset="0"/>
              </a:rPr>
              <a:t>of Fortune 100</a:t>
            </a:r>
          </a:p>
        </p:txBody>
      </p:sp>
      <p:sp>
        <p:nvSpPr>
          <p:cNvPr id="35" name="TextBox 34"/>
          <p:cNvSpPr txBox="1"/>
          <p:nvPr/>
        </p:nvSpPr>
        <p:spPr>
          <a:xfrm>
            <a:off x="609609" y="5638278"/>
            <a:ext cx="1828800" cy="246221"/>
          </a:xfrm>
          <a:prstGeom prst="rect">
            <a:avLst/>
          </a:prstGeom>
          <a:noFill/>
        </p:spPr>
        <p:txBody>
          <a:bodyPr wrap="square" lIns="91440" tIns="45720" rIns="91440" bIns="45720" rtlCol="0" anchor="ctr">
            <a:noAutofit/>
          </a:bodyPr>
          <a:lstStyle/>
          <a:p>
            <a:pPr algn="ctr">
              <a:spcBef>
                <a:spcPts val="1400"/>
              </a:spcBef>
            </a:pPr>
            <a:r>
              <a:rPr lang="en-US" sz="1000" spc="50" dirty="0">
                <a:solidFill>
                  <a:srgbClr val="444444"/>
                </a:solidFill>
                <a:cs typeface="Arial" pitchFamily="34" charset="0"/>
              </a:rPr>
              <a:t>U.S. hospitals</a:t>
            </a:r>
          </a:p>
        </p:txBody>
      </p:sp>
      <p:grpSp>
        <p:nvGrpSpPr>
          <p:cNvPr id="36" name="Group 35"/>
          <p:cNvGrpSpPr/>
          <p:nvPr/>
        </p:nvGrpSpPr>
        <p:grpSpPr>
          <a:xfrm>
            <a:off x="6372858" y="5143489"/>
            <a:ext cx="1529373" cy="370944"/>
            <a:chOff x="-1284132" y="1611952"/>
            <a:chExt cx="1147030" cy="370944"/>
          </a:xfrm>
        </p:grpSpPr>
        <p:pic>
          <p:nvPicPr>
            <p:cNvPr id="37" name="Picture 7" descr="N:\Graphics\2016 Optum Icons Gallery\Life-sciences-PRINT-2C-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132" y="1643581"/>
              <a:ext cx="230765" cy="30768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p:nvPr/>
          </p:nvCxnSpPr>
          <p:spPr>
            <a:xfrm>
              <a:off x="-880567" y="1611952"/>
              <a:ext cx="0" cy="370944"/>
            </a:xfrm>
            <a:prstGeom prst="line">
              <a:avLst/>
            </a:prstGeom>
            <a:noFill/>
            <a:ln w="6350" cap="flat" cmpd="sng" algn="ctr">
              <a:solidFill>
                <a:srgbClr val="55565A"/>
              </a:solidFill>
              <a:prstDash val="solid"/>
            </a:ln>
            <a:effectLst/>
          </p:spPr>
        </p:cxnSp>
        <p:sp>
          <p:nvSpPr>
            <p:cNvPr id="39" name="TextBox 38"/>
            <p:cNvSpPr txBox="1"/>
            <p:nvPr/>
          </p:nvSpPr>
          <p:spPr>
            <a:xfrm>
              <a:off x="-866151" y="1673417"/>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110</a:t>
              </a:r>
            </a:p>
          </p:txBody>
        </p:sp>
      </p:grpSp>
      <p:grpSp>
        <p:nvGrpSpPr>
          <p:cNvPr id="40" name="Group 39"/>
          <p:cNvGrpSpPr/>
          <p:nvPr/>
        </p:nvGrpSpPr>
        <p:grpSpPr>
          <a:xfrm>
            <a:off x="949712" y="5145283"/>
            <a:ext cx="1509853" cy="370944"/>
            <a:chOff x="-1269492" y="2193128"/>
            <a:chExt cx="1132390" cy="370944"/>
          </a:xfrm>
        </p:grpSpPr>
        <p:pic>
          <p:nvPicPr>
            <p:cNvPr id="41" name="Picture 2" descr="N:\Graphics\2016 Optum Icons Gallery\Provider-PRINT-2C-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9492" y="2221399"/>
              <a:ext cx="201485" cy="312607"/>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p:cNvCxnSpPr/>
            <p:nvPr/>
          </p:nvCxnSpPr>
          <p:spPr>
            <a:xfrm>
              <a:off x="-880567" y="2193128"/>
              <a:ext cx="0" cy="370944"/>
            </a:xfrm>
            <a:prstGeom prst="line">
              <a:avLst/>
            </a:prstGeom>
            <a:noFill/>
            <a:ln w="6350" cap="flat" cmpd="sng" algn="ctr">
              <a:solidFill>
                <a:srgbClr val="55565A"/>
              </a:solidFill>
              <a:prstDash val="solid"/>
            </a:ln>
            <a:effectLst/>
          </p:spPr>
        </p:cxnSp>
        <p:sp>
          <p:nvSpPr>
            <p:cNvPr id="43" name="TextBox 42"/>
            <p:cNvSpPr txBox="1"/>
            <p:nvPr/>
          </p:nvSpPr>
          <p:spPr>
            <a:xfrm>
              <a:off x="-866151" y="2254593"/>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4/5</a:t>
              </a:r>
            </a:p>
          </p:txBody>
        </p:sp>
      </p:grpSp>
      <p:grpSp>
        <p:nvGrpSpPr>
          <p:cNvPr id="44" name="Group 43"/>
          <p:cNvGrpSpPr/>
          <p:nvPr/>
        </p:nvGrpSpPr>
        <p:grpSpPr>
          <a:xfrm>
            <a:off x="10007525" y="5145283"/>
            <a:ext cx="1591913" cy="370944"/>
            <a:chOff x="-1331037" y="2716472"/>
            <a:chExt cx="1193935" cy="370944"/>
          </a:xfrm>
        </p:grpSpPr>
        <p:pic>
          <p:nvPicPr>
            <p:cNvPr id="45" name="Picture 6" descr="N:\Graphics\2016 Optum Icons Gallery\Family-PRIN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1037" y="2801836"/>
              <a:ext cx="324576" cy="19842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p:cNvCxnSpPr/>
            <p:nvPr/>
          </p:nvCxnSpPr>
          <p:spPr>
            <a:xfrm>
              <a:off x="-880567" y="2716472"/>
              <a:ext cx="0" cy="370944"/>
            </a:xfrm>
            <a:prstGeom prst="line">
              <a:avLst/>
            </a:prstGeom>
            <a:noFill/>
            <a:ln w="6350" cap="flat" cmpd="sng" algn="ctr">
              <a:solidFill>
                <a:srgbClr val="55565A"/>
              </a:solidFill>
              <a:prstDash val="solid"/>
            </a:ln>
            <a:effectLst/>
          </p:spPr>
        </p:cxnSp>
        <p:sp>
          <p:nvSpPr>
            <p:cNvPr id="47" name="TextBox 46"/>
            <p:cNvSpPr txBox="1"/>
            <p:nvPr/>
          </p:nvSpPr>
          <p:spPr>
            <a:xfrm>
              <a:off x="-866151" y="2777937"/>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124</a:t>
              </a:r>
            </a:p>
          </p:txBody>
        </p:sp>
      </p:grpSp>
      <p:grpSp>
        <p:nvGrpSpPr>
          <p:cNvPr id="48" name="Group 47"/>
          <p:cNvGrpSpPr/>
          <p:nvPr/>
        </p:nvGrpSpPr>
        <p:grpSpPr>
          <a:xfrm>
            <a:off x="2663787" y="5142592"/>
            <a:ext cx="1581252" cy="370944"/>
            <a:chOff x="-1323042" y="3776378"/>
            <a:chExt cx="1185939" cy="370944"/>
          </a:xfrm>
        </p:grpSpPr>
        <p:pic>
          <p:nvPicPr>
            <p:cNvPr id="49" name="Picture 3" descr="N:\Graphics\2016 Optum Icons Gallery\People-Employer-PRINT-RG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3042" y="3806661"/>
              <a:ext cx="308583" cy="308583"/>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p:cNvCxnSpPr/>
            <p:nvPr/>
          </p:nvCxnSpPr>
          <p:spPr>
            <a:xfrm>
              <a:off x="-880568" y="3776378"/>
              <a:ext cx="0" cy="370944"/>
            </a:xfrm>
            <a:prstGeom prst="line">
              <a:avLst/>
            </a:prstGeom>
            <a:noFill/>
            <a:ln w="6350" cap="flat" cmpd="sng" algn="ctr">
              <a:solidFill>
                <a:srgbClr val="55565A"/>
              </a:solidFill>
              <a:prstDash val="solid"/>
            </a:ln>
            <a:effectLst/>
          </p:spPr>
        </p:cxnSp>
        <p:sp>
          <p:nvSpPr>
            <p:cNvPr id="51" name="TextBox 50"/>
            <p:cNvSpPr txBox="1"/>
            <p:nvPr/>
          </p:nvSpPr>
          <p:spPr>
            <a:xfrm>
              <a:off x="-866152" y="3837843"/>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4/5</a:t>
              </a:r>
            </a:p>
          </p:txBody>
        </p:sp>
      </p:grpSp>
      <p:grpSp>
        <p:nvGrpSpPr>
          <p:cNvPr id="52" name="Group 51"/>
          <p:cNvGrpSpPr/>
          <p:nvPr/>
        </p:nvGrpSpPr>
        <p:grpSpPr>
          <a:xfrm>
            <a:off x="4534696" y="5145283"/>
            <a:ext cx="1542192" cy="370944"/>
            <a:chOff x="-1293747" y="4299722"/>
            <a:chExt cx="1156644" cy="370944"/>
          </a:xfrm>
        </p:grpSpPr>
        <p:pic>
          <p:nvPicPr>
            <p:cNvPr id="53" name="Picture 4" descr="N:\Graphics\2016 Optum Icons Gallery\Health plan-benefits card-PRINT-2C-RG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93747" y="4330454"/>
              <a:ext cx="249995" cy="30768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880568" y="4299722"/>
              <a:ext cx="0" cy="370944"/>
            </a:xfrm>
            <a:prstGeom prst="line">
              <a:avLst/>
            </a:prstGeom>
            <a:noFill/>
            <a:ln w="6350" cap="flat" cmpd="sng" algn="ctr">
              <a:solidFill>
                <a:srgbClr val="55565A"/>
              </a:solidFill>
              <a:prstDash val="solid"/>
            </a:ln>
            <a:effectLst/>
          </p:spPr>
        </p:cxnSp>
        <p:sp>
          <p:nvSpPr>
            <p:cNvPr id="55" name="TextBox 54"/>
            <p:cNvSpPr txBox="1"/>
            <p:nvPr/>
          </p:nvSpPr>
          <p:spPr>
            <a:xfrm>
              <a:off x="-866152" y="4361187"/>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300</a:t>
              </a:r>
            </a:p>
          </p:txBody>
        </p:sp>
      </p:grpSp>
      <p:grpSp>
        <p:nvGrpSpPr>
          <p:cNvPr id="5" name="Group 4"/>
          <p:cNvGrpSpPr/>
          <p:nvPr/>
        </p:nvGrpSpPr>
        <p:grpSpPr>
          <a:xfrm>
            <a:off x="8106973" y="5144386"/>
            <a:ext cx="1605464" cy="370944"/>
            <a:chOff x="6080230" y="5212122"/>
            <a:chExt cx="1204098" cy="370944"/>
          </a:xfrm>
        </p:grpSpPr>
        <p:pic>
          <p:nvPicPr>
            <p:cNvPr id="4098" name="Picture 2" descr="N:\Graphics\2016 Optum Icons Gallery\Government-PRINT-2C-RGB.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80230" y="5243751"/>
              <a:ext cx="277435" cy="31014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6540863" y="5212122"/>
              <a:ext cx="743465" cy="370944"/>
              <a:chOff x="-880567" y="3221192"/>
              <a:chExt cx="743465" cy="370944"/>
            </a:xfrm>
          </p:grpSpPr>
          <p:cxnSp>
            <p:nvCxnSpPr>
              <p:cNvPr id="59" name="Straight Connector 58"/>
              <p:cNvCxnSpPr/>
              <p:nvPr/>
            </p:nvCxnSpPr>
            <p:spPr>
              <a:xfrm>
                <a:off x="-880567" y="3221192"/>
                <a:ext cx="0" cy="370944"/>
              </a:xfrm>
              <a:prstGeom prst="line">
                <a:avLst/>
              </a:prstGeom>
              <a:noFill/>
              <a:ln w="6350" cap="flat" cmpd="sng" algn="ctr">
                <a:solidFill>
                  <a:srgbClr val="55565A"/>
                </a:solidFill>
                <a:prstDash val="solid"/>
              </a:ln>
              <a:effectLst/>
            </p:spPr>
          </p:cxnSp>
          <p:sp>
            <p:nvSpPr>
              <p:cNvPr id="60" name="TextBox 59"/>
              <p:cNvSpPr txBox="1"/>
              <p:nvPr/>
            </p:nvSpPr>
            <p:spPr>
              <a:xfrm>
                <a:off x="-866151" y="3282657"/>
                <a:ext cx="729049" cy="246221"/>
              </a:xfrm>
              <a:prstGeom prst="rect">
                <a:avLst/>
              </a:prstGeom>
              <a:noFill/>
            </p:spPr>
            <p:txBody>
              <a:bodyPr wrap="square" lIns="91440" tIns="45720" rIns="91440" bIns="45720" rtlCol="0" anchor="ctr">
                <a:noAutofit/>
              </a:bodyPr>
              <a:lstStyle/>
              <a:p>
                <a:pPr>
                  <a:spcBef>
                    <a:spcPts val="1400"/>
                  </a:spcBef>
                  <a:defRPr/>
                </a:pPr>
                <a:r>
                  <a:rPr lang="en-US" sz="2000" kern="0" spc="50" dirty="0">
                    <a:solidFill>
                      <a:srgbClr val="444444"/>
                    </a:solidFill>
                    <a:cs typeface="Arial" pitchFamily="34" charset="0"/>
                  </a:rPr>
                  <a:t>38</a:t>
                </a:r>
              </a:p>
            </p:txBody>
          </p:sp>
        </p:grpSp>
      </p:grpSp>
      <p:pic>
        <p:nvPicPr>
          <p:cNvPr id="61" name="Picture 6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0727" y="1718177"/>
            <a:ext cx="2235793" cy="501478"/>
          </a:xfrm>
          <a:prstGeom prst="rect">
            <a:avLst/>
          </a:prstGeom>
        </p:spPr>
      </p:pic>
      <p:cxnSp>
        <p:nvCxnSpPr>
          <p:cNvPr id="62" name="Straight Connector 61"/>
          <p:cNvCxnSpPr/>
          <p:nvPr/>
        </p:nvCxnSpPr>
        <p:spPr>
          <a:xfrm>
            <a:off x="5209379" y="1686564"/>
            <a:ext cx="0" cy="2087151"/>
          </a:xfrm>
          <a:prstGeom prst="line">
            <a:avLst/>
          </a:prstGeom>
          <a:noFill/>
          <a:ln w="9525" cap="flat" cmpd="sng" algn="ctr">
            <a:solidFill>
              <a:schemeClr val="accent5"/>
            </a:solidFill>
            <a:prstDash val="solid"/>
          </a:ln>
          <a:effectLst/>
        </p:spPr>
      </p:cxnSp>
      <p:sp>
        <p:nvSpPr>
          <p:cNvPr id="64" name="Oval 63"/>
          <p:cNvSpPr/>
          <p:nvPr/>
        </p:nvSpPr>
        <p:spPr>
          <a:xfrm>
            <a:off x="7337833" y="1681317"/>
            <a:ext cx="2771244" cy="2078551"/>
          </a:xfrm>
          <a:prstGeom prst="ellipse">
            <a:avLst/>
          </a:prstGeom>
          <a:noFill/>
          <a:ln w="19050" cap="flat" cmpd="sng" algn="ctr">
            <a:solidFill>
              <a:srgbClr val="B1B3B3"/>
            </a:solidFill>
            <a:prstDash val="dash"/>
          </a:ln>
          <a:effectLst/>
        </p:spPr>
        <p:txBody>
          <a:bodyPr lIns="44824" tIns="44824" rIns="44824" bIns="44824" rtlCol="0" anchor="ctr"/>
          <a:lstStyle/>
          <a:p>
            <a:pPr algn="ctr">
              <a:defRPr/>
            </a:pPr>
            <a:endParaRPr lang="en-US" sz="1600" kern="0" dirty="0">
              <a:solidFill>
                <a:prstClr val="white"/>
              </a:solidFill>
            </a:endParaRPr>
          </a:p>
        </p:txBody>
      </p:sp>
      <p:sp>
        <p:nvSpPr>
          <p:cNvPr id="66" name="Rectangle 65"/>
          <p:cNvSpPr/>
          <p:nvPr/>
        </p:nvSpPr>
        <p:spPr>
          <a:xfrm>
            <a:off x="5463828" y="1761230"/>
            <a:ext cx="1555519" cy="422922"/>
          </a:xfrm>
          <a:prstGeom prst="rect">
            <a:avLst/>
          </a:prstGeom>
        </p:spPr>
        <p:txBody>
          <a:bodyPr wrap="square" lIns="89648" tIns="44824" rIns="89648" bIns="44824" anchor="ctr">
            <a:spAutoFit/>
          </a:bodyPr>
          <a:lstStyle/>
          <a:p>
            <a:pPr algn="r">
              <a:lnSpc>
                <a:spcPct val="90000"/>
              </a:lnSpc>
              <a:defRPr/>
            </a:pPr>
            <a:r>
              <a:rPr lang="en-US" sz="1200" kern="0" dirty="0">
                <a:solidFill>
                  <a:srgbClr val="444444"/>
                </a:solidFill>
              </a:rPr>
              <a:t>Pharmacy care services</a:t>
            </a:r>
          </a:p>
        </p:txBody>
      </p:sp>
      <p:sp>
        <p:nvSpPr>
          <p:cNvPr id="67" name="Rectangle 66"/>
          <p:cNvSpPr/>
          <p:nvPr/>
        </p:nvSpPr>
        <p:spPr>
          <a:xfrm>
            <a:off x="10406189" y="1761230"/>
            <a:ext cx="1469745" cy="422922"/>
          </a:xfrm>
          <a:prstGeom prst="rect">
            <a:avLst/>
          </a:prstGeom>
        </p:spPr>
        <p:txBody>
          <a:bodyPr wrap="square" lIns="89648" tIns="44824" rIns="89648" bIns="44824" anchor="ctr">
            <a:spAutoFit/>
          </a:bodyPr>
          <a:lstStyle/>
          <a:p>
            <a:pPr>
              <a:lnSpc>
                <a:spcPct val="90000"/>
              </a:lnSpc>
              <a:defRPr/>
            </a:pPr>
            <a:r>
              <a:rPr lang="en-US" sz="1200" kern="0" dirty="0">
                <a:solidFill>
                  <a:srgbClr val="444444"/>
                </a:solidFill>
              </a:rPr>
              <a:t>Population health management</a:t>
            </a:r>
          </a:p>
        </p:txBody>
      </p:sp>
      <p:sp>
        <p:nvSpPr>
          <p:cNvPr id="68" name="Rectangle 67"/>
          <p:cNvSpPr/>
          <p:nvPr/>
        </p:nvSpPr>
        <p:spPr>
          <a:xfrm>
            <a:off x="5663946" y="3287086"/>
            <a:ext cx="1355401" cy="422922"/>
          </a:xfrm>
          <a:prstGeom prst="rect">
            <a:avLst/>
          </a:prstGeom>
        </p:spPr>
        <p:txBody>
          <a:bodyPr wrap="square" lIns="89648" tIns="44824" rIns="89648" bIns="44824" anchor="ctr">
            <a:spAutoFit/>
          </a:bodyPr>
          <a:lstStyle/>
          <a:p>
            <a:pPr algn="r">
              <a:lnSpc>
                <a:spcPct val="90000"/>
              </a:lnSpc>
              <a:defRPr/>
            </a:pPr>
            <a:r>
              <a:rPr lang="en-US" sz="1200" kern="0" dirty="0">
                <a:solidFill>
                  <a:srgbClr val="444444"/>
                </a:solidFill>
              </a:rPr>
              <a:t>Health care delivery</a:t>
            </a:r>
          </a:p>
        </p:txBody>
      </p:sp>
      <p:sp>
        <p:nvSpPr>
          <p:cNvPr id="69" name="Rectangle 68"/>
          <p:cNvSpPr/>
          <p:nvPr/>
        </p:nvSpPr>
        <p:spPr>
          <a:xfrm>
            <a:off x="10413034" y="3288198"/>
            <a:ext cx="1469745" cy="422922"/>
          </a:xfrm>
          <a:prstGeom prst="rect">
            <a:avLst/>
          </a:prstGeom>
        </p:spPr>
        <p:txBody>
          <a:bodyPr wrap="square" lIns="89648" tIns="44824" rIns="89648" bIns="44824" anchor="ctr">
            <a:spAutoFit/>
          </a:bodyPr>
          <a:lstStyle/>
          <a:p>
            <a:pPr>
              <a:lnSpc>
                <a:spcPct val="90000"/>
              </a:lnSpc>
              <a:defRPr/>
            </a:pPr>
            <a:r>
              <a:rPr lang="en-US" sz="1200" kern="0" dirty="0">
                <a:solidFill>
                  <a:srgbClr val="444444"/>
                </a:solidFill>
              </a:rPr>
              <a:t>Health care</a:t>
            </a:r>
            <a:br>
              <a:rPr lang="en-US" sz="1200" kern="0" dirty="0">
                <a:solidFill>
                  <a:srgbClr val="444444"/>
                </a:solidFill>
              </a:rPr>
            </a:br>
            <a:r>
              <a:rPr lang="en-US" sz="1200" kern="0" dirty="0">
                <a:solidFill>
                  <a:srgbClr val="444444"/>
                </a:solidFill>
              </a:rPr>
              <a:t>operations</a:t>
            </a:r>
          </a:p>
        </p:txBody>
      </p:sp>
      <p:grpSp>
        <p:nvGrpSpPr>
          <p:cNvPr id="70" name="Group 4"/>
          <p:cNvGrpSpPr>
            <a:grpSpLocks noChangeAspect="1"/>
          </p:cNvGrpSpPr>
          <p:nvPr/>
        </p:nvGrpSpPr>
        <p:grpSpPr bwMode="auto">
          <a:xfrm>
            <a:off x="7128885" y="1601894"/>
            <a:ext cx="989985" cy="741597"/>
            <a:chOff x="0" y="1"/>
            <a:chExt cx="794" cy="793"/>
          </a:xfrm>
        </p:grpSpPr>
        <p:sp>
          <p:nvSpPr>
            <p:cNvPr id="98" name="Oval 5"/>
            <p:cNvSpPr>
              <a:spLocks noChangeArrowheads="1"/>
            </p:cNvSpPr>
            <p:nvPr/>
          </p:nvSpPr>
          <p:spPr bwMode="auto">
            <a:xfrm>
              <a:off x="0" y="1"/>
              <a:ext cx="794" cy="793"/>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9" name="Freeform 6"/>
            <p:cNvSpPr>
              <a:spLocks noEditPoints="1"/>
            </p:cNvSpPr>
            <p:nvPr/>
          </p:nvSpPr>
          <p:spPr bwMode="auto">
            <a:xfrm>
              <a:off x="232" y="224"/>
              <a:ext cx="330" cy="438"/>
            </a:xfrm>
            <a:custGeom>
              <a:avLst/>
              <a:gdLst>
                <a:gd name="T0" fmla="*/ 152 w 160"/>
                <a:gd name="T1" fmla="*/ 204 h 212"/>
                <a:gd name="T2" fmla="*/ 8 w 160"/>
                <a:gd name="T3" fmla="*/ 204 h 212"/>
                <a:gd name="T4" fmla="*/ 8 w 160"/>
                <a:gd name="T5" fmla="*/ 8 h 212"/>
                <a:gd name="T6" fmla="*/ 152 w 160"/>
                <a:gd name="T7" fmla="*/ 8 h 212"/>
                <a:gd name="T8" fmla="*/ 152 w 160"/>
                <a:gd name="T9" fmla="*/ 204 h 212"/>
                <a:gd name="T10" fmla="*/ 156 w 160"/>
                <a:gd name="T11" fmla="*/ 0 h 212"/>
                <a:gd name="T12" fmla="*/ 4 w 160"/>
                <a:gd name="T13" fmla="*/ 0 h 212"/>
                <a:gd name="T14" fmla="*/ 0 w 160"/>
                <a:gd name="T15" fmla="*/ 4 h 212"/>
                <a:gd name="T16" fmla="*/ 0 w 160"/>
                <a:gd name="T17" fmla="*/ 208 h 212"/>
                <a:gd name="T18" fmla="*/ 4 w 160"/>
                <a:gd name="T19" fmla="*/ 212 h 212"/>
                <a:gd name="T20" fmla="*/ 156 w 160"/>
                <a:gd name="T21" fmla="*/ 212 h 212"/>
                <a:gd name="T22" fmla="*/ 160 w 160"/>
                <a:gd name="T23" fmla="*/ 208 h 212"/>
                <a:gd name="T24" fmla="*/ 160 w 160"/>
                <a:gd name="T25" fmla="*/ 4 h 212"/>
                <a:gd name="T26" fmla="*/ 156 w 160"/>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212">
                  <a:moveTo>
                    <a:pt x="152" y="204"/>
                  </a:moveTo>
                  <a:cubicBezTo>
                    <a:pt x="8" y="204"/>
                    <a:pt x="8" y="204"/>
                    <a:pt x="8" y="204"/>
                  </a:cubicBezTo>
                  <a:cubicBezTo>
                    <a:pt x="8" y="8"/>
                    <a:pt x="8" y="8"/>
                    <a:pt x="8" y="8"/>
                  </a:cubicBezTo>
                  <a:cubicBezTo>
                    <a:pt x="152" y="8"/>
                    <a:pt x="152" y="8"/>
                    <a:pt x="152" y="8"/>
                  </a:cubicBezTo>
                  <a:lnTo>
                    <a:pt x="152" y="204"/>
                  </a:lnTo>
                  <a:close/>
                  <a:moveTo>
                    <a:pt x="156" y="0"/>
                  </a:moveTo>
                  <a:cubicBezTo>
                    <a:pt x="4" y="0"/>
                    <a:pt x="4" y="0"/>
                    <a:pt x="4" y="0"/>
                  </a:cubicBezTo>
                  <a:cubicBezTo>
                    <a:pt x="2" y="0"/>
                    <a:pt x="0" y="2"/>
                    <a:pt x="0" y="4"/>
                  </a:cubicBezTo>
                  <a:cubicBezTo>
                    <a:pt x="0" y="208"/>
                    <a:pt x="0" y="208"/>
                    <a:pt x="0" y="208"/>
                  </a:cubicBezTo>
                  <a:cubicBezTo>
                    <a:pt x="0" y="210"/>
                    <a:pt x="2" y="212"/>
                    <a:pt x="4" y="212"/>
                  </a:cubicBezTo>
                  <a:cubicBezTo>
                    <a:pt x="156" y="212"/>
                    <a:pt x="156" y="212"/>
                    <a:pt x="156" y="212"/>
                  </a:cubicBezTo>
                  <a:cubicBezTo>
                    <a:pt x="158" y="212"/>
                    <a:pt x="160" y="210"/>
                    <a:pt x="160" y="208"/>
                  </a:cubicBezTo>
                  <a:cubicBezTo>
                    <a:pt x="160" y="4"/>
                    <a:pt x="160" y="4"/>
                    <a:pt x="160" y="4"/>
                  </a:cubicBezTo>
                  <a:cubicBezTo>
                    <a:pt x="160" y="2"/>
                    <a:pt x="158" y="0"/>
                    <a:pt x="156" y="0"/>
                  </a:cubicBezTo>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100" name="Freeform 7"/>
            <p:cNvSpPr>
              <a:spLocks noEditPoints="1"/>
            </p:cNvSpPr>
            <p:nvPr/>
          </p:nvSpPr>
          <p:spPr bwMode="auto">
            <a:xfrm>
              <a:off x="298" y="333"/>
              <a:ext cx="202" cy="205"/>
            </a:xfrm>
            <a:custGeom>
              <a:avLst/>
              <a:gdLst>
                <a:gd name="T0" fmla="*/ 27 w 98"/>
                <a:gd name="T1" fmla="*/ 8 h 99"/>
                <a:gd name="T2" fmla="*/ 40 w 98"/>
                <a:gd name="T3" fmla="*/ 14 h 99"/>
                <a:gd name="T4" fmla="*/ 84 w 98"/>
                <a:gd name="T5" fmla="*/ 58 h 99"/>
                <a:gd name="T6" fmla="*/ 84 w 98"/>
                <a:gd name="T7" fmla="*/ 85 h 99"/>
                <a:gd name="T8" fmla="*/ 71 w 98"/>
                <a:gd name="T9" fmla="*/ 91 h 99"/>
                <a:gd name="T10" fmla="*/ 58 w 98"/>
                <a:gd name="T11" fmla="*/ 85 h 99"/>
                <a:gd name="T12" fmla="*/ 13 w 98"/>
                <a:gd name="T13" fmla="*/ 41 h 99"/>
                <a:gd name="T14" fmla="*/ 13 w 98"/>
                <a:gd name="T15" fmla="*/ 14 h 99"/>
                <a:gd name="T16" fmla="*/ 27 w 98"/>
                <a:gd name="T17" fmla="*/ 8 h 99"/>
                <a:gd name="T18" fmla="*/ 27 w 98"/>
                <a:gd name="T19" fmla="*/ 0 h 99"/>
                <a:gd name="T20" fmla="*/ 8 w 98"/>
                <a:gd name="T21" fmla="*/ 8 h 99"/>
                <a:gd name="T22" fmla="*/ 0 w 98"/>
                <a:gd name="T23" fmla="*/ 27 h 99"/>
                <a:gd name="T24" fmla="*/ 8 w 98"/>
                <a:gd name="T25" fmla="*/ 46 h 99"/>
                <a:gd name="T26" fmla="*/ 52 w 98"/>
                <a:gd name="T27" fmla="*/ 91 h 99"/>
                <a:gd name="T28" fmla="*/ 71 w 98"/>
                <a:gd name="T29" fmla="*/ 99 h 99"/>
                <a:gd name="T30" fmla="*/ 90 w 98"/>
                <a:gd name="T31" fmla="*/ 91 h 99"/>
                <a:gd name="T32" fmla="*/ 98 w 98"/>
                <a:gd name="T33" fmla="*/ 72 h 99"/>
                <a:gd name="T34" fmla="*/ 90 w 98"/>
                <a:gd name="T35" fmla="*/ 53 h 99"/>
                <a:gd name="T36" fmla="*/ 46 w 98"/>
                <a:gd name="T37" fmla="*/ 8 h 99"/>
                <a:gd name="T38" fmla="*/ 27 w 98"/>
                <a:gd name="T3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99">
                  <a:moveTo>
                    <a:pt x="27" y="8"/>
                  </a:moveTo>
                  <a:cubicBezTo>
                    <a:pt x="31" y="8"/>
                    <a:pt x="36" y="10"/>
                    <a:pt x="40" y="14"/>
                  </a:cubicBezTo>
                  <a:cubicBezTo>
                    <a:pt x="84" y="58"/>
                    <a:pt x="84" y="58"/>
                    <a:pt x="84" y="58"/>
                  </a:cubicBezTo>
                  <a:cubicBezTo>
                    <a:pt x="92" y="66"/>
                    <a:pt x="92" y="78"/>
                    <a:pt x="84" y="85"/>
                  </a:cubicBezTo>
                  <a:cubicBezTo>
                    <a:pt x="81" y="89"/>
                    <a:pt x="76" y="91"/>
                    <a:pt x="71" y="91"/>
                  </a:cubicBezTo>
                  <a:cubicBezTo>
                    <a:pt x="66" y="91"/>
                    <a:pt x="61" y="89"/>
                    <a:pt x="58" y="85"/>
                  </a:cubicBezTo>
                  <a:cubicBezTo>
                    <a:pt x="13" y="41"/>
                    <a:pt x="13" y="41"/>
                    <a:pt x="13" y="41"/>
                  </a:cubicBezTo>
                  <a:cubicBezTo>
                    <a:pt x="6" y="33"/>
                    <a:pt x="6" y="21"/>
                    <a:pt x="13" y="14"/>
                  </a:cubicBezTo>
                  <a:cubicBezTo>
                    <a:pt x="17" y="10"/>
                    <a:pt x="22" y="8"/>
                    <a:pt x="27" y="8"/>
                  </a:cubicBezTo>
                  <a:moveTo>
                    <a:pt x="27" y="0"/>
                  </a:moveTo>
                  <a:cubicBezTo>
                    <a:pt x="19" y="0"/>
                    <a:pt x="13" y="3"/>
                    <a:pt x="8" y="8"/>
                  </a:cubicBezTo>
                  <a:cubicBezTo>
                    <a:pt x="2" y="13"/>
                    <a:pt x="0" y="20"/>
                    <a:pt x="0" y="27"/>
                  </a:cubicBezTo>
                  <a:cubicBezTo>
                    <a:pt x="0" y="35"/>
                    <a:pt x="2" y="41"/>
                    <a:pt x="8" y="46"/>
                  </a:cubicBezTo>
                  <a:cubicBezTo>
                    <a:pt x="52" y="91"/>
                    <a:pt x="52" y="91"/>
                    <a:pt x="52" y="91"/>
                  </a:cubicBezTo>
                  <a:cubicBezTo>
                    <a:pt x="57" y="96"/>
                    <a:pt x="64" y="99"/>
                    <a:pt x="71" y="99"/>
                  </a:cubicBezTo>
                  <a:cubicBezTo>
                    <a:pt x="78" y="99"/>
                    <a:pt x="85" y="96"/>
                    <a:pt x="90" y="91"/>
                  </a:cubicBezTo>
                  <a:cubicBezTo>
                    <a:pt x="95" y="86"/>
                    <a:pt x="98" y="79"/>
                    <a:pt x="98" y="72"/>
                  </a:cubicBezTo>
                  <a:cubicBezTo>
                    <a:pt x="98" y="65"/>
                    <a:pt x="95" y="58"/>
                    <a:pt x="90" y="53"/>
                  </a:cubicBezTo>
                  <a:cubicBezTo>
                    <a:pt x="46" y="8"/>
                    <a:pt x="46" y="8"/>
                    <a:pt x="46" y="8"/>
                  </a:cubicBezTo>
                  <a:cubicBezTo>
                    <a:pt x="40" y="3"/>
                    <a:pt x="34" y="0"/>
                    <a:pt x="27" y="0"/>
                  </a:cubicBezTo>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101" name="Freeform 8"/>
            <p:cNvSpPr>
              <a:spLocks noEditPoints="1"/>
            </p:cNvSpPr>
            <p:nvPr/>
          </p:nvSpPr>
          <p:spPr bwMode="auto">
            <a:xfrm>
              <a:off x="199" y="166"/>
              <a:ext cx="397" cy="75"/>
            </a:xfrm>
            <a:custGeom>
              <a:avLst/>
              <a:gdLst>
                <a:gd name="T0" fmla="*/ 184 w 192"/>
                <a:gd name="T1" fmla="*/ 28 h 36"/>
                <a:gd name="T2" fmla="*/ 8 w 192"/>
                <a:gd name="T3" fmla="*/ 28 h 36"/>
                <a:gd name="T4" fmla="*/ 8 w 192"/>
                <a:gd name="T5" fmla="*/ 8 h 36"/>
                <a:gd name="T6" fmla="*/ 184 w 192"/>
                <a:gd name="T7" fmla="*/ 8 h 36"/>
                <a:gd name="T8" fmla="*/ 184 w 192"/>
                <a:gd name="T9" fmla="*/ 28 h 36"/>
                <a:gd name="T10" fmla="*/ 188 w 192"/>
                <a:gd name="T11" fmla="*/ 0 h 36"/>
                <a:gd name="T12" fmla="*/ 4 w 192"/>
                <a:gd name="T13" fmla="*/ 0 h 36"/>
                <a:gd name="T14" fmla="*/ 0 w 192"/>
                <a:gd name="T15" fmla="*/ 4 h 36"/>
                <a:gd name="T16" fmla="*/ 0 w 192"/>
                <a:gd name="T17" fmla="*/ 32 h 36"/>
                <a:gd name="T18" fmla="*/ 4 w 192"/>
                <a:gd name="T19" fmla="*/ 36 h 36"/>
                <a:gd name="T20" fmla="*/ 188 w 192"/>
                <a:gd name="T21" fmla="*/ 36 h 36"/>
                <a:gd name="T22" fmla="*/ 192 w 192"/>
                <a:gd name="T23" fmla="*/ 32 h 36"/>
                <a:gd name="T24" fmla="*/ 192 w 192"/>
                <a:gd name="T25" fmla="*/ 4 h 36"/>
                <a:gd name="T26" fmla="*/ 188 w 192"/>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36">
                  <a:moveTo>
                    <a:pt x="184" y="28"/>
                  </a:moveTo>
                  <a:cubicBezTo>
                    <a:pt x="8" y="28"/>
                    <a:pt x="8" y="28"/>
                    <a:pt x="8" y="28"/>
                  </a:cubicBezTo>
                  <a:cubicBezTo>
                    <a:pt x="8" y="8"/>
                    <a:pt x="8" y="8"/>
                    <a:pt x="8" y="8"/>
                  </a:cubicBezTo>
                  <a:cubicBezTo>
                    <a:pt x="184" y="8"/>
                    <a:pt x="184" y="8"/>
                    <a:pt x="184" y="8"/>
                  </a:cubicBezTo>
                  <a:lnTo>
                    <a:pt x="184" y="28"/>
                  </a:lnTo>
                  <a:close/>
                  <a:moveTo>
                    <a:pt x="188" y="0"/>
                  </a:moveTo>
                  <a:cubicBezTo>
                    <a:pt x="4" y="0"/>
                    <a:pt x="4" y="0"/>
                    <a:pt x="4" y="0"/>
                  </a:cubicBezTo>
                  <a:cubicBezTo>
                    <a:pt x="2" y="0"/>
                    <a:pt x="0" y="2"/>
                    <a:pt x="0" y="4"/>
                  </a:cubicBezTo>
                  <a:cubicBezTo>
                    <a:pt x="0" y="32"/>
                    <a:pt x="0" y="32"/>
                    <a:pt x="0" y="32"/>
                  </a:cubicBezTo>
                  <a:cubicBezTo>
                    <a:pt x="0" y="34"/>
                    <a:pt x="2" y="36"/>
                    <a:pt x="4" y="36"/>
                  </a:cubicBezTo>
                  <a:cubicBezTo>
                    <a:pt x="188" y="36"/>
                    <a:pt x="188" y="36"/>
                    <a:pt x="188" y="36"/>
                  </a:cubicBezTo>
                  <a:cubicBezTo>
                    <a:pt x="190" y="36"/>
                    <a:pt x="192" y="34"/>
                    <a:pt x="192" y="32"/>
                  </a:cubicBezTo>
                  <a:cubicBezTo>
                    <a:pt x="192" y="4"/>
                    <a:pt x="192" y="4"/>
                    <a:pt x="192" y="4"/>
                  </a:cubicBezTo>
                  <a:cubicBezTo>
                    <a:pt x="192" y="2"/>
                    <a:pt x="190" y="0"/>
                    <a:pt x="188" y="0"/>
                  </a:cubicBezTo>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102" name="Freeform 9"/>
            <p:cNvSpPr>
              <a:spLocks noEditPoints="1"/>
            </p:cNvSpPr>
            <p:nvPr/>
          </p:nvSpPr>
          <p:spPr bwMode="auto">
            <a:xfrm>
              <a:off x="265" y="133"/>
              <a:ext cx="264" cy="50"/>
            </a:xfrm>
            <a:custGeom>
              <a:avLst/>
              <a:gdLst>
                <a:gd name="T0" fmla="*/ 120 w 128"/>
                <a:gd name="T1" fmla="*/ 16 h 24"/>
                <a:gd name="T2" fmla="*/ 8 w 128"/>
                <a:gd name="T3" fmla="*/ 16 h 24"/>
                <a:gd name="T4" fmla="*/ 8 w 128"/>
                <a:gd name="T5" fmla="*/ 8 h 24"/>
                <a:gd name="T6" fmla="*/ 120 w 128"/>
                <a:gd name="T7" fmla="*/ 8 h 24"/>
                <a:gd name="T8" fmla="*/ 120 w 128"/>
                <a:gd name="T9" fmla="*/ 16 h 24"/>
                <a:gd name="T10" fmla="*/ 124 w 128"/>
                <a:gd name="T11" fmla="*/ 0 h 24"/>
                <a:gd name="T12" fmla="*/ 4 w 128"/>
                <a:gd name="T13" fmla="*/ 0 h 24"/>
                <a:gd name="T14" fmla="*/ 0 w 128"/>
                <a:gd name="T15" fmla="*/ 4 h 24"/>
                <a:gd name="T16" fmla="*/ 0 w 128"/>
                <a:gd name="T17" fmla="*/ 20 h 24"/>
                <a:gd name="T18" fmla="*/ 4 w 128"/>
                <a:gd name="T19" fmla="*/ 24 h 24"/>
                <a:gd name="T20" fmla="*/ 124 w 128"/>
                <a:gd name="T21" fmla="*/ 24 h 24"/>
                <a:gd name="T22" fmla="*/ 128 w 128"/>
                <a:gd name="T23" fmla="*/ 20 h 24"/>
                <a:gd name="T24" fmla="*/ 128 w 128"/>
                <a:gd name="T25" fmla="*/ 4 h 24"/>
                <a:gd name="T26" fmla="*/ 124 w 128"/>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24">
                  <a:moveTo>
                    <a:pt x="120" y="16"/>
                  </a:moveTo>
                  <a:cubicBezTo>
                    <a:pt x="8" y="16"/>
                    <a:pt x="8" y="16"/>
                    <a:pt x="8" y="16"/>
                  </a:cubicBezTo>
                  <a:cubicBezTo>
                    <a:pt x="8" y="8"/>
                    <a:pt x="8" y="8"/>
                    <a:pt x="8" y="8"/>
                  </a:cubicBezTo>
                  <a:cubicBezTo>
                    <a:pt x="120" y="8"/>
                    <a:pt x="120" y="8"/>
                    <a:pt x="120" y="8"/>
                  </a:cubicBezTo>
                  <a:lnTo>
                    <a:pt x="120" y="16"/>
                  </a:lnTo>
                  <a:close/>
                  <a:moveTo>
                    <a:pt x="124" y="0"/>
                  </a:moveTo>
                  <a:cubicBezTo>
                    <a:pt x="4" y="0"/>
                    <a:pt x="4" y="0"/>
                    <a:pt x="4" y="0"/>
                  </a:cubicBezTo>
                  <a:cubicBezTo>
                    <a:pt x="2" y="0"/>
                    <a:pt x="0" y="2"/>
                    <a:pt x="0" y="4"/>
                  </a:cubicBezTo>
                  <a:cubicBezTo>
                    <a:pt x="0" y="20"/>
                    <a:pt x="0" y="20"/>
                    <a:pt x="0" y="20"/>
                  </a:cubicBezTo>
                  <a:cubicBezTo>
                    <a:pt x="0" y="22"/>
                    <a:pt x="2" y="24"/>
                    <a:pt x="4" y="24"/>
                  </a:cubicBezTo>
                  <a:cubicBezTo>
                    <a:pt x="124" y="24"/>
                    <a:pt x="124" y="24"/>
                    <a:pt x="124" y="24"/>
                  </a:cubicBezTo>
                  <a:cubicBezTo>
                    <a:pt x="126" y="24"/>
                    <a:pt x="128" y="22"/>
                    <a:pt x="128" y="20"/>
                  </a:cubicBezTo>
                  <a:cubicBezTo>
                    <a:pt x="128" y="4"/>
                    <a:pt x="128" y="4"/>
                    <a:pt x="128" y="4"/>
                  </a:cubicBezTo>
                  <a:cubicBezTo>
                    <a:pt x="128" y="2"/>
                    <a:pt x="126" y="0"/>
                    <a:pt x="124" y="0"/>
                  </a:cubicBezTo>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103" name="Freeform 10"/>
            <p:cNvSpPr>
              <a:spLocks/>
            </p:cNvSpPr>
            <p:nvPr/>
          </p:nvSpPr>
          <p:spPr bwMode="auto">
            <a:xfrm>
              <a:off x="362" y="400"/>
              <a:ext cx="72" cy="72"/>
            </a:xfrm>
            <a:custGeom>
              <a:avLst/>
              <a:gdLst>
                <a:gd name="T0" fmla="*/ 4 w 35"/>
                <a:gd name="T1" fmla="*/ 35 h 35"/>
                <a:gd name="T2" fmla="*/ 2 w 35"/>
                <a:gd name="T3" fmla="*/ 34 h 35"/>
                <a:gd name="T4" fmla="*/ 2 w 35"/>
                <a:gd name="T5" fmla="*/ 28 h 35"/>
                <a:gd name="T6" fmla="*/ 28 w 35"/>
                <a:gd name="T7" fmla="*/ 1 h 35"/>
                <a:gd name="T8" fmla="*/ 34 w 35"/>
                <a:gd name="T9" fmla="*/ 1 h 35"/>
                <a:gd name="T10" fmla="*/ 34 w 35"/>
                <a:gd name="T11" fmla="*/ 7 h 35"/>
                <a:gd name="T12" fmla="*/ 7 w 35"/>
                <a:gd name="T13" fmla="*/ 34 h 35"/>
                <a:gd name="T14" fmla="*/ 4 w 3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4" y="35"/>
                  </a:moveTo>
                  <a:cubicBezTo>
                    <a:pt x="3" y="35"/>
                    <a:pt x="2" y="34"/>
                    <a:pt x="2" y="34"/>
                  </a:cubicBezTo>
                  <a:cubicBezTo>
                    <a:pt x="0" y="32"/>
                    <a:pt x="0" y="30"/>
                    <a:pt x="2" y="28"/>
                  </a:cubicBezTo>
                  <a:cubicBezTo>
                    <a:pt x="28" y="1"/>
                    <a:pt x="28" y="1"/>
                    <a:pt x="28" y="1"/>
                  </a:cubicBezTo>
                  <a:cubicBezTo>
                    <a:pt x="30" y="0"/>
                    <a:pt x="32" y="0"/>
                    <a:pt x="34" y="1"/>
                  </a:cubicBezTo>
                  <a:cubicBezTo>
                    <a:pt x="35" y="3"/>
                    <a:pt x="35" y="5"/>
                    <a:pt x="34" y="7"/>
                  </a:cubicBezTo>
                  <a:cubicBezTo>
                    <a:pt x="7" y="34"/>
                    <a:pt x="7" y="34"/>
                    <a:pt x="7" y="34"/>
                  </a:cubicBezTo>
                  <a:cubicBezTo>
                    <a:pt x="6" y="34"/>
                    <a:pt x="5" y="35"/>
                    <a:pt x="4" y="35"/>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grpSp>
      <p:grpSp>
        <p:nvGrpSpPr>
          <p:cNvPr id="7" name="Group 6"/>
          <p:cNvGrpSpPr/>
          <p:nvPr/>
        </p:nvGrpSpPr>
        <p:grpSpPr>
          <a:xfrm>
            <a:off x="7128885" y="3125895"/>
            <a:ext cx="989985" cy="741597"/>
            <a:chOff x="4459652" y="3385867"/>
            <a:chExt cx="824192" cy="823201"/>
          </a:xfrm>
        </p:grpSpPr>
        <p:sp>
          <p:nvSpPr>
            <p:cNvPr id="89" name="Oval 25"/>
            <p:cNvSpPr>
              <a:spLocks noChangeArrowheads="1"/>
            </p:cNvSpPr>
            <p:nvPr/>
          </p:nvSpPr>
          <p:spPr bwMode="auto">
            <a:xfrm>
              <a:off x="4459652" y="3385867"/>
              <a:ext cx="824192" cy="823201"/>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grpSp>
          <p:nvGrpSpPr>
            <p:cNvPr id="2" name="Group 1"/>
            <p:cNvGrpSpPr/>
            <p:nvPr/>
          </p:nvGrpSpPr>
          <p:grpSpPr>
            <a:xfrm>
              <a:off x="4665700" y="3523413"/>
              <a:ext cx="412096" cy="548108"/>
              <a:chOff x="4661029" y="3542618"/>
              <a:chExt cx="412096" cy="548108"/>
            </a:xfrm>
          </p:grpSpPr>
          <p:sp>
            <p:nvSpPr>
              <p:cNvPr id="88" name="Line 24"/>
              <p:cNvSpPr>
                <a:spLocks noChangeShapeType="1"/>
              </p:cNvSpPr>
              <p:nvPr/>
            </p:nvSpPr>
            <p:spPr bwMode="auto">
              <a:xfrm>
                <a:off x="4889394" y="3792796"/>
                <a:ext cx="0" cy="0"/>
              </a:xfrm>
              <a:prstGeom prst="line">
                <a:avLst/>
              </a:prstGeom>
              <a:noFill/>
              <a:ln w="26988" cap="sq">
                <a:solidFill>
                  <a:srgbClr val="E7772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0" name="Freeform 26"/>
              <p:cNvSpPr>
                <a:spLocks noEditPoints="1"/>
              </p:cNvSpPr>
              <p:nvPr/>
            </p:nvSpPr>
            <p:spPr bwMode="auto">
              <a:xfrm>
                <a:off x="4661029" y="3681721"/>
                <a:ext cx="412096" cy="409005"/>
              </a:xfrm>
              <a:custGeom>
                <a:avLst/>
                <a:gdLst>
                  <a:gd name="T0" fmla="*/ 381 w 397"/>
                  <a:gd name="T1" fmla="*/ 378 h 394"/>
                  <a:gd name="T2" fmla="*/ 17 w 397"/>
                  <a:gd name="T3" fmla="*/ 378 h 394"/>
                  <a:gd name="T4" fmla="*/ 17 w 397"/>
                  <a:gd name="T5" fmla="*/ 17 h 394"/>
                  <a:gd name="T6" fmla="*/ 381 w 397"/>
                  <a:gd name="T7" fmla="*/ 17 h 394"/>
                  <a:gd name="T8" fmla="*/ 381 w 397"/>
                  <a:gd name="T9" fmla="*/ 378 h 394"/>
                  <a:gd name="T10" fmla="*/ 397 w 397"/>
                  <a:gd name="T11" fmla="*/ 0 h 394"/>
                  <a:gd name="T12" fmla="*/ 0 w 397"/>
                  <a:gd name="T13" fmla="*/ 0 h 394"/>
                  <a:gd name="T14" fmla="*/ 0 w 397"/>
                  <a:gd name="T15" fmla="*/ 394 h 394"/>
                  <a:gd name="T16" fmla="*/ 397 w 397"/>
                  <a:gd name="T17" fmla="*/ 394 h 394"/>
                  <a:gd name="T18" fmla="*/ 397 w 397"/>
                  <a:gd name="T19"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394">
                    <a:moveTo>
                      <a:pt x="381" y="378"/>
                    </a:moveTo>
                    <a:lnTo>
                      <a:pt x="17" y="378"/>
                    </a:lnTo>
                    <a:lnTo>
                      <a:pt x="17" y="17"/>
                    </a:lnTo>
                    <a:lnTo>
                      <a:pt x="381" y="17"/>
                    </a:lnTo>
                    <a:lnTo>
                      <a:pt x="381" y="378"/>
                    </a:lnTo>
                    <a:close/>
                    <a:moveTo>
                      <a:pt x="397" y="0"/>
                    </a:moveTo>
                    <a:lnTo>
                      <a:pt x="0" y="0"/>
                    </a:lnTo>
                    <a:lnTo>
                      <a:pt x="0" y="394"/>
                    </a:lnTo>
                    <a:lnTo>
                      <a:pt x="397" y="394"/>
                    </a:lnTo>
                    <a:lnTo>
                      <a:pt x="397" y="0"/>
                    </a:lnTo>
                    <a:close/>
                  </a:path>
                </a:pathLst>
              </a:custGeom>
              <a:solidFill>
                <a:srgbClr val="888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1" name="Freeform 27"/>
              <p:cNvSpPr>
                <a:spLocks noEditPoints="1"/>
              </p:cNvSpPr>
              <p:nvPr/>
            </p:nvSpPr>
            <p:spPr bwMode="auto">
              <a:xfrm>
                <a:off x="4710854" y="3816672"/>
                <a:ext cx="68510" cy="120418"/>
              </a:xfrm>
              <a:custGeom>
                <a:avLst/>
                <a:gdLst>
                  <a:gd name="T0" fmla="*/ 50 w 66"/>
                  <a:gd name="T1" fmla="*/ 99 h 116"/>
                  <a:gd name="T2" fmla="*/ 16 w 66"/>
                  <a:gd name="T3" fmla="*/ 99 h 116"/>
                  <a:gd name="T4" fmla="*/ 16 w 66"/>
                  <a:gd name="T5" fmla="*/ 17 h 116"/>
                  <a:gd name="T6" fmla="*/ 50 w 66"/>
                  <a:gd name="T7" fmla="*/ 17 h 116"/>
                  <a:gd name="T8" fmla="*/ 50 w 66"/>
                  <a:gd name="T9" fmla="*/ 99 h 116"/>
                  <a:gd name="T10" fmla="*/ 66 w 66"/>
                  <a:gd name="T11" fmla="*/ 0 h 116"/>
                  <a:gd name="T12" fmla="*/ 0 w 66"/>
                  <a:gd name="T13" fmla="*/ 0 h 116"/>
                  <a:gd name="T14" fmla="*/ 0 w 66"/>
                  <a:gd name="T15" fmla="*/ 116 h 116"/>
                  <a:gd name="T16" fmla="*/ 66 w 66"/>
                  <a:gd name="T17" fmla="*/ 116 h 116"/>
                  <a:gd name="T18" fmla="*/ 66 w 6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16">
                    <a:moveTo>
                      <a:pt x="50" y="99"/>
                    </a:moveTo>
                    <a:lnTo>
                      <a:pt x="16" y="99"/>
                    </a:lnTo>
                    <a:lnTo>
                      <a:pt x="16" y="17"/>
                    </a:lnTo>
                    <a:lnTo>
                      <a:pt x="50" y="17"/>
                    </a:lnTo>
                    <a:lnTo>
                      <a:pt x="50" y="99"/>
                    </a:lnTo>
                    <a:close/>
                    <a:moveTo>
                      <a:pt x="66" y="0"/>
                    </a:moveTo>
                    <a:lnTo>
                      <a:pt x="0" y="0"/>
                    </a:lnTo>
                    <a:lnTo>
                      <a:pt x="0" y="116"/>
                    </a:lnTo>
                    <a:lnTo>
                      <a:pt x="66" y="116"/>
                    </a:lnTo>
                    <a:lnTo>
                      <a:pt x="66" y="0"/>
                    </a:ln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2" name="Freeform 28"/>
              <p:cNvSpPr>
                <a:spLocks noEditPoints="1"/>
              </p:cNvSpPr>
              <p:nvPr/>
            </p:nvSpPr>
            <p:spPr bwMode="auto">
              <a:xfrm>
                <a:off x="4955828" y="3816672"/>
                <a:ext cx="68510" cy="120418"/>
              </a:xfrm>
              <a:custGeom>
                <a:avLst/>
                <a:gdLst>
                  <a:gd name="T0" fmla="*/ 49 w 66"/>
                  <a:gd name="T1" fmla="*/ 99 h 116"/>
                  <a:gd name="T2" fmla="*/ 16 w 66"/>
                  <a:gd name="T3" fmla="*/ 99 h 116"/>
                  <a:gd name="T4" fmla="*/ 16 w 66"/>
                  <a:gd name="T5" fmla="*/ 17 h 116"/>
                  <a:gd name="T6" fmla="*/ 49 w 66"/>
                  <a:gd name="T7" fmla="*/ 17 h 116"/>
                  <a:gd name="T8" fmla="*/ 49 w 66"/>
                  <a:gd name="T9" fmla="*/ 99 h 116"/>
                  <a:gd name="T10" fmla="*/ 66 w 66"/>
                  <a:gd name="T11" fmla="*/ 0 h 116"/>
                  <a:gd name="T12" fmla="*/ 0 w 66"/>
                  <a:gd name="T13" fmla="*/ 0 h 116"/>
                  <a:gd name="T14" fmla="*/ 0 w 66"/>
                  <a:gd name="T15" fmla="*/ 116 h 116"/>
                  <a:gd name="T16" fmla="*/ 66 w 66"/>
                  <a:gd name="T17" fmla="*/ 116 h 116"/>
                  <a:gd name="T18" fmla="*/ 66 w 66"/>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16">
                    <a:moveTo>
                      <a:pt x="49" y="99"/>
                    </a:moveTo>
                    <a:lnTo>
                      <a:pt x="16" y="99"/>
                    </a:lnTo>
                    <a:lnTo>
                      <a:pt x="16" y="17"/>
                    </a:lnTo>
                    <a:lnTo>
                      <a:pt x="49" y="17"/>
                    </a:lnTo>
                    <a:lnTo>
                      <a:pt x="49" y="99"/>
                    </a:lnTo>
                    <a:close/>
                    <a:moveTo>
                      <a:pt x="66" y="0"/>
                    </a:moveTo>
                    <a:lnTo>
                      <a:pt x="0" y="0"/>
                    </a:lnTo>
                    <a:lnTo>
                      <a:pt x="0" y="116"/>
                    </a:lnTo>
                    <a:lnTo>
                      <a:pt x="66" y="116"/>
                    </a:lnTo>
                    <a:lnTo>
                      <a:pt x="66" y="0"/>
                    </a:ln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3" name="Freeform 29"/>
              <p:cNvSpPr>
                <a:spLocks noEditPoints="1"/>
              </p:cNvSpPr>
              <p:nvPr/>
            </p:nvSpPr>
            <p:spPr bwMode="auto">
              <a:xfrm>
                <a:off x="4825037" y="3816672"/>
                <a:ext cx="85118" cy="274054"/>
              </a:xfrm>
              <a:custGeom>
                <a:avLst/>
                <a:gdLst>
                  <a:gd name="T0" fmla="*/ 66 w 82"/>
                  <a:gd name="T1" fmla="*/ 248 h 264"/>
                  <a:gd name="T2" fmla="*/ 16 w 82"/>
                  <a:gd name="T3" fmla="*/ 248 h 264"/>
                  <a:gd name="T4" fmla="*/ 16 w 82"/>
                  <a:gd name="T5" fmla="*/ 17 h 264"/>
                  <a:gd name="T6" fmla="*/ 66 w 82"/>
                  <a:gd name="T7" fmla="*/ 17 h 264"/>
                  <a:gd name="T8" fmla="*/ 66 w 82"/>
                  <a:gd name="T9" fmla="*/ 248 h 264"/>
                  <a:gd name="T10" fmla="*/ 82 w 82"/>
                  <a:gd name="T11" fmla="*/ 0 h 264"/>
                  <a:gd name="T12" fmla="*/ 0 w 82"/>
                  <a:gd name="T13" fmla="*/ 0 h 264"/>
                  <a:gd name="T14" fmla="*/ 0 w 82"/>
                  <a:gd name="T15" fmla="*/ 264 h 264"/>
                  <a:gd name="T16" fmla="*/ 82 w 82"/>
                  <a:gd name="T17" fmla="*/ 264 h 264"/>
                  <a:gd name="T18" fmla="*/ 82 w 82"/>
                  <a:gd name="T19"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264">
                    <a:moveTo>
                      <a:pt x="66" y="248"/>
                    </a:moveTo>
                    <a:lnTo>
                      <a:pt x="16" y="248"/>
                    </a:lnTo>
                    <a:lnTo>
                      <a:pt x="16" y="17"/>
                    </a:lnTo>
                    <a:lnTo>
                      <a:pt x="66" y="17"/>
                    </a:lnTo>
                    <a:lnTo>
                      <a:pt x="66" y="248"/>
                    </a:lnTo>
                    <a:close/>
                    <a:moveTo>
                      <a:pt x="82" y="0"/>
                    </a:moveTo>
                    <a:lnTo>
                      <a:pt x="0" y="0"/>
                    </a:lnTo>
                    <a:lnTo>
                      <a:pt x="0" y="264"/>
                    </a:lnTo>
                    <a:lnTo>
                      <a:pt x="82" y="264"/>
                    </a:lnTo>
                    <a:lnTo>
                      <a:pt x="82" y="0"/>
                    </a:lnTo>
                    <a:close/>
                  </a:path>
                </a:pathLst>
              </a:custGeom>
              <a:solidFill>
                <a:srgbClr val="888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4" name="Freeform 30"/>
              <p:cNvSpPr>
                <a:spLocks noEditPoints="1"/>
              </p:cNvSpPr>
              <p:nvPr/>
            </p:nvSpPr>
            <p:spPr bwMode="auto">
              <a:xfrm>
                <a:off x="4764831" y="3542618"/>
                <a:ext cx="205529" cy="153637"/>
              </a:xfrm>
              <a:custGeom>
                <a:avLst/>
                <a:gdLst>
                  <a:gd name="T0" fmla="*/ 198 w 198"/>
                  <a:gd name="T1" fmla="*/ 0 h 148"/>
                  <a:gd name="T2" fmla="*/ 0 w 198"/>
                  <a:gd name="T3" fmla="*/ 0 h 148"/>
                  <a:gd name="T4" fmla="*/ 0 w 198"/>
                  <a:gd name="T5" fmla="*/ 148 h 148"/>
                  <a:gd name="T6" fmla="*/ 198 w 198"/>
                  <a:gd name="T7" fmla="*/ 148 h 148"/>
                  <a:gd name="T8" fmla="*/ 198 w 198"/>
                  <a:gd name="T9" fmla="*/ 0 h 148"/>
                  <a:gd name="T10" fmla="*/ 182 w 198"/>
                  <a:gd name="T11" fmla="*/ 132 h 148"/>
                  <a:gd name="T12" fmla="*/ 16 w 198"/>
                  <a:gd name="T13" fmla="*/ 132 h 148"/>
                  <a:gd name="T14" fmla="*/ 16 w 198"/>
                  <a:gd name="T15" fmla="*/ 16 h 148"/>
                  <a:gd name="T16" fmla="*/ 182 w 198"/>
                  <a:gd name="T17" fmla="*/ 16 h 148"/>
                  <a:gd name="T18" fmla="*/ 182 w 198"/>
                  <a:gd name="T19" fmla="*/ 13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48">
                    <a:moveTo>
                      <a:pt x="198" y="0"/>
                    </a:moveTo>
                    <a:lnTo>
                      <a:pt x="0" y="0"/>
                    </a:lnTo>
                    <a:lnTo>
                      <a:pt x="0" y="148"/>
                    </a:lnTo>
                    <a:lnTo>
                      <a:pt x="198" y="148"/>
                    </a:lnTo>
                    <a:lnTo>
                      <a:pt x="198" y="0"/>
                    </a:lnTo>
                    <a:close/>
                    <a:moveTo>
                      <a:pt x="182" y="132"/>
                    </a:moveTo>
                    <a:lnTo>
                      <a:pt x="16" y="132"/>
                    </a:lnTo>
                    <a:lnTo>
                      <a:pt x="16" y="16"/>
                    </a:lnTo>
                    <a:lnTo>
                      <a:pt x="182" y="16"/>
                    </a:lnTo>
                    <a:lnTo>
                      <a:pt x="182" y="132"/>
                    </a:lnTo>
                    <a:close/>
                  </a:path>
                </a:pathLst>
              </a:custGeom>
              <a:solidFill>
                <a:srgbClr val="888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5" name="Rectangle 31"/>
              <p:cNvSpPr>
                <a:spLocks noChangeArrowheads="1"/>
              </p:cNvSpPr>
              <p:nvPr/>
            </p:nvSpPr>
            <p:spPr bwMode="auto">
              <a:xfrm>
                <a:off x="4859292" y="3585179"/>
                <a:ext cx="16608" cy="68514"/>
              </a:xfrm>
              <a:prstGeom prst="rect">
                <a:avLst/>
              </a:prstGeom>
              <a:solidFill>
                <a:srgbClr val="E777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6" name="Rectangle 32"/>
              <p:cNvSpPr>
                <a:spLocks noChangeArrowheads="1"/>
              </p:cNvSpPr>
              <p:nvPr/>
            </p:nvSpPr>
            <p:spPr bwMode="auto">
              <a:xfrm>
                <a:off x="4833341" y="3611131"/>
                <a:ext cx="68510" cy="16609"/>
              </a:xfrm>
              <a:prstGeom prst="rect">
                <a:avLst/>
              </a:prstGeom>
              <a:solidFill>
                <a:srgbClr val="E777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97" name="Rectangle 33"/>
              <p:cNvSpPr>
                <a:spLocks noChangeArrowheads="1"/>
              </p:cNvSpPr>
              <p:nvPr/>
            </p:nvSpPr>
            <p:spPr bwMode="auto">
              <a:xfrm>
                <a:off x="4670371" y="3737778"/>
                <a:ext cx="394450" cy="16609"/>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grpSp>
      </p:grpSp>
      <p:grpSp>
        <p:nvGrpSpPr>
          <p:cNvPr id="72" name="Group 36"/>
          <p:cNvGrpSpPr>
            <a:grpSpLocks noChangeAspect="1"/>
          </p:cNvGrpSpPr>
          <p:nvPr/>
        </p:nvGrpSpPr>
        <p:grpSpPr bwMode="auto">
          <a:xfrm>
            <a:off x="9313513" y="1601893"/>
            <a:ext cx="989985" cy="741597"/>
            <a:chOff x="1442" y="1052"/>
            <a:chExt cx="794" cy="793"/>
          </a:xfrm>
        </p:grpSpPr>
        <p:sp>
          <p:nvSpPr>
            <p:cNvPr id="83" name="Oval 37"/>
            <p:cNvSpPr>
              <a:spLocks noChangeArrowheads="1"/>
            </p:cNvSpPr>
            <p:nvPr/>
          </p:nvSpPr>
          <p:spPr bwMode="auto">
            <a:xfrm>
              <a:off x="1442" y="1052"/>
              <a:ext cx="794" cy="793"/>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4" name="Freeform 38"/>
            <p:cNvSpPr>
              <a:spLocks/>
            </p:cNvSpPr>
            <p:nvPr/>
          </p:nvSpPr>
          <p:spPr bwMode="auto">
            <a:xfrm>
              <a:off x="1916" y="1205"/>
              <a:ext cx="146" cy="398"/>
            </a:xfrm>
            <a:custGeom>
              <a:avLst/>
              <a:gdLst>
                <a:gd name="T0" fmla="*/ 63 w 71"/>
                <a:gd name="T1" fmla="*/ 193 h 193"/>
                <a:gd name="T2" fmla="*/ 61 w 71"/>
                <a:gd name="T3" fmla="*/ 192 h 193"/>
                <a:gd name="T4" fmla="*/ 57 w 71"/>
                <a:gd name="T5" fmla="*/ 167 h 193"/>
                <a:gd name="T6" fmla="*/ 62 w 71"/>
                <a:gd name="T7" fmla="*/ 128 h 193"/>
                <a:gd name="T8" fmla="*/ 48 w 71"/>
                <a:gd name="T9" fmla="*/ 102 h 193"/>
                <a:gd name="T10" fmla="*/ 16 w 71"/>
                <a:gd name="T11" fmla="*/ 81 h 193"/>
                <a:gd name="T12" fmla="*/ 25 w 71"/>
                <a:gd name="T13" fmla="*/ 43 h 193"/>
                <a:gd name="T14" fmla="*/ 31 w 71"/>
                <a:gd name="T15" fmla="*/ 30 h 193"/>
                <a:gd name="T16" fmla="*/ 27 w 71"/>
                <a:gd name="T17" fmla="*/ 32 h 193"/>
                <a:gd name="T18" fmla="*/ 8 w 71"/>
                <a:gd name="T19" fmla="*/ 34 h 193"/>
                <a:gd name="T20" fmla="*/ 0 w 71"/>
                <a:gd name="T21" fmla="*/ 16 h 193"/>
                <a:gd name="T22" fmla="*/ 6 w 71"/>
                <a:gd name="T23" fmla="*/ 2 h 193"/>
                <a:gd name="T24" fmla="*/ 11 w 71"/>
                <a:gd name="T25" fmla="*/ 1 h 193"/>
                <a:gd name="T26" fmla="*/ 12 w 71"/>
                <a:gd name="T27" fmla="*/ 7 h 193"/>
                <a:gd name="T28" fmla="*/ 8 w 71"/>
                <a:gd name="T29" fmla="*/ 15 h 193"/>
                <a:gd name="T30" fmla="*/ 12 w 71"/>
                <a:gd name="T31" fmla="*/ 27 h 193"/>
                <a:gd name="T32" fmla="*/ 23 w 71"/>
                <a:gd name="T33" fmla="*/ 25 h 193"/>
                <a:gd name="T34" fmla="*/ 36 w 71"/>
                <a:gd name="T35" fmla="*/ 24 h 193"/>
                <a:gd name="T36" fmla="*/ 31 w 71"/>
                <a:gd name="T37" fmla="*/ 49 h 193"/>
                <a:gd name="T38" fmla="*/ 23 w 71"/>
                <a:gd name="T39" fmla="*/ 78 h 193"/>
                <a:gd name="T40" fmla="*/ 48 w 71"/>
                <a:gd name="T41" fmla="*/ 94 h 193"/>
                <a:gd name="T42" fmla="*/ 70 w 71"/>
                <a:gd name="T43" fmla="*/ 128 h 193"/>
                <a:gd name="T44" fmla="*/ 65 w 71"/>
                <a:gd name="T45" fmla="*/ 170 h 193"/>
                <a:gd name="T46" fmla="*/ 66 w 71"/>
                <a:gd name="T47" fmla="*/ 186 h 193"/>
                <a:gd name="T48" fmla="*/ 66 w 71"/>
                <a:gd name="T49" fmla="*/ 191 h 193"/>
                <a:gd name="T50" fmla="*/ 63 w 71"/>
                <a:gd name="T51"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193">
                  <a:moveTo>
                    <a:pt x="63" y="193"/>
                  </a:moveTo>
                  <a:cubicBezTo>
                    <a:pt x="62" y="193"/>
                    <a:pt x="61" y="193"/>
                    <a:pt x="61" y="192"/>
                  </a:cubicBezTo>
                  <a:cubicBezTo>
                    <a:pt x="55" y="188"/>
                    <a:pt x="52" y="179"/>
                    <a:pt x="57" y="167"/>
                  </a:cubicBezTo>
                  <a:cubicBezTo>
                    <a:pt x="61" y="158"/>
                    <a:pt x="63" y="137"/>
                    <a:pt x="62" y="128"/>
                  </a:cubicBezTo>
                  <a:cubicBezTo>
                    <a:pt x="60" y="118"/>
                    <a:pt x="56" y="102"/>
                    <a:pt x="48" y="102"/>
                  </a:cubicBezTo>
                  <a:cubicBezTo>
                    <a:pt x="33" y="102"/>
                    <a:pt x="24" y="96"/>
                    <a:pt x="16" y="81"/>
                  </a:cubicBezTo>
                  <a:cubicBezTo>
                    <a:pt x="7" y="62"/>
                    <a:pt x="18" y="51"/>
                    <a:pt x="25" y="43"/>
                  </a:cubicBezTo>
                  <a:cubicBezTo>
                    <a:pt x="32" y="36"/>
                    <a:pt x="34" y="34"/>
                    <a:pt x="31" y="30"/>
                  </a:cubicBezTo>
                  <a:cubicBezTo>
                    <a:pt x="30" y="30"/>
                    <a:pt x="28" y="31"/>
                    <a:pt x="27" y="32"/>
                  </a:cubicBezTo>
                  <a:cubicBezTo>
                    <a:pt x="22" y="34"/>
                    <a:pt x="15" y="38"/>
                    <a:pt x="8" y="34"/>
                  </a:cubicBezTo>
                  <a:cubicBezTo>
                    <a:pt x="4" y="32"/>
                    <a:pt x="1" y="25"/>
                    <a:pt x="0" y="16"/>
                  </a:cubicBezTo>
                  <a:cubicBezTo>
                    <a:pt x="0" y="12"/>
                    <a:pt x="3" y="5"/>
                    <a:pt x="6" y="2"/>
                  </a:cubicBezTo>
                  <a:cubicBezTo>
                    <a:pt x="7" y="0"/>
                    <a:pt x="9" y="0"/>
                    <a:pt x="11" y="1"/>
                  </a:cubicBezTo>
                  <a:cubicBezTo>
                    <a:pt x="13" y="3"/>
                    <a:pt x="13" y="5"/>
                    <a:pt x="12" y="7"/>
                  </a:cubicBezTo>
                  <a:cubicBezTo>
                    <a:pt x="9" y="10"/>
                    <a:pt x="8" y="14"/>
                    <a:pt x="8" y="15"/>
                  </a:cubicBezTo>
                  <a:cubicBezTo>
                    <a:pt x="9" y="24"/>
                    <a:pt x="11" y="26"/>
                    <a:pt x="12" y="27"/>
                  </a:cubicBezTo>
                  <a:cubicBezTo>
                    <a:pt x="15" y="29"/>
                    <a:pt x="20" y="26"/>
                    <a:pt x="23" y="25"/>
                  </a:cubicBezTo>
                  <a:cubicBezTo>
                    <a:pt x="28" y="22"/>
                    <a:pt x="33" y="20"/>
                    <a:pt x="36" y="24"/>
                  </a:cubicBezTo>
                  <a:cubicBezTo>
                    <a:pt x="45" y="34"/>
                    <a:pt x="38" y="42"/>
                    <a:pt x="31" y="49"/>
                  </a:cubicBezTo>
                  <a:cubicBezTo>
                    <a:pt x="24" y="56"/>
                    <a:pt x="16" y="64"/>
                    <a:pt x="23" y="78"/>
                  </a:cubicBezTo>
                  <a:cubicBezTo>
                    <a:pt x="30" y="91"/>
                    <a:pt x="38" y="94"/>
                    <a:pt x="48" y="94"/>
                  </a:cubicBezTo>
                  <a:cubicBezTo>
                    <a:pt x="65" y="94"/>
                    <a:pt x="69" y="122"/>
                    <a:pt x="70" y="128"/>
                  </a:cubicBezTo>
                  <a:cubicBezTo>
                    <a:pt x="71" y="137"/>
                    <a:pt x="70" y="160"/>
                    <a:pt x="65" y="170"/>
                  </a:cubicBezTo>
                  <a:cubicBezTo>
                    <a:pt x="62" y="177"/>
                    <a:pt x="62" y="183"/>
                    <a:pt x="66" y="186"/>
                  </a:cubicBezTo>
                  <a:cubicBezTo>
                    <a:pt x="67" y="187"/>
                    <a:pt x="68" y="190"/>
                    <a:pt x="66" y="191"/>
                  </a:cubicBezTo>
                  <a:cubicBezTo>
                    <a:pt x="66" y="192"/>
                    <a:pt x="64" y="193"/>
                    <a:pt x="63" y="19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5" name="Freeform 39"/>
            <p:cNvSpPr>
              <a:spLocks/>
            </p:cNvSpPr>
            <p:nvPr/>
          </p:nvSpPr>
          <p:spPr bwMode="auto">
            <a:xfrm>
              <a:off x="1597" y="1192"/>
              <a:ext cx="261" cy="430"/>
            </a:xfrm>
            <a:custGeom>
              <a:avLst/>
              <a:gdLst>
                <a:gd name="T0" fmla="*/ 78 w 126"/>
                <a:gd name="T1" fmla="*/ 208 h 208"/>
                <a:gd name="T2" fmla="*/ 49 w 126"/>
                <a:gd name="T3" fmla="*/ 176 h 208"/>
                <a:gd name="T4" fmla="*/ 48 w 126"/>
                <a:gd name="T5" fmla="*/ 168 h 208"/>
                <a:gd name="T6" fmla="*/ 44 w 126"/>
                <a:gd name="T7" fmla="*/ 143 h 208"/>
                <a:gd name="T8" fmla="*/ 36 w 126"/>
                <a:gd name="T9" fmla="*/ 134 h 208"/>
                <a:gd name="T10" fmla="*/ 22 w 126"/>
                <a:gd name="T11" fmla="*/ 113 h 208"/>
                <a:gd name="T12" fmla="*/ 29 w 126"/>
                <a:gd name="T13" fmla="*/ 92 h 208"/>
                <a:gd name="T14" fmla="*/ 31 w 126"/>
                <a:gd name="T15" fmla="*/ 83 h 208"/>
                <a:gd name="T16" fmla="*/ 9 w 126"/>
                <a:gd name="T17" fmla="*/ 78 h 208"/>
                <a:gd name="T18" fmla="*/ 4 w 126"/>
                <a:gd name="T19" fmla="*/ 78 h 208"/>
                <a:gd name="T20" fmla="*/ 0 w 126"/>
                <a:gd name="T21" fmla="*/ 73 h 208"/>
                <a:gd name="T22" fmla="*/ 5 w 126"/>
                <a:gd name="T23" fmla="*/ 70 h 208"/>
                <a:gd name="T24" fmla="*/ 9 w 126"/>
                <a:gd name="T25" fmla="*/ 70 h 208"/>
                <a:gd name="T26" fmla="*/ 39 w 126"/>
                <a:gd name="T27" fmla="*/ 81 h 208"/>
                <a:gd name="T28" fmla="*/ 36 w 126"/>
                <a:gd name="T29" fmla="*/ 96 h 208"/>
                <a:gd name="T30" fmla="*/ 30 w 126"/>
                <a:gd name="T31" fmla="*/ 113 h 208"/>
                <a:gd name="T32" fmla="*/ 40 w 126"/>
                <a:gd name="T33" fmla="*/ 127 h 208"/>
                <a:gd name="T34" fmla="*/ 52 w 126"/>
                <a:gd name="T35" fmla="*/ 143 h 208"/>
                <a:gd name="T36" fmla="*/ 55 w 126"/>
                <a:gd name="T37" fmla="*/ 167 h 208"/>
                <a:gd name="T38" fmla="*/ 57 w 126"/>
                <a:gd name="T39" fmla="*/ 176 h 208"/>
                <a:gd name="T40" fmla="*/ 78 w 126"/>
                <a:gd name="T41" fmla="*/ 200 h 208"/>
                <a:gd name="T42" fmla="*/ 77 w 126"/>
                <a:gd name="T43" fmla="*/ 181 h 208"/>
                <a:gd name="T44" fmla="*/ 76 w 126"/>
                <a:gd name="T45" fmla="*/ 170 h 208"/>
                <a:gd name="T46" fmla="*/ 81 w 126"/>
                <a:gd name="T47" fmla="*/ 147 h 208"/>
                <a:gd name="T48" fmla="*/ 103 w 126"/>
                <a:gd name="T49" fmla="*/ 123 h 208"/>
                <a:gd name="T50" fmla="*/ 114 w 126"/>
                <a:gd name="T51" fmla="*/ 113 h 208"/>
                <a:gd name="T52" fmla="*/ 114 w 126"/>
                <a:gd name="T53" fmla="*/ 89 h 208"/>
                <a:gd name="T54" fmla="*/ 81 w 126"/>
                <a:gd name="T55" fmla="*/ 72 h 208"/>
                <a:gd name="T56" fmla="*/ 75 w 126"/>
                <a:gd name="T57" fmla="*/ 71 h 208"/>
                <a:gd name="T58" fmla="*/ 55 w 126"/>
                <a:gd name="T59" fmla="*/ 70 h 208"/>
                <a:gd name="T60" fmla="*/ 44 w 126"/>
                <a:gd name="T61" fmla="*/ 67 h 208"/>
                <a:gd name="T62" fmla="*/ 36 w 126"/>
                <a:gd name="T63" fmla="*/ 54 h 208"/>
                <a:gd name="T64" fmla="*/ 53 w 126"/>
                <a:gd name="T65" fmla="*/ 31 h 208"/>
                <a:gd name="T66" fmla="*/ 60 w 126"/>
                <a:gd name="T67" fmla="*/ 24 h 208"/>
                <a:gd name="T68" fmla="*/ 75 w 126"/>
                <a:gd name="T69" fmla="*/ 10 h 208"/>
                <a:gd name="T70" fmla="*/ 85 w 126"/>
                <a:gd name="T71" fmla="*/ 1 h 208"/>
                <a:gd name="T72" fmla="*/ 91 w 126"/>
                <a:gd name="T73" fmla="*/ 2 h 208"/>
                <a:gd name="T74" fmla="*/ 90 w 126"/>
                <a:gd name="T75" fmla="*/ 7 h 208"/>
                <a:gd name="T76" fmla="*/ 80 w 126"/>
                <a:gd name="T77" fmla="*/ 16 h 208"/>
                <a:gd name="T78" fmla="*/ 66 w 126"/>
                <a:gd name="T79" fmla="*/ 29 h 208"/>
                <a:gd name="T80" fmla="*/ 59 w 126"/>
                <a:gd name="T81" fmla="*/ 37 h 208"/>
                <a:gd name="T82" fmla="*/ 44 w 126"/>
                <a:gd name="T83" fmla="*/ 54 h 208"/>
                <a:gd name="T84" fmla="*/ 48 w 126"/>
                <a:gd name="T85" fmla="*/ 60 h 208"/>
                <a:gd name="T86" fmla="*/ 52 w 126"/>
                <a:gd name="T87" fmla="*/ 62 h 208"/>
                <a:gd name="T88" fmla="*/ 78 w 126"/>
                <a:gd name="T89" fmla="*/ 63 h 208"/>
                <a:gd name="T90" fmla="*/ 82 w 126"/>
                <a:gd name="T91" fmla="*/ 64 h 208"/>
                <a:gd name="T92" fmla="*/ 121 w 126"/>
                <a:gd name="T93" fmla="*/ 85 h 208"/>
                <a:gd name="T94" fmla="*/ 122 w 126"/>
                <a:gd name="T95" fmla="*/ 116 h 208"/>
                <a:gd name="T96" fmla="*/ 106 w 126"/>
                <a:gd name="T97" fmla="*/ 130 h 208"/>
                <a:gd name="T98" fmla="*/ 88 w 126"/>
                <a:gd name="T99" fmla="*/ 149 h 208"/>
                <a:gd name="T100" fmla="*/ 84 w 126"/>
                <a:gd name="T101" fmla="*/ 171 h 208"/>
                <a:gd name="T102" fmla="*/ 85 w 126"/>
                <a:gd name="T103" fmla="*/ 180 h 208"/>
                <a:gd name="T104" fmla="*/ 83 w 126"/>
                <a:gd name="T105" fmla="*/ 206 h 208"/>
                <a:gd name="T106" fmla="*/ 78 w 126"/>
                <a:gd name="T10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6" h="208">
                  <a:moveTo>
                    <a:pt x="78" y="208"/>
                  </a:moveTo>
                  <a:cubicBezTo>
                    <a:pt x="69" y="208"/>
                    <a:pt x="49" y="182"/>
                    <a:pt x="49" y="176"/>
                  </a:cubicBezTo>
                  <a:cubicBezTo>
                    <a:pt x="49" y="175"/>
                    <a:pt x="48" y="172"/>
                    <a:pt x="48" y="168"/>
                  </a:cubicBezTo>
                  <a:cubicBezTo>
                    <a:pt x="46" y="161"/>
                    <a:pt x="44" y="152"/>
                    <a:pt x="44" y="143"/>
                  </a:cubicBezTo>
                  <a:cubicBezTo>
                    <a:pt x="44" y="140"/>
                    <a:pt x="41" y="137"/>
                    <a:pt x="36" y="134"/>
                  </a:cubicBezTo>
                  <a:cubicBezTo>
                    <a:pt x="30" y="130"/>
                    <a:pt x="22" y="125"/>
                    <a:pt x="22" y="113"/>
                  </a:cubicBezTo>
                  <a:cubicBezTo>
                    <a:pt x="22" y="104"/>
                    <a:pt x="26" y="97"/>
                    <a:pt x="29" y="92"/>
                  </a:cubicBezTo>
                  <a:cubicBezTo>
                    <a:pt x="31" y="88"/>
                    <a:pt x="32" y="85"/>
                    <a:pt x="31" y="83"/>
                  </a:cubicBezTo>
                  <a:cubicBezTo>
                    <a:pt x="30" y="80"/>
                    <a:pt x="15" y="78"/>
                    <a:pt x="9" y="78"/>
                  </a:cubicBezTo>
                  <a:cubicBezTo>
                    <a:pt x="7" y="78"/>
                    <a:pt x="5" y="78"/>
                    <a:pt x="4" y="78"/>
                  </a:cubicBezTo>
                  <a:cubicBezTo>
                    <a:pt x="2" y="77"/>
                    <a:pt x="0" y="75"/>
                    <a:pt x="0" y="73"/>
                  </a:cubicBezTo>
                  <a:cubicBezTo>
                    <a:pt x="1" y="71"/>
                    <a:pt x="2" y="69"/>
                    <a:pt x="5" y="70"/>
                  </a:cubicBezTo>
                  <a:cubicBezTo>
                    <a:pt x="6" y="70"/>
                    <a:pt x="8" y="70"/>
                    <a:pt x="9" y="70"/>
                  </a:cubicBezTo>
                  <a:cubicBezTo>
                    <a:pt x="21" y="71"/>
                    <a:pt x="36" y="72"/>
                    <a:pt x="39" y="81"/>
                  </a:cubicBezTo>
                  <a:cubicBezTo>
                    <a:pt x="41" y="86"/>
                    <a:pt x="38" y="91"/>
                    <a:pt x="36" y="96"/>
                  </a:cubicBezTo>
                  <a:cubicBezTo>
                    <a:pt x="33" y="100"/>
                    <a:pt x="30" y="106"/>
                    <a:pt x="30" y="113"/>
                  </a:cubicBezTo>
                  <a:cubicBezTo>
                    <a:pt x="30" y="120"/>
                    <a:pt x="35" y="124"/>
                    <a:pt x="40" y="127"/>
                  </a:cubicBezTo>
                  <a:cubicBezTo>
                    <a:pt x="46" y="131"/>
                    <a:pt x="52" y="135"/>
                    <a:pt x="52" y="143"/>
                  </a:cubicBezTo>
                  <a:cubicBezTo>
                    <a:pt x="52" y="151"/>
                    <a:pt x="54" y="160"/>
                    <a:pt x="55" y="167"/>
                  </a:cubicBezTo>
                  <a:cubicBezTo>
                    <a:pt x="56" y="171"/>
                    <a:pt x="57" y="174"/>
                    <a:pt x="57" y="176"/>
                  </a:cubicBezTo>
                  <a:cubicBezTo>
                    <a:pt x="58" y="180"/>
                    <a:pt x="72" y="197"/>
                    <a:pt x="78" y="200"/>
                  </a:cubicBezTo>
                  <a:cubicBezTo>
                    <a:pt x="79" y="196"/>
                    <a:pt x="77" y="186"/>
                    <a:pt x="77" y="181"/>
                  </a:cubicBezTo>
                  <a:cubicBezTo>
                    <a:pt x="77" y="176"/>
                    <a:pt x="76" y="173"/>
                    <a:pt x="76" y="170"/>
                  </a:cubicBezTo>
                  <a:cubicBezTo>
                    <a:pt x="77" y="165"/>
                    <a:pt x="80" y="150"/>
                    <a:pt x="81" y="147"/>
                  </a:cubicBezTo>
                  <a:cubicBezTo>
                    <a:pt x="84" y="133"/>
                    <a:pt x="94" y="127"/>
                    <a:pt x="103" y="123"/>
                  </a:cubicBezTo>
                  <a:cubicBezTo>
                    <a:pt x="108" y="120"/>
                    <a:pt x="112" y="118"/>
                    <a:pt x="114" y="113"/>
                  </a:cubicBezTo>
                  <a:cubicBezTo>
                    <a:pt x="118" y="103"/>
                    <a:pt x="118" y="95"/>
                    <a:pt x="114" y="89"/>
                  </a:cubicBezTo>
                  <a:cubicBezTo>
                    <a:pt x="108" y="77"/>
                    <a:pt x="90" y="74"/>
                    <a:pt x="81" y="72"/>
                  </a:cubicBezTo>
                  <a:cubicBezTo>
                    <a:pt x="78" y="72"/>
                    <a:pt x="76" y="71"/>
                    <a:pt x="75" y="71"/>
                  </a:cubicBezTo>
                  <a:cubicBezTo>
                    <a:pt x="69" y="69"/>
                    <a:pt x="58" y="69"/>
                    <a:pt x="55" y="70"/>
                  </a:cubicBezTo>
                  <a:cubicBezTo>
                    <a:pt x="52" y="71"/>
                    <a:pt x="48" y="70"/>
                    <a:pt x="44" y="67"/>
                  </a:cubicBezTo>
                  <a:cubicBezTo>
                    <a:pt x="41" y="65"/>
                    <a:pt x="36" y="59"/>
                    <a:pt x="36" y="54"/>
                  </a:cubicBezTo>
                  <a:cubicBezTo>
                    <a:pt x="36" y="48"/>
                    <a:pt x="43" y="41"/>
                    <a:pt x="53" y="31"/>
                  </a:cubicBezTo>
                  <a:cubicBezTo>
                    <a:pt x="56" y="28"/>
                    <a:pt x="58" y="26"/>
                    <a:pt x="60" y="24"/>
                  </a:cubicBezTo>
                  <a:cubicBezTo>
                    <a:pt x="65" y="18"/>
                    <a:pt x="70" y="14"/>
                    <a:pt x="75" y="10"/>
                  </a:cubicBezTo>
                  <a:cubicBezTo>
                    <a:pt x="78" y="7"/>
                    <a:pt x="81" y="4"/>
                    <a:pt x="85" y="1"/>
                  </a:cubicBezTo>
                  <a:cubicBezTo>
                    <a:pt x="87" y="0"/>
                    <a:pt x="89" y="0"/>
                    <a:pt x="91" y="2"/>
                  </a:cubicBezTo>
                  <a:cubicBezTo>
                    <a:pt x="92" y="3"/>
                    <a:pt x="92" y="6"/>
                    <a:pt x="90" y="7"/>
                  </a:cubicBezTo>
                  <a:cubicBezTo>
                    <a:pt x="87" y="10"/>
                    <a:pt x="83" y="13"/>
                    <a:pt x="80" y="16"/>
                  </a:cubicBezTo>
                  <a:cubicBezTo>
                    <a:pt x="75" y="20"/>
                    <a:pt x="71" y="24"/>
                    <a:pt x="66" y="29"/>
                  </a:cubicBezTo>
                  <a:cubicBezTo>
                    <a:pt x="64" y="31"/>
                    <a:pt x="62" y="34"/>
                    <a:pt x="59" y="37"/>
                  </a:cubicBezTo>
                  <a:cubicBezTo>
                    <a:pt x="54" y="41"/>
                    <a:pt x="44" y="51"/>
                    <a:pt x="44" y="54"/>
                  </a:cubicBezTo>
                  <a:cubicBezTo>
                    <a:pt x="44" y="55"/>
                    <a:pt x="46" y="58"/>
                    <a:pt x="48" y="60"/>
                  </a:cubicBezTo>
                  <a:cubicBezTo>
                    <a:pt x="50" y="62"/>
                    <a:pt x="52" y="62"/>
                    <a:pt x="52" y="62"/>
                  </a:cubicBezTo>
                  <a:cubicBezTo>
                    <a:pt x="58" y="61"/>
                    <a:pt x="70" y="61"/>
                    <a:pt x="78" y="63"/>
                  </a:cubicBezTo>
                  <a:cubicBezTo>
                    <a:pt x="79" y="64"/>
                    <a:pt x="80" y="64"/>
                    <a:pt x="82" y="64"/>
                  </a:cubicBezTo>
                  <a:cubicBezTo>
                    <a:pt x="92" y="66"/>
                    <a:pt x="113" y="70"/>
                    <a:pt x="121" y="85"/>
                  </a:cubicBezTo>
                  <a:cubicBezTo>
                    <a:pt x="126" y="93"/>
                    <a:pt x="126" y="104"/>
                    <a:pt x="122" y="116"/>
                  </a:cubicBezTo>
                  <a:cubicBezTo>
                    <a:pt x="119" y="123"/>
                    <a:pt x="113" y="127"/>
                    <a:pt x="106" y="130"/>
                  </a:cubicBezTo>
                  <a:cubicBezTo>
                    <a:pt x="99" y="134"/>
                    <a:pt x="91" y="138"/>
                    <a:pt x="88" y="149"/>
                  </a:cubicBezTo>
                  <a:cubicBezTo>
                    <a:pt x="87" y="153"/>
                    <a:pt x="84" y="167"/>
                    <a:pt x="84" y="171"/>
                  </a:cubicBezTo>
                  <a:cubicBezTo>
                    <a:pt x="84" y="172"/>
                    <a:pt x="85" y="176"/>
                    <a:pt x="85" y="180"/>
                  </a:cubicBezTo>
                  <a:cubicBezTo>
                    <a:pt x="86" y="193"/>
                    <a:pt x="87" y="202"/>
                    <a:pt x="83" y="206"/>
                  </a:cubicBezTo>
                  <a:cubicBezTo>
                    <a:pt x="82" y="208"/>
                    <a:pt x="80" y="208"/>
                    <a:pt x="78" y="208"/>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6" name="Freeform 40"/>
            <p:cNvSpPr>
              <a:spLocks/>
            </p:cNvSpPr>
            <p:nvPr/>
          </p:nvSpPr>
          <p:spPr bwMode="auto">
            <a:xfrm>
              <a:off x="1756" y="1636"/>
              <a:ext cx="226" cy="67"/>
            </a:xfrm>
            <a:custGeom>
              <a:avLst/>
              <a:gdLst>
                <a:gd name="T0" fmla="*/ 4 w 109"/>
                <a:gd name="T1" fmla="*/ 32 h 32"/>
                <a:gd name="T2" fmla="*/ 1 w 109"/>
                <a:gd name="T3" fmla="*/ 30 h 32"/>
                <a:gd name="T4" fmla="*/ 3 w 109"/>
                <a:gd name="T5" fmla="*/ 24 h 32"/>
                <a:gd name="T6" fmla="*/ 7 w 109"/>
                <a:gd name="T7" fmla="*/ 21 h 32"/>
                <a:gd name="T8" fmla="*/ 16 w 109"/>
                <a:gd name="T9" fmla="*/ 18 h 32"/>
                <a:gd name="T10" fmla="*/ 29 w 109"/>
                <a:gd name="T11" fmla="*/ 15 h 32"/>
                <a:gd name="T12" fmla="*/ 38 w 109"/>
                <a:gd name="T13" fmla="*/ 13 h 32"/>
                <a:gd name="T14" fmla="*/ 47 w 109"/>
                <a:gd name="T15" fmla="*/ 10 h 32"/>
                <a:gd name="T16" fmla="*/ 71 w 109"/>
                <a:gd name="T17" fmla="*/ 3 h 32"/>
                <a:gd name="T18" fmla="*/ 108 w 109"/>
                <a:gd name="T19" fmla="*/ 13 h 32"/>
                <a:gd name="T20" fmla="*/ 106 w 109"/>
                <a:gd name="T21" fmla="*/ 18 h 32"/>
                <a:gd name="T22" fmla="*/ 101 w 109"/>
                <a:gd name="T23" fmla="*/ 17 h 32"/>
                <a:gd name="T24" fmla="*/ 71 w 109"/>
                <a:gd name="T25" fmla="*/ 11 h 32"/>
                <a:gd name="T26" fmla="*/ 50 w 109"/>
                <a:gd name="T27" fmla="*/ 17 h 32"/>
                <a:gd name="T28" fmla="*/ 39 w 109"/>
                <a:gd name="T29" fmla="*/ 21 h 32"/>
                <a:gd name="T30" fmla="*/ 31 w 109"/>
                <a:gd name="T31" fmla="*/ 23 h 32"/>
                <a:gd name="T32" fmla="*/ 17 w 109"/>
                <a:gd name="T33" fmla="*/ 26 h 32"/>
                <a:gd name="T34" fmla="*/ 12 w 109"/>
                <a:gd name="T35" fmla="*/ 27 h 32"/>
                <a:gd name="T36" fmla="*/ 6 w 109"/>
                <a:gd name="T37" fmla="*/ 31 h 32"/>
                <a:gd name="T38" fmla="*/ 4 w 109"/>
                <a:gd name="T3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32">
                  <a:moveTo>
                    <a:pt x="4" y="32"/>
                  </a:moveTo>
                  <a:cubicBezTo>
                    <a:pt x="3" y="32"/>
                    <a:pt x="2" y="31"/>
                    <a:pt x="1" y="30"/>
                  </a:cubicBezTo>
                  <a:cubicBezTo>
                    <a:pt x="0" y="28"/>
                    <a:pt x="1" y="25"/>
                    <a:pt x="3" y="24"/>
                  </a:cubicBezTo>
                  <a:cubicBezTo>
                    <a:pt x="5" y="23"/>
                    <a:pt x="6" y="22"/>
                    <a:pt x="7" y="21"/>
                  </a:cubicBezTo>
                  <a:cubicBezTo>
                    <a:pt x="10" y="19"/>
                    <a:pt x="11" y="18"/>
                    <a:pt x="16" y="18"/>
                  </a:cubicBezTo>
                  <a:cubicBezTo>
                    <a:pt x="21" y="18"/>
                    <a:pt x="25" y="17"/>
                    <a:pt x="29" y="15"/>
                  </a:cubicBezTo>
                  <a:cubicBezTo>
                    <a:pt x="32" y="15"/>
                    <a:pt x="35" y="14"/>
                    <a:pt x="38" y="13"/>
                  </a:cubicBezTo>
                  <a:cubicBezTo>
                    <a:pt x="40" y="13"/>
                    <a:pt x="44" y="11"/>
                    <a:pt x="47" y="10"/>
                  </a:cubicBezTo>
                  <a:cubicBezTo>
                    <a:pt x="54" y="7"/>
                    <a:pt x="63" y="4"/>
                    <a:pt x="71" y="3"/>
                  </a:cubicBezTo>
                  <a:cubicBezTo>
                    <a:pt x="80" y="2"/>
                    <a:pt x="101" y="0"/>
                    <a:pt x="108" y="13"/>
                  </a:cubicBezTo>
                  <a:cubicBezTo>
                    <a:pt x="109" y="15"/>
                    <a:pt x="108" y="17"/>
                    <a:pt x="106" y="18"/>
                  </a:cubicBezTo>
                  <a:cubicBezTo>
                    <a:pt x="104" y="19"/>
                    <a:pt x="102" y="18"/>
                    <a:pt x="101" y="17"/>
                  </a:cubicBezTo>
                  <a:cubicBezTo>
                    <a:pt x="96" y="9"/>
                    <a:pt x="78" y="10"/>
                    <a:pt x="71" y="11"/>
                  </a:cubicBezTo>
                  <a:cubicBezTo>
                    <a:pt x="65" y="11"/>
                    <a:pt x="57" y="14"/>
                    <a:pt x="50" y="17"/>
                  </a:cubicBezTo>
                  <a:cubicBezTo>
                    <a:pt x="46" y="19"/>
                    <a:pt x="42" y="20"/>
                    <a:pt x="39" y="21"/>
                  </a:cubicBezTo>
                  <a:cubicBezTo>
                    <a:pt x="36" y="22"/>
                    <a:pt x="34" y="22"/>
                    <a:pt x="31" y="23"/>
                  </a:cubicBezTo>
                  <a:cubicBezTo>
                    <a:pt x="27" y="24"/>
                    <a:pt x="22" y="26"/>
                    <a:pt x="17" y="26"/>
                  </a:cubicBezTo>
                  <a:cubicBezTo>
                    <a:pt x="14" y="26"/>
                    <a:pt x="14" y="26"/>
                    <a:pt x="12" y="27"/>
                  </a:cubicBezTo>
                  <a:cubicBezTo>
                    <a:pt x="11" y="28"/>
                    <a:pt x="9" y="30"/>
                    <a:pt x="6" y="31"/>
                  </a:cubicBezTo>
                  <a:cubicBezTo>
                    <a:pt x="6" y="32"/>
                    <a:pt x="5" y="32"/>
                    <a:pt x="4" y="32"/>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7" name="Freeform 41"/>
            <p:cNvSpPr>
              <a:spLocks noEditPoints="1"/>
            </p:cNvSpPr>
            <p:nvPr/>
          </p:nvSpPr>
          <p:spPr bwMode="auto">
            <a:xfrm>
              <a:off x="1574" y="1184"/>
              <a:ext cx="530" cy="529"/>
            </a:xfrm>
            <a:custGeom>
              <a:avLst/>
              <a:gdLst>
                <a:gd name="T0" fmla="*/ 128 w 256"/>
                <a:gd name="T1" fmla="*/ 8 h 256"/>
                <a:gd name="T2" fmla="*/ 248 w 256"/>
                <a:gd name="T3" fmla="*/ 128 h 256"/>
                <a:gd name="T4" fmla="*/ 128 w 256"/>
                <a:gd name="T5" fmla="*/ 248 h 256"/>
                <a:gd name="T6" fmla="*/ 8 w 256"/>
                <a:gd name="T7" fmla="*/ 128 h 256"/>
                <a:gd name="T8" fmla="*/ 128 w 256"/>
                <a:gd name="T9" fmla="*/ 8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
                  </a:moveTo>
                  <a:cubicBezTo>
                    <a:pt x="194" y="8"/>
                    <a:pt x="248" y="62"/>
                    <a:pt x="248" y="128"/>
                  </a:cubicBezTo>
                  <a:cubicBezTo>
                    <a:pt x="248" y="194"/>
                    <a:pt x="194" y="248"/>
                    <a:pt x="128" y="248"/>
                  </a:cubicBezTo>
                  <a:cubicBezTo>
                    <a:pt x="62" y="248"/>
                    <a:pt x="8" y="194"/>
                    <a:pt x="8" y="128"/>
                  </a:cubicBezTo>
                  <a:cubicBezTo>
                    <a:pt x="8" y="62"/>
                    <a:pt x="62" y="8"/>
                    <a:pt x="128" y="8"/>
                  </a:cubicBezTo>
                  <a:moveTo>
                    <a:pt x="128" y="0"/>
                  </a:moveTo>
                  <a:cubicBezTo>
                    <a:pt x="57" y="0"/>
                    <a:pt x="0" y="58"/>
                    <a:pt x="0" y="128"/>
                  </a:cubicBezTo>
                  <a:cubicBezTo>
                    <a:pt x="0" y="199"/>
                    <a:pt x="57" y="256"/>
                    <a:pt x="128" y="256"/>
                  </a:cubicBezTo>
                  <a:cubicBezTo>
                    <a:pt x="199" y="256"/>
                    <a:pt x="256" y="199"/>
                    <a:pt x="256" y="128"/>
                  </a:cubicBezTo>
                  <a:cubicBezTo>
                    <a:pt x="256" y="58"/>
                    <a:pt x="199" y="0"/>
                    <a:pt x="128" y="0"/>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grpSp>
      <p:grpSp>
        <p:nvGrpSpPr>
          <p:cNvPr id="73" name="Group 44"/>
          <p:cNvGrpSpPr>
            <a:grpSpLocks noChangeAspect="1"/>
          </p:cNvGrpSpPr>
          <p:nvPr/>
        </p:nvGrpSpPr>
        <p:grpSpPr bwMode="auto">
          <a:xfrm>
            <a:off x="9313513" y="3127748"/>
            <a:ext cx="989985" cy="741597"/>
            <a:chOff x="3" y="2"/>
            <a:chExt cx="794" cy="793"/>
          </a:xfrm>
        </p:grpSpPr>
        <p:sp>
          <p:nvSpPr>
            <p:cNvPr id="74" name="Oval 45"/>
            <p:cNvSpPr>
              <a:spLocks noChangeArrowheads="1"/>
            </p:cNvSpPr>
            <p:nvPr/>
          </p:nvSpPr>
          <p:spPr bwMode="auto">
            <a:xfrm>
              <a:off x="3" y="2"/>
              <a:ext cx="794" cy="793"/>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75" name="Rectangle 46"/>
            <p:cNvSpPr>
              <a:spLocks noChangeArrowheads="1"/>
            </p:cNvSpPr>
            <p:nvPr/>
          </p:nvSpPr>
          <p:spPr bwMode="auto">
            <a:xfrm>
              <a:off x="274" y="452"/>
              <a:ext cx="252" cy="17"/>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76" name="Rectangle 47"/>
            <p:cNvSpPr>
              <a:spLocks noChangeArrowheads="1"/>
            </p:cNvSpPr>
            <p:nvPr/>
          </p:nvSpPr>
          <p:spPr bwMode="auto">
            <a:xfrm>
              <a:off x="274" y="498"/>
              <a:ext cx="252" cy="16"/>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77" name="Rectangle 48"/>
            <p:cNvSpPr>
              <a:spLocks noChangeArrowheads="1"/>
            </p:cNvSpPr>
            <p:nvPr/>
          </p:nvSpPr>
          <p:spPr bwMode="auto">
            <a:xfrm>
              <a:off x="274" y="541"/>
              <a:ext cx="252" cy="17"/>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78" name="Rectangle 49"/>
            <p:cNvSpPr>
              <a:spLocks noChangeArrowheads="1"/>
            </p:cNvSpPr>
            <p:nvPr/>
          </p:nvSpPr>
          <p:spPr bwMode="auto">
            <a:xfrm>
              <a:off x="274" y="237"/>
              <a:ext cx="95" cy="17"/>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79" name="Rectangle 50"/>
            <p:cNvSpPr>
              <a:spLocks noChangeArrowheads="1"/>
            </p:cNvSpPr>
            <p:nvPr/>
          </p:nvSpPr>
          <p:spPr bwMode="auto">
            <a:xfrm>
              <a:off x="274" y="268"/>
              <a:ext cx="95" cy="17"/>
            </a:xfrm>
            <a:prstGeom prst="rect">
              <a:avLst/>
            </a:prstGeom>
            <a:solidFill>
              <a:srgbClr val="888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0" name="Rectangle 51"/>
            <p:cNvSpPr>
              <a:spLocks noChangeArrowheads="1"/>
            </p:cNvSpPr>
            <p:nvPr/>
          </p:nvSpPr>
          <p:spPr bwMode="auto">
            <a:xfrm>
              <a:off x="472" y="217"/>
              <a:ext cx="17" cy="87"/>
            </a:xfrm>
            <a:prstGeom prst="rect">
              <a:avLst/>
            </a:prstGeom>
            <a:solidFill>
              <a:srgbClr val="E777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1" name="Rectangle 52"/>
            <p:cNvSpPr>
              <a:spLocks noChangeArrowheads="1"/>
            </p:cNvSpPr>
            <p:nvPr/>
          </p:nvSpPr>
          <p:spPr bwMode="auto">
            <a:xfrm>
              <a:off x="435" y="252"/>
              <a:ext cx="91" cy="16"/>
            </a:xfrm>
            <a:prstGeom prst="rect">
              <a:avLst/>
            </a:prstGeom>
            <a:solidFill>
              <a:srgbClr val="E777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sp>
          <p:nvSpPr>
            <p:cNvPr id="82" name="Freeform 53"/>
            <p:cNvSpPr>
              <a:spLocks noEditPoints="1"/>
            </p:cNvSpPr>
            <p:nvPr/>
          </p:nvSpPr>
          <p:spPr bwMode="auto">
            <a:xfrm>
              <a:off x="214" y="169"/>
              <a:ext cx="372" cy="477"/>
            </a:xfrm>
            <a:custGeom>
              <a:avLst/>
              <a:gdLst>
                <a:gd name="T0" fmla="*/ 372 w 372"/>
                <a:gd name="T1" fmla="*/ 477 h 477"/>
                <a:gd name="T2" fmla="*/ 0 w 372"/>
                <a:gd name="T3" fmla="*/ 477 h 477"/>
                <a:gd name="T4" fmla="*/ 0 w 372"/>
                <a:gd name="T5" fmla="*/ 0 h 477"/>
                <a:gd name="T6" fmla="*/ 372 w 372"/>
                <a:gd name="T7" fmla="*/ 0 h 477"/>
                <a:gd name="T8" fmla="*/ 372 w 372"/>
                <a:gd name="T9" fmla="*/ 477 h 477"/>
                <a:gd name="T10" fmla="*/ 16 w 372"/>
                <a:gd name="T11" fmla="*/ 461 h 477"/>
                <a:gd name="T12" fmla="*/ 356 w 372"/>
                <a:gd name="T13" fmla="*/ 461 h 477"/>
                <a:gd name="T14" fmla="*/ 356 w 372"/>
                <a:gd name="T15" fmla="*/ 17 h 477"/>
                <a:gd name="T16" fmla="*/ 16 w 372"/>
                <a:gd name="T17" fmla="*/ 17 h 477"/>
                <a:gd name="T18" fmla="*/ 16 w 372"/>
                <a:gd name="T19" fmla="*/ 461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477">
                  <a:moveTo>
                    <a:pt x="372" y="477"/>
                  </a:moveTo>
                  <a:lnTo>
                    <a:pt x="0" y="477"/>
                  </a:lnTo>
                  <a:lnTo>
                    <a:pt x="0" y="0"/>
                  </a:lnTo>
                  <a:lnTo>
                    <a:pt x="372" y="0"/>
                  </a:lnTo>
                  <a:lnTo>
                    <a:pt x="372" y="477"/>
                  </a:lnTo>
                  <a:close/>
                  <a:moveTo>
                    <a:pt x="16" y="461"/>
                  </a:moveTo>
                  <a:lnTo>
                    <a:pt x="356" y="461"/>
                  </a:lnTo>
                  <a:lnTo>
                    <a:pt x="356" y="17"/>
                  </a:lnTo>
                  <a:lnTo>
                    <a:pt x="16" y="17"/>
                  </a:lnTo>
                  <a:lnTo>
                    <a:pt x="16" y="461"/>
                  </a:ln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53565A"/>
                </a:solidFill>
              </a:endParaRPr>
            </a:p>
          </p:txBody>
        </p:sp>
      </p:grpSp>
      <p:sp>
        <p:nvSpPr>
          <p:cNvPr id="115" name="TextBox 114"/>
          <p:cNvSpPr txBox="1"/>
          <p:nvPr/>
        </p:nvSpPr>
        <p:spPr>
          <a:xfrm>
            <a:off x="7778045" y="2680289"/>
            <a:ext cx="1855348" cy="461665"/>
          </a:xfrm>
          <a:prstGeom prst="rect">
            <a:avLst/>
          </a:prstGeom>
          <a:noFill/>
        </p:spPr>
        <p:txBody>
          <a:bodyPr wrap="square" lIns="91414" tIns="45720" rIns="91414" bIns="45720" rtlCol="0" anchor="ctr">
            <a:spAutoFit/>
          </a:bodyPr>
          <a:lstStyle/>
          <a:p>
            <a:pPr algn="ctr"/>
            <a:r>
              <a:rPr lang="en-US" sz="1200" dirty="0">
                <a:solidFill>
                  <a:srgbClr val="444444"/>
                </a:solidFill>
                <a:cs typeface="Arial" pitchFamily="34" charset="0"/>
              </a:rPr>
              <a:t>Data, analytics,</a:t>
            </a:r>
            <a:br>
              <a:rPr lang="en-US" sz="1200" dirty="0">
                <a:solidFill>
                  <a:srgbClr val="444444"/>
                </a:solidFill>
                <a:cs typeface="Arial" pitchFamily="34" charset="0"/>
              </a:rPr>
            </a:br>
            <a:r>
              <a:rPr lang="en-US" sz="1200" dirty="0">
                <a:solidFill>
                  <a:srgbClr val="444444"/>
                </a:solidFill>
                <a:cs typeface="Arial" pitchFamily="34" charset="0"/>
              </a:rPr>
              <a:t>expertise</a:t>
            </a:r>
          </a:p>
        </p:txBody>
      </p:sp>
      <p:pic>
        <p:nvPicPr>
          <p:cNvPr id="104" name="Picture 2" descr="C:\Users\kjame29\AppData\Local\Microsoft\Windows\Temporary Internet Files\Content.Outlook\RJWFVJ65\OptumIQ(TM)_4C.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54125" y="2265677"/>
            <a:ext cx="1938656" cy="6066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73085" y="2388734"/>
            <a:ext cx="3645675" cy="978729"/>
          </a:xfrm>
          <a:prstGeom prst="rect">
            <a:avLst/>
          </a:prstGeom>
        </p:spPr>
        <p:txBody>
          <a:bodyPr wrap="square" lIns="0" rIns="0">
            <a:spAutoFit/>
          </a:bodyPr>
          <a:lstStyle/>
          <a:p>
            <a:pPr>
              <a:lnSpc>
                <a:spcPct val="120000"/>
              </a:lnSpc>
            </a:pPr>
            <a:r>
              <a:rPr lang="en-US" sz="1600" dirty="0">
                <a:solidFill>
                  <a:srgbClr val="E87722"/>
                </a:solidFill>
              </a:rPr>
              <a:t>MISSION: </a:t>
            </a:r>
            <a:r>
              <a:rPr lang="en-US" sz="1600" dirty="0">
                <a:solidFill>
                  <a:srgbClr val="55565A"/>
                </a:solidFill>
              </a:rPr>
              <a:t>Helping people </a:t>
            </a:r>
            <a:br>
              <a:rPr lang="en-US" sz="1600" dirty="0">
                <a:solidFill>
                  <a:srgbClr val="55565A"/>
                </a:solidFill>
              </a:rPr>
            </a:br>
            <a:r>
              <a:rPr lang="en-US" sz="1600" dirty="0">
                <a:solidFill>
                  <a:srgbClr val="55565A"/>
                </a:solidFill>
              </a:rPr>
              <a:t>live healthier lives and helping make the health system work better for everyone</a:t>
            </a:r>
          </a:p>
        </p:txBody>
      </p:sp>
    </p:spTree>
    <p:extLst>
      <p:ext uri="{BB962C8B-B14F-4D97-AF65-F5344CB8AC3E}">
        <p14:creationId xmlns:p14="http://schemas.microsoft.com/office/powerpoint/2010/main" val="1825610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52" y="337868"/>
            <a:ext cx="9184996" cy="540958"/>
          </a:xfrm>
        </p:spPr>
        <p:txBody>
          <a:bodyPr anchor="b">
            <a:normAutofit/>
          </a:bodyPr>
          <a:lstStyle/>
          <a:p>
            <a:pPr algn="ctr"/>
            <a:r>
              <a:rPr lang="en-US" dirty="0" smtClean="0"/>
              <a:t>BriovaRx Provider Portal – Evolution to Future State </a:t>
            </a:r>
            <a:endParaRPr lang="en-US" dirty="0"/>
          </a:p>
        </p:txBody>
      </p:sp>
      <p:sp>
        <p:nvSpPr>
          <p:cNvPr id="144" name="Rectangle 143"/>
          <p:cNvSpPr/>
          <p:nvPr/>
        </p:nvSpPr>
        <p:spPr>
          <a:xfrm>
            <a:off x="178494" y="2162068"/>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5" name="Rounded Rectangle 144"/>
          <p:cNvSpPr/>
          <p:nvPr/>
        </p:nvSpPr>
        <p:spPr>
          <a:xfrm>
            <a:off x="727326" y="1205791"/>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146" name="Rounded Rectangle 145"/>
          <p:cNvSpPr/>
          <p:nvPr/>
        </p:nvSpPr>
        <p:spPr>
          <a:xfrm>
            <a:off x="502574" y="1668269"/>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147" name="Straight Arrow Connector 146"/>
          <p:cNvCxnSpPr/>
          <p:nvPr/>
        </p:nvCxnSpPr>
        <p:spPr>
          <a:xfrm flipH="1">
            <a:off x="1122516" y="148215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H="1">
            <a:off x="3011336" y="146684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rot="16200000">
            <a:off x="-261704" y="3008733"/>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150" name="TextBox 149"/>
          <p:cNvSpPr txBox="1"/>
          <p:nvPr/>
        </p:nvSpPr>
        <p:spPr>
          <a:xfrm rot="16200000">
            <a:off x="-562237" y="300448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151" name="TextBox 150"/>
          <p:cNvSpPr txBox="1"/>
          <p:nvPr/>
        </p:nvSpPr>
        <p:spPr>
          <a:xfrm rot="16200000">
            <a:off x="24165" y="3013796"/>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152" name="Rectangle 151"/>
          <p:cNvSpPr/>
          <p:nvPr/>
        </p:nvSpPr>
        <p:spPr>
          <a:xfrm>
            <a:off x="1286025" y="2223442"/>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3" name="Rectangle 152"/>
          <p:cNvSpPr/>
          <p:nvPr/>
        </p:nvSpPr>
        <p:spPr>
          <a:xfrm>
            <a:off x="1324553" y="2949216"/>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4" name="TextBox 153"/>
          <p:cNvSpPr txBox="1"/>
          <p:nvPr/>
        </p:nvSpPr>
        <p:spPr>
          <a:xfrm>
            <a:off x="1365710" y="2370128"/>
            <a:ext cx="2075601" cy="281376"/>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155" name="TextBox 154"/>
          <p:cNvSpPr txBox="1"/>
          <p:nvPr/>
        </p:nvSpPr>
        <p:spPr>
          <a:xfrm>
            <a:off x="1408300" y="3275726"/>
            <a:ext cx="2075601" cy="280249"/>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156" name="Straight Arrow Connector 155"/>
          <p:cNvCxnSpPr>
            <a:stCxn id="152" idx="1"/>
          </p:cNvCxnSpPr>
          <p:nvPr/>
        </p:nvCxnSpPr>
        <p:spPr>
          <a:xfrm flipH="1" flipV="1">
            <a:off x="1063143" y="2468072"/>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1080482" y="3403353"/>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rot="16200000">
            <a:off x="3021233" y="303250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159" name="Straight Arrow Connector 158"/>
          <p:cNvCxnSpPr/>
          <p:nvPr/>
        </p:nvCxnSpPr>
        <p:spPr>
          <a:xfrm flipH="1">
            <a:off x="3568120" y="2468073"/>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3544797" y="3415851"/>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1" name="Rectangle 160"/>
          <p:cNvSpPr/>
          <p:nvPr/>
        </p:nvSpPr>
        <p:spPr>
          <a:xfrm>
            <a:off x="4303769" y="2280283"/>
            <a:ext cx="309567" cy="8672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2" name="TextBox 161"/>
          <p:cNvSpPr txBox="1"/>
          <p:nvPr/>
        </p:nvSpPr>
        <p:spPr>
          <a:xfrm rot="16200000">
            <a:off x="3840227" y="2642181"/>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a:t>
            </a:r>
            <a:r>
              <a:rPr lang="en-US" sz="1100" dirty="0" smtClean="0">
                <a:solidFill>
                  <a:srgbClr val="53565A"/>
                </a:solidFill>
                <a:cs typeface="Arial" pitchFamily="34" charset="0"/>
              </a:rPr>
              <a:t>Optum</a:t>
            </a:r>
            <a:r>
              <a:rPr lang="en-US" sz="1000" dirty="0" smtClean="0">
                <a:solidFill>
                  <a:srgbClr val="53565A"/>
                </a:solidFill>
                <a:cs typeface="Arial" pitchFamily="34" charset="0"/>
              </a:rPr>
              <a:t> ID</a:t>
            </a:r>
          </a:p>
        </p:txBody>
      </p:sp>
      <p:cxnSp>
        <p:nvCxnSpPr>
          <p:cNvPr id="163" name="Straight Arrow Connector 162"/>
          <p:cNvCxnSpPr/>
          <p:nvPr/>
        </p:nvCxnSpPr>
        <p:spPr>
          <a:xfrm flipH="1">
            <a:off x="1122523" y="1933321"/>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a:off x="3011338" y="192804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5" name="Rounded Rectangle 164"/>
          <p:cNvSpPr/>
          <p:nvPr/>
        </p:nvSpPr>
        <p:spPr>
          <a:xfrm>
            <a:off x="164833" y="4300789"/>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66" name="Rounded Rectangle 165"/>
          <p:cNvSpPr/>
          <p:nvPr/>
        </p:nvSpPr>
        <p:spPr>
          <a:xfrm>
            <a:off x="227016" y="4515390"/>
            <a:ext cx="1370984"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167" name="Picture 16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074" y="4614009"/>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2"/>
          <p:cNvSpPr txBox="1"/>
          <p:nvPr/>
        </p:nvSpPr>
        <p:spPr>
          <a:xfrm>
            <a:off x="190981" y="4300789"/>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69" name="Rounded Rectangle 168"/>
          <p:cNvSpPr/>
          <p:nvPr/>
        </p:nvSpPr>
        <p:spPr>
          <a:xfrm>
            <a:off x="233194" y="4906230"/>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170" name="Straight Arrow Connector 169"/>
          <p:cNvCxnSpPr/>
          <p:nvPr/>
        </p:nvCxnSpPr>
        <p:spPr>
          <a:xfrm flipH="1">
            <a:off x="1110075" y="411988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2847306" y="410457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H="1" flipV="1">
            <a:off x="4063106" y="240497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flipV="1">
            <a:off x="4074766" y="303710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265" y="3415852"/>
            <a:ext cx="489514" cy="552556"/>
          </a:xfrm>
          <a:prstGeom prst="rect">
            <a:avLst/>
          </a:prstGeom>
        </p:spPr>
      </p:pic>
      <p:cxnSp>
        <p:nvCxnSpPr>
          <p:cNvPr id="176" name="Straight Arrow Connector 175"/>
          <p:cNvCxnSpPr/>
          <p:nvPr/>
        </p:nvCxnSpPr>
        <p:spPr>
          <a:xfrm flipH="1" flipV="1">
            <a:off x="4063106" y="3693208"/>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4263713" y="3676539"/>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178" name="Rectangle 177"/>
          <p:cNvSpPr/>
          <p:nvPr/>
        </p:nvSpPr>
        <p:spPr>
          <a:xfrm>
            <a:off x="1867644" y="5425279"/>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1" name="TextBox 180"/>
          <p:cNvSpPr txBox="1"/>
          <p:nvPr/>
        </p:nvSpPr>
        <p:spPr>
          <a:xfrm>
            <a:off x="2937539" y="5744406"/>
            <a:ext cx="461593" cy="170893"/>
          </a:xfrm>
          <a:prstGeom prst="rect">
            <a:avLst/>
          </a:prstGeom>
          <a:noFill/>
        </p:spPr>
        <p:txBody>
          <a:bodyPr wrap="none" lIns="0" tIns="0" rIns="0" bIns="0" rtlCol="0">
            <a:noAutofit/>
          </a:bodyPr>
          <a:lstStyle/>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182" name="TextBox 2"/>
          <p:cNvSpPr txBox="1"/>
          <p:nvPr/>
        </p:nvSpPr>
        <p:spPr>
          <a:xfrm>
            <a:off x="2111476" y="5383102"/>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Provider Data</a:t>
            </a:r>
            <a:endParaRPr lang="en-US" sz="1000" b="1" i="1" dirty="0" smtClean="0">
              <a:solidFill>
                <a:srgbClr val="888B8D"/>
              </a:solidFill>
              <a:latin typeface="Avenir Light"/>
            </a:endParaRPr>
          </a:p>
        </p:txBody>
      </p:sp>
      <p:sp>
        <p:nvSpPr>
          <p:cNvPr id="183" name="Rectangle 182"/>
          <p:cNvSpPr/>
          <p:nvPr/>
        </p:nvSpPr>
        <p:spPr>
          <a:xfrm>
            <a:off x="594297" y="5434615"/>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4" name="TextBox 2"/>
          <p:cNvSpPr txBox="1"/>
          <p:nvPr/>
        </p:nvSpPr>
        <p:spPr>
          <a:xfrm>
            <a:off x="299431" y="5409679"/>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85" name="TextBox 184"/>
          <p:cNvSpPr txBox="1"/>
          <p:nvPr/>
        </p:nvSpPr>
        <p:spPr>
          <a:xfrm>
            <a:off x="633454" y="5562823"/>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r>
              <a:rPr lang="en-US" sz="1000" dirty="0" smtClean="0">
                <a:solidFill>
                  <a:srgbClr val="53565A"/>
                </a:solidFill>
                <a:cs typeface="Arial" pitchFamily="34" charset="0"/>
              </a:rPr>
              <a:t>Creehan WS</a:t>
            </a:r>
            <a:endParaRPr lang="en-US" sz="1000" dirty="0">
              <a:solidFill>
                <a:srgbClr val="53565A"/>
              </a:solidFill>
              <a:cs typeface="Arial" pitchFamily="34" charset="0"/>
            </a:endParaRPr>
          </a:p>
          <a:p>
            <a:endParaRPr lang="en-US" sz="1000" dirty="0" smtClean="0">
              <a:solidFill>
                <a:srgbClr val="53565A"/>
              </a:solidFill>
              <a:cs typeface="Arial" pitchFamily="34" charset="0"/>
            </a:endParaRPr>
          </a:p>
        </p:txBody>
      </p:sp>
      <p:cxnSp>
        <p:nvCxnSpPr>
          <p:cNvPr id="186" name="Straight Arrow Connector 185"/>
          <p:cNvCxnSpPr/>
          <p:nvPr/>
        </p:nvCxnSpPr>
        <p:spPr>
          <a:xfrm flipH="1">
            <a:off x="1222939" y="523528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H="1">
            <a:off x="2960170" y="521997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9" name="Rounded Rectangle 188"/>
          <p:cNvSpPr/>
          <p:nvPr/>
        </p:nvSpPr>
        <p:spPr>
          <a:xfrm>
            <a:off x="2124158" y="4515390"/>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90" name="TextBox 2"/>
          <p:cNvSpPr txBox="1"/>
          <p:nvPr/>
        </p:nvSpPr>
        <p:spPr>
          <a:xfrm>
            <a:off x="2933944" y="4321314"/>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191" name="Rounded Rectangle 190"/>
          <p:cNvSpPr/>
          <p:nvPr/>
        </p:nvSpPr>
        <p:spPr>
          <a:xfrm>
            <a:off x="2346578" y="4575585"/>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srgbClr val="53565A"/>
                </a:solidFill>
              </a:rPr>
              <a:t>External API</a:t>
            </a:r>
            <a:endParaRPr lang="en-US" sz="1200" dirty="0">
              <a:solidFill>
                <a:srgbClr val="53565A"/>
              </a:solidFill>
            </a:endParaRPr>
          </a:p>
        </p:txBody>
      </p:sp>
      <p:grpSp>
        <p:nvGrpSpPr>
          <p:cNvPr id="192" name="Group 191"/>
          <p:cNvGrpSpPr/>
          <p:nvPr/>
        </p:nvGrpSpPr>
        <p:grpSpPr>
          <a:xfrm>
            <a:off x="4212368" y="5621585"/>
            <a:ext cx="489514" cy="552556"/>
            <a:chOff x="7437596" y="5609240"/>
            <a:chExt cx="489514" cy="552556"/>
          </a:xfrm>
        </p:grpSpPr>
        <p:pic>
          <p:nvPicPr>
            <p:cNvPr id="193" name="Picture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194" name="TextBox 193"/>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prstClr val="white"/>
                  </a:solidFill>
                  <a:cs typeface="Arial" pitchFamily="34" charset="0"/>
                </a:rPr>
                <a:t>Script</a:t>
              </a:r>
            </a:p>
            <a:p>
              <a:pPr algn="ctr"/>
              <a:r>
                <a:rPr lang="en-US" sz="800" b="1" dirty="0" smtClean="0">
                  <a:solidFill>
                    <a:prstClr val="white"/>
                  </a:solidFill>
                  <a:cs typeface="Arial" pitchFamily="34" charset="0"/>
                </a:rPr>
                <a:t>Med</a:t>
              </a:r>
            </a:p>
          </p:txBody>
        </p:sp>
      </p:grpSp>
      <p:cxnSp>
        <p:nvCxnSpPr>
          <p:cNvPr id="197" name="Straight Arrow Connector 446"/>
          <p:cNvCxnSpPr/>
          <p:nvPr/>
        </p:nvCxnSpPr>
        <p:spPr>
          <a:xfrm flipV="1">
            <a:off x="1068835" y="5986931"/>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Arrow Connector 446"/>
          <p:cNvCxnSpPr/>
          <p:nvPr/>
        </p:nvCxnSpPr>
        <p:spPr>
          <a:xfrm rot="16200000" flipH="1">
            <a:off x="966800" y="6072108"/>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746" y="1247244"/>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1" name="Group 200"/>
          <p:cNvGrpSpPr/>
          <p:nvPr/>
        </p:nvGrpSpPr>
        <p:grpSpPr>
          <a:xfrm>
            <a:off x="7382480" y="1201864"/>
            <a:ext cx="4779830" cy="4908618"/>
            <a:chOff x="7200900" y="1288098"/>
            <a:chExt cx="4824615" cy="5178366"/>
          </a:xfrm>
        </p:grpSpPr>
        <p:sp>
          <p:nvSpPr>
            <p:cNvPr id="202" name="Rectangle 201"/>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3" name="Rounded Rectangle 202"/>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204" name="Rounded Rectangle 203"/>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205" name="Straight Arrow Connector 204"/>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208" name="TextBox 207"/>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209" name="TextBox 208"/>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210" name="Rectangle 209"/>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1" name="Rectangle 210"/>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2" name="TextBox 211"/>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213" name="TextBox 212"/>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214" name="Straight Arrow Connector 213"/>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219" name="Straight Arrow Connector 218"/>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1" name="Rectangle 220"/>
            <p:cNvSpPr/>
            <p:nvPr/>
          </p:nvSpPr>
          <p:spPr>
            <a:xfrm>
              <a:off x="11581071" y="2186108"/>
              <a:ext cx="313821"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2" name="TextBox 221"/>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OPTUM ID</a:t>
              </a:r>
            </a:p>
          </p:txBody>
        </p:sp>
        <p:cxnSp>
          <p:nvCxnSpPr>
            <p:cNvPr id="223" name="Straight Arrow Connector 222"/>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5" name="Rounded Rectangle 224"/>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26" name="Rounded Rectangle 225"/>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227" name="Rounded Rectangle 226"/>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28"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229" name="Straight Arrow Connector 228"/>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9374944" y="5757911"/>
              <a:ext cx="1603562"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7"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238" name="Rectangle 237"/>
            <p:cNvSpPr/>
            <p:nvPr/>
          </p:nvSpPr>
          <p:spPr>
            <a:xfrm>
              <a:off x="8032425" y="5766768"/>
              <a:ext cx="1230840"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40" name="TextBox 239"/>
            <p:cNvSpPr txBox="1"/>
            <p:nvPr/>
          </p:nvSpPr>
          <p:spPr>
            <a:xfrm rot="16200000">
              <a:off x="11308276" y="2422959"/>
              <a:ext cx="1173232" cy="261247"/>
            </a:xfrm>
            <a:prstGeom prst="rect">
              <a:avLst/>
            </a:prstGeom>
            <a:noFill/>
          </p:spPr>
          <p:txBody>
            <a:bodyPr wrap="none" lIns="0" tIns="0" rIns="0" bIns="0" rtlCol="0">
              <a:noAutofit/>
            </a:bodyPr>
            <a:lstStyle/>
            <a:p>
              <a:pPr algn="ctr"/>
              <a:endParaRPr lang="en-US" sz="1000" dirty="0" smtClean="0">
                <a:solidFill>
                  <a:srgbClr val="53565A"/>
                </a:solidFill>
                <a:cs typeface="Arial" pitchFamily="34" charset="0"/>
              </a:endParaRPr>
            </a:p>
          </p:txBody>
        </p:sp>
        <p:sp>
          <p:nvSpPr>
            <p:cNvPr id="241"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242" name="Rounded Rectangle 241"/>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243" name="Straight Arrow Connector 242"/>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7" name="Rectangle 246"/>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248" name="Rectangle 247"/>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249" name="Rectangle 248"/>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250" name="Rectangle 249"/>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1" name="Rectangle 250"/>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2" name="TextBox 251"/>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253" name="Picture 2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254" name="Picture 2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256" name="Picture 2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257" name="Picture 2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258" name="Picture 2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259" name="Rectangle 258"/>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60" name="TextBox 259"/>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261" name="Straight Arrow Connector 260"/>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4" name="Rounded Rectangle 263"/>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265" name="Straight Arrow Connector 264"/>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7"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278" name="TextBox 277"/>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279" name="TextBox 278"/>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280" name="TextBox 279"/>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281" name="TextBox 280"/>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grpSp>
      <p:pic>
        <p:nvPicPr>
          <p:cNvPr id="2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2841" y="1233659"/>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1" name="TextBox 300"/>
          <p:cNvSpPr txBox="1"/>
          <p:nvPr/>
        </p:nvSpPr>
        <p:spPr>
          <a:xfrm>
            <a:off x="4755396" y="1389045"/>
            <a:ext cx="2503322"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sp>
        <p:nvSpPr>
          <p:cNvPr id="312" name="Rounded Rectangle 311"/>
          <p:cNvSpPr/>
          <p:nvPr/>
        </p:nvSpPr>
        <p:spPr>
          <a:xfrm>
            <a:off x="4979153" y="2853281"/>
            <a:ext cx="200025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3" name="TextBox 312"/>
          <p:cNvSpPr txBox="1"/>
          <p:nvPr/>
        </p:nvSpPr>
        <p:spPr>
          <a:xfrm>
            <a:off x="4938631" y="2908573"/>
            <a:ext cx="2019300" cy="1175915"/>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Migrate to Stargate API Gateway</a:t>
            </a:r>
          </a:p>
          <a:p>
            <a:pPr marL="171450" indent="-171450">
              <a:buFont typeface="Arial" panose="020B0604020202020204" pitchFamily="34" charset="0"/>
              <a:buChar char="•"/>
            </a:pPr>
            <a:r>
              <a:rPr lang="en-US" sz="900" i="1" dirty="0" smtClean="0">
                <a:solidFill>
                  <a:srgbClr val="53565A"/>
                </a:solidFill>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solidFill>
                  <a:srgbClr val="53565A"/>
                </a:solidFill>
                <a:cs typeface="Arial" pitchFamily="34" charset="0"/>
              </a:rPr>
              <a:t>Micro-service API model</a:t>
            </a:r>
          </a:p>
          <a:p>
            <a:pPr marL="171450" indent="-171450">
              <a:buFont typeface="Arial" panose="020B0604020202020204" pitchFamily="34" charset="0"/>
              <a:buChar char="•"/>
            </a:pPr>
            <a:r>
              <a:rPr lang="en-US" sz="900" i="1" dirty="0" smtClean="0">
                <a:solidFill>
                  <a:srgbClr val="53565A"/>
                </a:solidFill>
                <a:cs typeface="Arial" pitchFamily="34" charset="0"/>
              </a:rPr>
              <a:t>Integration of NFR around Logging, Instrumentation, Security and Utilities into a common framework</a:t>
            </a:r>
          </a:p>
        </p:txBody>
      </p:sp>
      <p:sp>
        <p:nvSpPr>
          <p:cNvPr id="314" name="Rounded Rectangle 313"/>
          <p:cNvSpPr/>
          <p:nvPr/>
        </p:nvSpPr>
        <p:spPr>
          <a:xfrm>
            <a:off x="4987070" y="4249420"/>
            <a:ext cx="1962150" cy="71922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5" name="TextBox 314"/>
          <p:cNvSpPr txBox="1"/>
          <p:nvPr/>
        </p:nvSpPr>
        <p:spPr>
          <a:xfrm>
            <a:off x="5063270" y="4333379"/>
            <a:ext cx="1933575" cy="58968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900" i="1" dirty="0" smtClean="0">
                <a:solidFill>
                  <a:srgbClr val="53565A"/>
                </a:solidFill>
                <a:cs typeface="Arial" pitchFamily="34" charset="0"/>
              </a:rPr>
              <a:t>Centralized Enterprise Caching,</a:t>
            </a:r>
          </a:p>
          <a:p>
            <a:pPr marL="171450" indent="-171450">
              <a:buFont typeface="Arial" panose="020B0604020202020204" pitchFamily="34" charset="0"/>
              <a:buChar char="•"/>
            </a:pPr>
            <a:r>
              <a:rPr lang="en-US" sz="900" i="1" dirty="0" smtClean="0">
                <a:solidFill>
                  <a:srgbClr val="53565A"/>
                </a:solidFill>
                <a:cs typeface="Arial" pitchFamily="34" charset="0"/>
              </a:rPr>
              <a:t>All new RxESB service layer</a:t>
            </a:r>
          </a:p>
        </p:txBody>
      </p:sp>
      <p:sp>
        <p:nvSpPr>
          <p:cNvPr id="316" name="Rounded Rectangle 315"/>
          <p:cNvSpPr/>
          <p:nvPr/>
        </p:nvSpPr>
        <p:spPr>
          <a:xfrm>
            <a:off x="5036303" y="5216015"/>
            <a:ext cx="1933576" cy="1107022"/>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7" name="TextBox 316"/>
          <p:cNvSpPr txBox="1"/>
          <p:nvPr/>
        </p:nvSpPr>
        <p:spPr>
          <a:xfrm>
            <a:off x="5009337" y="5299568"/>
            <a:ext cx="1948594" cy="83018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Specialty Transformation  entails migration from ScriptMed to IRIS, </a:t>
            </a:r>
          </a:p>
          <a:p>
            <a:pPr marL="171450" indent="-171450">
              <a:buFont typeface="Arial" panose="020B0604020202020204" pitchFamily="34" charset="0"/>
              <a:buChar char="•"/>
            </a:pPr>
            <a:r>
              <a:rPr lang="en-US" sz="900" i="1" dirty="0" smtClean="0">
                <a:solidFill>
                  <a:srgbClr val="53565A"/>
                </a:solidFill>
                <a:cs typeface="Arial" pitchFamily="34" charset="0"/>
              </a:rPr>
              <a:t>with all new RxESB Edge  </a:t>
            </a:r>
          </a:p>
          <a:p>
            <a:pPr marL="171450" indent="-171450">
              <a:buFont typeface="Arial" panose="020B0604020202020204" pitchFamily="34" charset="0"/>
              <a:buChar char="•"/>
            </a:pPr>
            <a:r>
              <a:rPr lang="en-US" sz="900" i="1" dirty="0">
                <a:solidFill>
                  <a:srgbClr val="53565A"/>
                </a:solidFill>
                <a:cs typeface="Arial" pitchFamily="34" charset="0"/>
              </a:rPr>
              <a:t>a</a:t>
            </a:r>
            <a:r>
              <a:rPr lang="en-US" sz="900" i="1" dirty="0" smtClean="0">
                <a:solidFill>
                  <a:srgbClr val="53565A"/>
                </a:solidFill>
                <a:cs typeface="Arial" pitchFamily="34" charset="0"/>
              </a:rPr>
              <a:t>nd Course Grained  APIs for </a:t>
            </a:r>
          </a:p>
          <a:p>
            <a:pPr marL="171450" indent="-171450">
              <a:buFont typeface="Arial" panose="020B0604020202020204" pitchFamily="34" charset="0"/>
              <a:buChar char="•"/>
            </a:pPr>
            <a:r>
              <a:rPr lang="en-US" sz="900" i="1" dirty="0" smtClean="0">
                <a:solidFill>
                  <a:srgbClr val="53565A"/>
                </a:solidFill>
                <a:cs typeface="Arial" pitchFamily="34" charset="0"/>
              </a:rPr>
              <a:t>BriovaRx  Provider Portal integration  w/IRIS,, Briova Rx Exchange Salesforce , PAS</a:t>
            </a:r>
          </a:p>
          <a:p>
            <a:endParaRPr lang="en-US" sz="900" i="1" dirty="0" smtClean="0">
              <a:solidFill>
                <a:srgbClr val="53565A"/>
              </a:solidFill>
              <a:cs typeface="Arial" pitchFamily="34" charset="0"/>
            </a:endParaRPr>
          </a:p>
        </p:txBody>
      </p:sp>
      <p:cxnSp>
        <p:nvCxnSpPr>
          <p:cNvPr id="318" name="Straight Connector 317"/>
          <p:cNvCxnSpPr/>
          <p:nvPr/>
        </p:nvCxnSpPr>
        <p:spPr>
          <a:xfrm>
            <a:off x="4649089" y="1089841"/>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7273129" y="1084444"/>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0" name="Right Arrow 319"/>
          <p:cNvSpPr/>
          <p:nvPr/>
        </p:nvSpPr>
        <p:spPr>
          <a:xfrm>
            <a:off x="4620439" y="3247841"/>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1" name="Right Arrow 320"/>
          <p:cNvSpPr/>
          <p:nvPr/>
        </p:nvSpPr>
        <p:spPr>
          <a:xfrm>
            <a:off x="4701882" y="4416270"/>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2" name="Right Arrow 321"/>
          <p:cNvSpPr/>
          <p:nvPr/>
        </p:nvSpPr>
        <p:spPr>
          <a:xfrm>
            <a:off x="4747889" y="552625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4" name="Right Arrow 323"/>
          <p:cNvSpPr/>
          <p:nvPr/>
        </p:nvSpPr>
        <p:spPr>
          <a:xfrm>
            <a:off x="7037014" y="3263142"/>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5" name="Right Arrow 324"/>
          <p:cNvSpPr/>
          <p:nvPr/>
        </p:nvSpPr>
        <p:spPr>
          <a:xfrm>
            <a:off x="7031790" y="445780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6" name="Right Arrow 325"/>
          <p:cNvSpPr/>
          <p:nvPr/>
        </p:nvSpPr>
        <p:spPr>
          <a:xfrm>
            <a:off x="7060363" y="5511679"/>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7848" y="5656137"/>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8" name="TextBox 187"/>
          <p:cNvSpPr txBox="1"/>
          <p:nvPr/>
        </p:nvSpPr>
        <p:spPr>
          <a:xfrm>
            <a:off x="10536364" y="5636421"/>
            <a:ext cx="415136"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pic>
        <p:nvPicPr>
          <p:cNvPr id="20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411" y="5655098"/>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3" name="TextBox 282"/>
          <p:cNvSpPr txBox="1"/>
          <p:nvPr/>
        </p:nvSpPr>
        <p:spPr>
          <a:xfrm>
            <a:off x="8249814" y="5608356"/>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endParaRPr lang="en-US" sz="1000" dirty="0" smtClean="0">
              <a:solidFill>
                <a:srgbClr val="53565A"/>
              </a:solidFill>
              <a:cs typeface="Arial" pitchFamily="34" charset="0"/>
            </a:endParaRPr>
          </a:p>
        </p:txBody>
      </p:sp>
    </p:spTree>
    <p:extLst>
      <p:ext uri="{BB962C8B-B14F-4D97-AF65-F5344CB8AC3E}">
        <p14:creationId xmlns:p14="http://schemas.microsoft.com/office/powerpoint/2010/main" val="350965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57" y="90893"/>
            <a:ext cx="2412739" cy="705745"/>
          </a:xfrm>
          <a:solidFill>
            <a:schemeClr val="accent6">
              <a:lumMod val="20000"/>
              <a:lumOff val="80000"/>
            </a:schemeClr>
          </a:solidFill>
          <a:ln w="38100">
            <a:solidFill>
              <a:srgbClr val="002060"/>
            </a:solidFill>
          </a:ln>
        </p:spPr>
        <p:txBody>
          <a:bodyPr anchor="t">
            <a:normAutofit fontScale="90000"/>
          </a:bodyPr>
          <a:lstStyle/>
          <a:p>
            <a:r>
              <a:rPr lang="en-US" sz="1200" dirty="0"/>
              <a:t>Application: BriovaRx Provider Portal </a:t>
            </a:r>
            <a:br>
              <a:rPr lang="en-US" sz="1200" dirty="0"/>
            </a:br>
            <a:r>
              <a:rPr lang="en-US" sz="1100" dirty="0"/>
              <a:t>Rx LOB: DSG</a:t>
            </a:r>
            <a:br>
              <a:rPr lang="en-US" sz="1100" dirty="0"/>
            </a:br>
            <a:r>
              <a:rPr lang="en-US" sz="1100" dirty="0"/>
              <a:t>Rx Owner: SK</a:t>
            </a:r>
          </a:p>
        </p:txBody>
      </p:sp>
      <p:sp>
        <p:nvSpPr>
          <p:cNvPr id="4" name="Text Placeholder 3"/>
          <p:cNvSpPr>
            <a:spLocks noGrp="1"/>
          </p:cNvSpPr>
          <p:nvPr>
            <p:ph type="body" sz="half" idx="2"/>
          </p:nvPr>
        </p:nvSpPr>
        <p:spPr>
          <a:xfrm>
            <a:off x="64020" y="825011"/>
            <a:ext cx="2420621" cy="2742782"/>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Capability</a:t>
            </a:r>
          </a:p>
          <a:p>
            <a:pPr marL="91440">
              <a:spcBef>
                <a:spcPct val="0"/>
              </a:spcBef>
            </a:pPr>
            <a:endParaRPr lang="en-US" sz="900" b="1" dirty="0"/>
          </a:p>
          <a:p>
            <a:r>
              <a:rPr lang="en-US" sz="1100" b="1" dirty="0"/>
              <a:t>L0: </a:t>
            </a:r>
            <a:r>
              <a:rPr lang="en-US" sz="1100" b="1" dirty="0" smtClean="0"/>
              <a:t>Manage Health Services</a:t>
            </a:r>
            <a:endParaRPr lang="en-US" sz="1200" b="1" dirty="0"/>
          </a:p>
          <a:p>
            <a:pPr marL="91440" indent="-91440">
              <a:spcBef>
                <a:spcPct val="0"/>
              </a:spcBef>
              <a:buFont typeface="Arial" panose="020B0604020202020204" pitchFamily="34" charset="0"/>
              <a:buChar char="•"/>
            </a:pPr>
            <a:r>
              <a:rPr lang="en-US" sz="1000" b="1" dirty="0"/>
              <a:t>L1: Care Delivery </a:t>
            </a:r>
            <a:endParaRPr lang="en-US" sz="1000" b="1" dirty="0" smtClean="0"/>
          </a:p>
          <a:p>
            <a:pPr marL="182880" lvl="1" indent="-91440">
              <a:spcBef>
                <a:spcPct val="0"/>
              </a:spcBef>
              <a:buFont typeface="Wingdings" panose="05000000000000000000" pitchFamily="2" charset="2"/>
              <a:buChar char="§"/>
            </a:pPr>
            <a:r>
              <a:rPr lang="en-US" sz="800" b="1" dirty="0"/>
              <a:t>L2: Prescription Management</a:t>
            </a:r>
          </a:p>
          <a:p>
            <a:pPr marL="91440" indent="-91440">
              <a:spcBef>
                <a:spcPct val="0"/>
              </a:spcBef>
              <a:buFont typeface="Arial" panose="020B0604020202020204" pitchFamily="34" charset="0"/>
              <a:buChar char="•"/>
            </a:pPr>
            <a:r>
              <a:rPr lang="en-US" sz="1000" b="1" dirty="0"/>
              <a:t>L1: Health Decision </a:t>
            </a:r>
            <a:r>
              <a:rPr lang="en-US" sz="1000" b="1" dirty="0" smtClean="0"/>
              <a:t>Support</a:t>
            </a:r>
          </a:p>
          <a:p>
            <a:pPr marL="182880" lvl="1" indent="-91440">
              <a:spcBef>
                <a:spcPct val="0"/>
              </a:spcBef>
              <a:buFont typeface="Wingdings" panose="05000000000000000000" pitchFamily="2" charset="2"/>
              <a:buChar char="§"/>
            </a:pPr>
            <a:r>
              <a:rPr lang="en-US" sz="800" b="1" dirty="0"/>
              <a:t>L2: Medication Management</a:t>
            </a:r>
          </a:p>
          <a:p>
            <a:pPr marL="91440" indent="-91440">
              <a:spcBef>
                <a:spcPct val="0"/>
              </a:spcBef>
              <a:buFont typeface="Arial" panose="020B0604020202020204" pitchFamily="34" charset="0"/>
              <a:buChar char="•"/>
            </a:pPr>
            <a:r>
              <a:rPr lang="en-US" sz="1000" b="1" dirty="0"/>
              <a:t>L1: Health &amp; Care </a:t>
            </a:r>
            <a:r>
              <a:rPr lang="en-US" sz="1000" b="1" dirty="0" smtClean="0"/>
              <a:t>Management</a:t>
            </a:r>
          </a:p>
          <a:p>
            <a:pPr marL="182880" lvl="1" indent="-91440">
              <a:spcBef>
                <a:spcPct val="0"/>
              </a:spcBef>
              <a:buFont typeface="Wingdings" panose="05000000000000000000" pitchFamily="2" charset="2"/>
              <a:buChar char="§"/>
            </a:pPr>
            <a:r>
              <a:rPr lang="en-US" sz="800" b="1" dirty="0"/>
              <a:t>L2: Care Coordination</a:t>
            </a:r>
          </a:p>
          <a:p>
            <a:pPr marL="182880" lvl="1" indent="-91440">
              <a:spcBef>
                <a:spcPct val="0"/>
              </a:spcBef>
              <a:buFont typeface="Wingdings" panose="05000000000000000000" pitchFamily="2" charset="2"/>
              <a:buChar char="§"/>
            </a:pPr>
            <a:r>
              <a:rPr lang="en-US" sz="800" b="1" dirty="0"/>
              <a:t>L2: Complex Case Management </a:t>
            </a:r>
          </a:p>
          <a:p>
            <a:pPr>
              <a:spcBef>
                <a:spcPct val="0"/>
              </a:spcBef>
            </a:pPr>
            <a:r>
              <a:rPr lang="en-US" sz="1100" b="1" dirty="0"/>
              <a:t>L0: Manage </a:t>
            </a:r>
            <a:r>
              <a:rPr lang="en-US" sz="1100" b="1" dirty="0" smtClean="0"/>
              <a:t>Providers</a:t>
            </a:r>
          </a:p>
          <a:p>
            <a:pPr marL="91440" indent="-91440">
              <a:spcBef>
                <a:spcPct val="0"/>
              </a:spcBef>
              <a:buFont typeface="Arial" panose="020B0604020202020204" pitchFamily="34" charset="0"/>
              <a:buChar char="•"/>
            </a:pPr>
            <a:r>
              <a:rPr lang="en-US" sz="1000" b="1" dirty="0"/>
              <a:t>L1: Provider Relationship </a:t>
            </a:r>
            <a:r>
              <a:rPr lang="en-US" sz="1000" b="1" dirty="0" smtClean="0"/>
              <a:t>Management</a:t>
            </a:r>
          </a:p>
          <a:p>
            <a:pPr marL="182880" lvl="1" indent="-91440">
              <a:spcBef>
                <a:spcPct val="0"/>
              </a:spcBef>
              <a:buFont typeface="Wingdings" panose="05000000000000000000" pitchFamily="2" charset="2"/>
              <a:buChar char="§"/>
            </a:pPr>
            <a:r>
              <a:rPr lang="en-US" sz="800" b="1" dirty="0"/>
              <a:t>L2 Provider Data Service &amp; Issue Resolution</a:t>
            </a:r>
          </a:p>
          <a:p>
            <a:pPr marL="91440" lvl="1">
              <a:spcBef>
                <a:spcPct val="0"/>
              </a:spcBef>
            </a:pPr>
            <a:endParaRPr lang="en-US" sz="800" b="1" dirty="0"/>
          </a:p>
          <a:p>
            <a:pPr>
              <a:spcBef>
                <a:spcPct val="0"/>
              </a:spcBef>
            </a:pPr>
            <a:endParaRPr lang="en-US" sz="800" b="1" dirty="0"/>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61676071"/>
              </p:ext>
            </p:extLst>
          </p:nvPr>
        </p:nvGraphicFramePr>
        <p:xfrm>
          <a:off x="2562225" y="556594"/>
          <a:ext cx="9586428" cy="6067101"/>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1111671">
                  <a:extLst>
                    <a:ext uri="{9D8B030D-6E8A-4147-A177-3AD203B41FA5}">
                      <a16:colId xmlns="" xmlns:a16="http://schemas.microsoft.com/office/drawing/2014/main" val="20003"/>
                    </a:ext>
                  </a:extLst>
                </a:gridCol>
                <a:gridCol w="952500">
                  <a:extLst>
                    <a:ext uri="{9D8B030D-6E8A-4147-A177-3AD203B41FA5}">
                      <a16:colId xmlns="" xmlns:a16="http://schemas.microsoft.com/office/drawing/2014/main" val="20004"/>
                    </a:ext>
                  </a:extLst>
                </a:gridCol>
                <a:gridCol w="1009650">
                  <a:extLst>
                    <a:ext uri="{9D8B030D-6E8A-4147-A177-3AD203B41FA5}">
                      <a16:colId xmlns="" xmlns:a16="http://schemas.microsoft.com/office/drawing/2014/main" val="20005"/>
                    </a:ext>
                  </a:extLst>
                </a:gridCol>
                <a:gridCol w="1038225">
                  <a:extLst>
                    <a:ext uri="{9D8B030D-6E8A-4147-A177-3AD203B41FA5}">
                      <a16:colId xmlns="" xmlns:a16="http://schemas.microsoft.com/office/drawing/2014/main" val="20006"/>
                    </a:ext>
                  </a:extLst>
                </a:gridCol>
                <a:gridCol w="1133475">
                  <a:extLst>
                    <a:ext uri="{9D8B030D-6E8A-4147-A177-3AD203B41FA5}">
                      <a16:colId xmlns="" xmlns:a16="http://schemas.microsoft.com/office/drawing/2014/main" val="20007"/>
                    </a:ext>
                  </a:extLst>
                </a:gridCol>
                <a:gridCol w="1238250">
                  <a:extLst>
                    <a:ext uri="{9D8B030D-6E8A-4147-A177-3AD203B41FA5}">
                      <a16:colId xmlns="" xmlns:a16="http://schemas.microsoft.com/office/drawing/2014/main" val="20008"/>
                    </a:ext>
                  </a:extLst>
                </a:gridCol>
                <a:gridCol w="1137753">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B050"/>
                          </a:solidFill>
                        </a:rPr>
                        <a:t>Connection to Briova Exchange</a:t>
                      </a:r>
                      <a:r>
                        <a:rPr lang="en-US" sz="700" baseline="0" dirty="0" smtClean="0">
                          <a:solidFill>
                            <a:srgbClr val="00B050"/>
                          </a:solidFill>
                        </a:rPr>
                        <a:t> </a:t>
                      </a:r>
                      <a:r>
                        <a:rPr lang="en-US" sz="700" dirty="0" smtClean="0">
                          <a:solidFill>
                            <a:srgbClr val="00B050"/>
                          </a:solidFill>
                        </a:rPr>
                        <a:t>CRM</a:t>
                      </a:r>
                      <a:r>
                        <a:rPr lang="en-US" sz="700" baseline="0" dirty="0" smtClean="0">
                          <a:solidFill>
                            <a:srgbClr val="00B050"/>
                          </a:solidFill>
                        </a:rPr>
                        <a:t> </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Specialty Transformation</a:t>
                      </a:r>
                    </a:p>
                    <a:p>
                      <a:pPr marL="171450" indent="-171450" algn="l">
                        <a:buFont typeface="Arial" panose="020B0604020202020204" pitchFamily="34" charset="0"/>
                        <a:buChar char="•"/>
                      </a:pPr>
                      <a:r>
                        <a:rPr lang="en-US" sz="700" dirty="0" smtClean="0">
                          <a:solidFill>
                            <a:srgbClr val="00B050"/>
                          </a:solidFill>
                        </a:rPr>
                        <a:t>Integration with ECS APIs </a:t>
                      </a:r>
                    </a:p>
                    <a:p>
                      <a:pPr marL="171450" indent="-171450" algn="l">
                        <a:buFont typeface="Arial" panose="020B0604020202020204" pitchFamily="34" charset="0"/>
                        <a:buChar char="•"/>
                      </a:pPr>
                      <a:r>
                        <a:rPr lang="en-US" sz="700" dirty="0" smtClean="0">
                          <a:solidFill>
                            <a:srgbClr val="00B050"/>
                          </a:solidFill>
                        </a:rPr>
                        <a:t>UI Development</a:t>
                      </a:r>
                      <a:r>
                        <a:rPr lang="en-US" sz="700" baseline="0" dirty="0" smtClean="0">
                          <a:solidFill>
                            <a:srgbClr val="00B050"/>
                          </a:solidFill>
                        </a:rPr>
                        <a:t> </a:t>
                      </a:r>
                    </a:p>
                    <a:p>
                      <a:pPr algn="l"/>
                      <a:endParaRPr lang="en-US" sz="700" dirty="0" smtClean="0">
                        <a:solidFill>
                          <a:srgbClr val="00B050"/>
                        </a:solidFill>
                      </a:endParaRP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baseline="0" dirty="0" smtClean="0">
                          <a:solidFill>
                            <a:srgbClr val="00B050"/>
                          </a:solidFill>
                        </a:rPr>
                        <a:t>Specialty Transformation MVP</a:t>
                      </a:r>
                      <a:endParaRPr lang="en-US" sz="700" baseline="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p>
                      <a:pPr marL="171450" indent="-171450" algn="l">
                        <a:buFont typeface="Arial" panose="020B0604020202020204" pitchFamily="34" charset="0"/>
                        <a:buChar char="•"/>
                      </a:pPr>
                      <a:r>
                        <a:rPr lang="en-US" sz="700" dirty="0" smtClean="0">
                          <a:solidFill>
                            <a:srgbClr val="0070C0"/>
                          </a:solidFill>
                        </a:rPr>
                        <a:t>Angular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00B050"/>
                          </a:solidFill>
                        </a:rPr>
                        <a:t>Development of services for connection to Briova Exchange</a:t>
                      </a:r>
                    </a:p>
                    <a:p>
                      <a:pPr marL="171450" indent="-171450" algn="l">
                        <a:buFont typeface="Arial" panose="020B0604020202020204" pitchFamily="34" charset="0"/>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a:t>
                      </a:r>
                    </a:p>
                    <a:p>
                      <a:pPr marL="171450" indent="-171450" algn="l">
                        <a:buFont typeface="Arial" panose="020B0604020202020204" pitchFamily="34" charset="0"/>
                        <a:buChar char="•"/>
                      </a:pPr>
                      <a:r>
                        <a:rPr lang="en-US" sz="700" dirty="0">
                          <a:solidFill>
                            <a:srgbClr val="00B050"/>
                          </a:solidFill>
                        </a:rPr>
                        <a:t>Dev – Migrate to 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Prod – Migrate to ELR</a:t>
                      </a:r>
                    </a:p>
                    <a:p>
                      <a:pPr marL="171450" indent="-171450" algn="l">
                        <a:buFont typeface="Arial" panose="020B0604020202020204" pitchFamily="34" charset="0"/>
                        <a:buChar char="•"/>
                      </a:pPr>
                      <a:r>
                        <a:rPr lang="en-US" sz="700" dirty="0">
                          <a:solidFill>
                            <a:srgbClr val="00B050"/>
                          </a:solidFill>
                        </a:rPr>
                        <a:t>Stage – Migrate to ELR</a:t>
                      </a:r>
                    </a:p>
                    <a:p>
                      <a:pPr marL="171450" indent="-171450" algn="l">
                        <a:buFont typeface="Arial" panose="020B0604020202020204" pitchFamily="34" charset="0"/>
                        <a:buChar char="•"/>
                      </a:pPr>
                      <a:r>
                        <a:rPr lang="en-US" sz="700" dirty="0">
                          <a:solidFill>
                            <a:srgbClr val="00B050"/>
                          </a:solidFill>
                        </a:rPr>
                        <a:t>Test – Migrate to 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Dev</a:t>
                      </a:r>
                      <a:r>
                        <a:rPr lang="en-US" sz="700" baseline="0" dirty="0" smtClean="0">
                          <a:solidFill>
                            <a:schemeClr val="accent6">
                              <a:lumMod val="75000"/>
                            </a:schemeClr>
                          </a:solidFill>
                        </a:rPr>
                        <a:t> to OSO</a:t>
                      </a: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B050"/>
                          </a:solidFill>
                        </a:rPr>
                        <a:t>Oracle – Migrate Dev to 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Oracle – Migrate Test, Stage, &amp; Prod to MN DC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Migrate Oracle data to Cassandra</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TIBCO</a:t>
                      </a:r>
                    </a:p>
                    <a:p>
                      <a:pPr marL="171450" indent="-171450" algn="l">
                        <a:buFont typeface="Arial" panose="020B0604020202020204" pitchFamily="34" charset="0"/>
                        <a:buChar char="•"/>
                      </a:pPr>
                      <a:r>
                        <a:rPr lang="en-US" sz="700" dirty="0" smtClean="0">
                          <a:solidFill>
                            <a:srgbClr val="0070C0"/>
                          </a:solidFill>
                        </a:rPr>
                        <a:t>ScriptMed</a:t>
                      </a:r>
                      <a:endParaRPr lang="en-US" sz="700" dirty="0">
                        <a:solidFill>
                          <a:srgbClr val="0070C0"/>
                        </a:solidFill>
                      </a:endParaRPr>
                    </a:p>
                    <a:p>
                      <a:pPr marL="171450" indent="-171450" algn="l">
                        <a:buFont typeface="Arial" panose="020B0604020202020204" pitchFamily="34" charset="0"/>
                        <a:buChar char="•"/>
                      </a:pPr>
                      <a:r>
                        <a:rPr lang="en-US" sz="700" dirty="0">
                          <a:solidFill>
                            <a:srgbClr val="0070C0"/>
                          </a:solidFill>
                        </a:rPr>
                        <a:t>POC RxESB to IRIS</a:t>
                      </a:r>
                    </a:p>
                    <a:p>
                      <a:pPr marL="171450" indent="-171450" algn="l">
                        <a:buFont typeface="Arial" panose="020B0604020202020204" pitchFamily="34" charset="0"/>
                        <a:buChar char="•"/>
                      </a:pPr>
                      <a:r>
                        <a:rPr lang="en-US" sz="700" dirty="0" smtClean="0">
                          <a:solidFill>
                            <a:srgbClr val="00B050"/>
                          </a:solidFill>
                        </a:rPr>
                        <a:t>RxESB </a:t>
                      </a:r>
                      <a:r>
                        <a:rPr lang="en-US" sz="700" dirty="0">
                          <a:solidFill>
                            <a:srgbClr val="00B050"/>
                          </a:solidFill>
                        </a:rPr>
                        <a:t>to CRM </a:t>
                      </a:r>
                      <a:r>
                        <a:rPr lang="en-US" sz="700" dirty="0" smtClean="0">
                          <a:solidFill>
                            <a:srgbClr val="00B050"/>
                          </a:solidFill>
                        </a:rPr>
                        <a:t>Briova Exchange</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RxESB to IRIS (Partial</a:t>
                      </a:r>
                      <a:r>
                        <a:rPr lang="en-US" sz="700" dirty="0" smtClean="0">
                          <a:solidFill>
                            <a:srgbClr val="00B050"/>
                          </a:solidFill>
                        </a:rPr>
                        <a:t>)</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Off of </a:t>
                      </a:r>
                      <a:r>
                        <a:rPr lang="en-US" sz="700" dirty="0" smtClean="0">
                          <a:solidFill>
                            <a:srgbClr val="00B050"/>
                          </a:solidFill>
                        </a:rPr>
                        <a:t>ScriptMed</a:t>
                      </a:r>
                    </a:p>
                    <a:p>
                      <a:pPr marL="171450" indent="-171450" algn="l">
                        <a:buFont typeface="Arial" panose="020B0604020202020204" pitchFamily="34" charset="0"/>
                        <a:buChar char="•"/>
                      </a:pPr>
                      <a:r>
                        <a:rPr lang="en-US" sz="700" dirty="0" smtClean="0">
                          <a:solidFill>
                            <a:srgbClr val="00B050"/>
                          </a:solidFill>
                        </a:rPr>
                        <a:t>TIBCO</a:t>
                      </a:r>
                      <a:r>
                        <a:rPr lang="en-US" sz="700" baseline="0" dirty="0" smtClean="0">
                          <a:solidFill>
                            <a:srgbClr val="00B050"/>
                          </a:solidFill>
                        </a:rPr>
                        <a:t> to RxESB Conversion</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HA in EGV no DR</a:t>
                      </a:r>
                    </a:p>
                    <a:p>
                      <a:pPr marL="171450" indent="-171450" algn="l">
                        <a:buFont typeface="Arial" panose="020B0604020202020204" pitchFamily="34" charset="0"/>
                        <a:buChar char="•"/>
                      </a:pPr>
                      <a:r>
                        <a:rPr lang="en-US" sz="700" dirty="0">
                          <a:solidFill>
                            <a:srgbClr val="0070C0"/>
                          </a:solidFill>
                        </a:rPr>
                        <a:t>DB – Active/Standby</a:t>
                      </a:r>
                    </a:p>
                    <a:p>
                      <a:pPr algn="l"/>
                      <a:r>
                        <a:rPr lang="en-US" sz="700" dirty="0">
                          <a:solidFill>
                            <a:srgbClr val="0070C0"/>
                          </a:solidFill>
                        </a:rPr>
                        <a:t>(Best effort)</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Prod, Stage, &amp; Test setup in MN DC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Active/Active</a:t>
                      </a:r>
                      <a:r>
                        <a:rPr lang="en-US" sz="700" baseline="0" dirty="0" smtClean="0">
                          <a:solidFill>
                            <a:srgbClr val="00B050"/>
                          </a:solidFill>
                        </a:rPr>
                        <a:t> </a:t>
                      </a:r>
                      <a:r>
                        <a:rPr lang="en-US" sz="700" dirty="0" smtClean="0">
                          <a:solidFill>
                            <a:srgbClr val="00B050"/>
                          </a:solidFill>
                        </a:rPr>
                        <a:t>(RTO </a:t>
                      </a:r>
                      <a:r>
                        <a:rPr lang="en-US" sz="700" dirty="0">
                          <a:solidFill>
                            <a:srgbClr val="00B050"/>
                          </a:solidFill>
                        </a:rPr>
                        <a:t>8, RPO </a:t>
                      </a:r>
                      <a:r>
                        <a:rPr lang="en-US" sz="700" dirty="0" smtClean="0">
                          <a:solidFill>
                            <a:srgbClr val="00B050"/>
                          </a:solidFill>
                        </a:rPr>
                        <a:t>0)</a:t>
                      </a:r>
                      <a:r>
                        <a:rPr lang="en-US" sz="700" baseline="0" dirty="0" smtClean="0">
                          <a:solidFill>
                            <a:srgbClr val="00B050"/>
                          </a:solidFill>
                        </a:rPr>
                        <a:t> </a:t>
                      </a:r>
                    </a:p>
                    <a:p>
                      <a:pPr marL="171450" indent="-171450" algn="l">
                        <a:buFont typeface="Arial" panose="020B0604020202020204" pitchFamily="34" charset="0"/>
                        <a:buChar char="•"/>
                      </a:pPr>
                      <a:r>
                        <a:rPr lang="en-US" sz="700" dirty="0" smtClean="0">
                          <a:solidFill>
                            <a:srgbClr val="00B050"/>
                          </a:solidFill>
                        </a:rPr>
                        <a:t>DB </a:t>
                      </a:r>
                      <a:r>
                        <a:rPr lang="en-US" sz="700" dirty="0">
                          <a:solidFill>
                            <a:srgbClr val="00B050"/>
                          </a:solidFill>
                        </a:rPr>
                        <a:t>– </a:t>
                      </a:r>
                      <a:r>
                        <a:rPr lang="en-US" sz="700" dirty="0" smtClean="0">
                          <a:solidFill>
                            <a:srgbClr val="00B050"/>
                          </a:solidFill>
                        </a:rPr>
                        <a:t>Active/Standby</a:t>
                      </a:r>
                      <a:r>
                        <a:rPr lang="en-US" sz="700" baseline="0" dirty="0" smtClean="0">
                          <a:solidFill>
                            <a:srgbClr val="00B050"/>
                          </a:solidFill>
                        </a:rPr>
                        <a:t> </a:t>
                      </a:r>
                      <a:r>
                        <a:rPr lang="en-US" sz="700" dirty="0" smtClean="0">
                          <a:solidFill>
                            <a:srgbClr val="00B050"/>
                          </a:solidFill>
                        </a:rPr>
                        <a:t>(RTO </a:t>
                      </a:r>
                      <a:r>
                        <a:rPr lang="en-US" sz="700" dirty="0">
                          <a:solidFill>
                            <a:srgbClr val="00B050"/>
                          </a:solidFill>
                        </a:rPr>
                        <a:t>8, RPO 1)</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64020" y="3804556"/>
            <a:ext cx="2434476" cy="188758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7500"/>
          </a:bodyPr>
          <a:lstStyle>
            <a:lvl1pPr>
              <a:spcBef>
                <a:spcPct val="0"/>
              </a:spcBef>
              <a:buNone/>
              <a:defRPr sz="1200" b="1">
                <a:latin typeface="+mj-lt"/>
                <a:ea typeface="+mj-ea"/>
                <a:cs typeface="+mj-cs"/>
              </a:defRPr>
            </a:lvl1pPr>
          </a:lstStyle>
          <a:p>
            <a:r>
              <a:rPr lang="en-US" sz="1000" dirty="0">
                <a:solidFill>
                  <a:prstClr val="black"/>
                </a:solidFill>
              </a:rPr>
              <a:t>System </a:t>
            </a:r>
            <a:r>
              <a:rPr lang="en-US" sz="1000" dirty="0" smtClean="0">
                <a:solidFill>
                  <a:prstClr val="black"/>
                </a:solidFill>
              </a:rPr>
              <a:t>Dependencies</a:t>
            </a:r>
            <a:endParaRPr lang="en-US" sz="1000" b="1" dirty="0">
              <a:solidFill>
                <a:prstClr val="black"/>
              </a:solidFill>
            </a:endParaRPr>
          </a:p>
          <a:p>
            <a:r>
              <a:rPr lang="en-US" sz="800" dirty="0">
                <a:solidFill>
                  <a:prstClr val="black"/>
                </a:solidFill>
              </a:rPr>
              <a:t>L1: Utilization Management</a:t>
            </a:r>
          </a:p>
          <a:p>
            <a:r>
              <a:rPr lang="en-US" sz="700" dirty="0" smtClean="0">
                <a:solidFill>
                  <a:srgbClr val="00B050"/>
                </a:solidFill>
              </a:rPr>
              <a:t>       PAS</a:t>
            </a:r>
          </a:p>
          <a:p>
            <a:pPr marL="0" lvl="1">
              <a:spcBef>
                <a:spcPct val="0"/>
              </a:spcBef>
            </a:pPr>
            <a:r>
              <a:rPr lang="en-US" sz="800" b="1" dirty="0" smtClean="0">
                <a:solidFill>
                  <a:prstClr val="black"/>
                </a:solidFill>
                <a:latin typeface="+mj-lt"/>
                <a:ea typeface="+mj-ea"/>
                <a:cs typeface="+mj-cs"/>
              </a:rPr>
              <a:t>L1: Information Technology Enabling Services</a:t>
            </a:r>
          </a:p>
          <a:p>
            <a:pPr marL="0" lvl="1">
              <a:spcBef>
                <a:spcPct val="0"/>
              </a:spcBef>
            </a:pPr>
            <a:r>
              <a:rPr lang="en-US" sz="700" b="1" dirty="0" smtClean="0">
                <a:solidFill>
                  <a:srgbClr val="00B050"/>
                </a:solidFill>
              </a:rPr>
              <a:t>       </a:t>
            </a:r>
            <a:r>
              <a:rPr lang="en-US" sz="700" b="1" dirty="0" smtClean="0">
                <a:solidFill>
                  <a:srgbClr val="00B050"/>
                </a:solidFill>
                <a:latin typeface="+mj-lt"/>
                <a:ea typeface="+mj-ea"/>
                <a:cs typeface="+mj-cs"/>
              </a:rPr>
              <a:t>Optum ID</a:t>
            </a:r>
            <a:endParaRPr lang="en-US" sz="700" b="1" dirty="0">
              <a:solidFill>
                <a:srgbClr val="00B050"/>
              </a:solidFill>
              <a:latin typeface="+mj-lt"/>
              <a:ea typeface="+mj-ea"/>
              <a:cs typeface="+mj-cs"/>
            </a:endParaRPr>
          </a:p>
          <a:p>
            <a:r>
              <a:rPr lang="en-US" sz="800" dirty="0"/>
              <a:t>L1: Manage Claims</a:t>
            </a:r>
          </a:p>
          <a:p>
            <a:r>
              <a:rPr lang="en-US" sz="700" dirty="0" smtClean="0">
                <a:solidFill>
                  <a:srgbClr val="00B050"/>
                </a:solidFill>
              </a:rPr>
              <a:t>       ScriptMed </a:t>
            </a:r>
            <a:endParaRPr lang="en-US" sz="700" dirty="0">
              <a:solidFill>
                <a:srgbClr val="00B050"/>
              </a:solidFill>
            </a:endParaRPr>
          </a:p>
          <a:p>
            <a:r>
              <a:rPr lang="en-US" sz="800" dirty="0"/>
              <a:t>L1: Information Technology Enabling Services</a:t>
            </a:r>
          </a:p>
          <a:p>
            <a:r>
              <a:rPr lang="en-US" sz="700" dirty="0" smtClean="0">
                <a:solidFill>
                  <a:prstClr val="black"/>
                </a:solidFill>
              </a:rPr>
              <a:t>       </a:t>
            </a:r>
            <a:r>
              <a:rPr lang="en-US" sz="700" dirty="0" smtClean="0">
                <a:solidFill>
                  <a:srgbClr val="00B050"/>
                </a:solidFill>
              </a:rPr>
              <a:t>Optum ID</a:t>
            </a:r>
            <a:endParaRPr lang="en-US" sz="700" dirty="0">
              <a:solidFill>
                <a:srgbClr val="00B050"/>
              </a:solidFill>
            </a:endParaRPr>
          </a:p>
          <a:p>
            <a:r>
              <a:rPr lang="en-US" sz="800" dirty="0"/>
              <a:t>L1: Provider Networks Analytics &amp; Reporting</a:t>
            </a:r>
          </a:p>
          <a:p>
            <a:r>
              <a:rPr lang="en-US" sz="700" dirty="0" smtClean="0">
                <a:solidFill>
                  <a:srgbClr val="00B050"/>
                </a:solidFill>
              </a:rPr>
              <a:t>      Briova Exchange</a:t>
            </a:r>
          </a:p>
          <a:p>
            <a:r>
              <a:rPr lang="en-US" sz="800" dirty="0"/>
              <a:t>L1: Health &amp; Care Management </a:t>
            </a:r>
          </a:p>
          <a:p>
            <a:r>
              <a:rPr lang="en-US" sz="700" dirty="0" smtClean="0">
                <a:solidFill>
                  <a:srgbClr val="00B050"/>
                </a:solidFill>
              </a:rPr>
              <a:t>      IRIS</a:t>
            </a:r>
            <a:endParaRPr lang="en-US" sz="700" dirty="0">
              <a:solidFill>
                <a:srgbClr val="00B050"/>
              </a:solidFill>
            </a:endParaRPr>
          </a:p>
        </p:txBody>
      </p:sp>
      <p:sp>
        <p:nvSpPr>
          <p:cNvPr id="8" name="Text Placeholder 3"/>
          <p:cNvSpPr txBox="1">
            <a:spLocks/>
          </p:cNvSpPr>
          <p:nvPr/>
        </p:nvSpPr>
        <p:spPr>
          <a:xfrm>
            <a:off x="64020" y="5753017"/>
            <a:ext cx="2420621" cy="101354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82500" lnSpcReduction="20000"/>
          </a:bodyPr>
          <a:lstStyle>
            <a:lvl1pPr>
              <a:spcBef>
                <a:spcPct val="0"/>
              </a:spcBef>
              <a:buNone/>
              <a:defRPr sz="1200" b="1">
                <a:latin typeface="+mj-lt"/>
                <a:ea typeface="+mj-ea"/>
                <a:cs typeface="+mj-cs"/>
              </a:defRPr>
            </a:lvl1pPr>
          </a:lstStyle>
          <a:p>
            <a:r>
              <a:rPr lang="en-US" sz="1000" dirty="0">
                <a:solidFill>
                  <a:prstClr val="black"/>
                </a:solidFill>
              </a:rPr>
              <a:t>Application / Platform TCO</a:t>
            </a:r>
          </a:p>
          <a:p>
            <a:endParaRPr lang="en-US" sz="1000" dirty="0">
              <a:solidFill>
                <a:prstClr val="black"/>
              </a:solidFill>
            </a:endParaRPr>
          </a:p>
          <a:p>
            <a:r>
              <a:rPr lang="en-US" sz="1000" dirty="0">
                <a:solidFill>
                  <a:prstClr val="black"/>
                </a:solidFill>
              </a:rPr>
              <a:t>2018: </a:t>
            </a:r>
            <a:r>
              <a:rPr lang="en-US" sz="1000" dirty="0" smtClean="0">
                <a:solidFill>
                  <a:prstClr val="black"/>
                </a:solidFill>
              </a:rPr>
              <a:t>$45K – </a:t>
            </a:r>
            <a:r>
              <a:rPr lang="en-US" sz="1000" dirty="0" smtClean="0">
                <a:solidFill>
                  <a:srgbClr val="FF0000"/>
                </a:solidFill>
              </a:rPr>
              <a:t>see notes. </a:t>
            </a:r>
            <a:endParaRPr lang="en-US" sz="1000" dirty="0">
              <a:solidFill>
                <a:srgbClr val="FF0000"/>
              </a:solidFill>
            </a:endParaRPr>
          </a:p>
          <a:p>
            <a:r>
              <a:rPr lang="en-US" sz="1000" dirty="0">
                <a:solidFill>
                  <a:prstClr val="black"/>
                </a:solidFill>
              </a:rPr>
              <a:t>2019:</a:t>
            </a:r>
          </a:p>
          <a:p>
            <a:r>
              <a:rPr lang="en-US" sz="1000" dirty="0">
                <a:solidFill>
                  <a:prstClr val="black"/>
                </a:solidFill>
              </a:rPr>
              <a:t>2020:</a:t>
            </a:r>
          </a:p>
          <a:p>
            <a:endParaRPr lang="en-US" sz="1000" dirty="0">
              <a:solidFill>
                <a:prstClr val="black"/>
              </a:solidFill>
            </a:endParaRPr>
          </a:p>
          <a:p>
            <a:r>
              <a:rPr lang="en-US" sz="1000" dirty="0">
                <a:solidFill>
                  <a:prstClr val="black"/>
                </a:solidFill>
              </a:rPr>
              <a:t>Notes: </a:t>
            </a:r>
            <a:r>
              <a:rPr lang="en-US" sz="1000" dirty="0"/>
              <a:t>Notes: As of Aug 2018:</a:t>
            </a:r>
          </a:p>
          <a:p>
            <a:pPr marL="171450" indent="-171450">
              <a:buFont typeface="Arial" panose="020B0604020202020204" pitchFamily="34" charset="0"/>
              <a:buChar char="•"/>
            </a:pPr>
            <a:r>
              <a:rPr lang="en-US" sz="1000" dirty="0" smtClean="0">
                <a:solidFill>
                  <a:prstClr val="black"/>
                </a:solidFill>
              </a:rPr>
              <a:t>$45k (Infrastructure)</a:t>
            </a:r>
          </a:p>
          <a:p>
            <a:pPr marL="171450" indent="-171450">
              <a:buFont typeface="Arial" panose="020B0604020202020204" pitchFamily="34" charset="0"/>
              <a:buChar char="•"/>
            </a:pPr>
            <a:r>
              <a:rPr lang="en-US" sz="1000" dirty="0" smtClean="0">
                <a:solidFill>
                  <a:prstClr val="black"/>
                </a:solidFill>
              </a:rPr>
              <a:t>Unable to locate O&amp;M costs. </a:t>
            </a:r>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81868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Proposed</a:t>
              </a:r>
              <a:endParaRPr lang="en-US" sz="800" b="1" dirty="0">
                <a:solidFill>
                  <a:prstClr val="white"/>
                </a:solidFill>
              </a:endParaRPr>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Agreed Upon</a:t>
              </a:r>
              <a:endParaRPr lang="en-US" sz="800" b="1" dirty="0">
                <a:solidFill>
                  <a:prstClr val="white"/>
                </a:solidFill>
              </a:endParaRPr>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Completed</a:t>
              </a:r>
              <a:endParaRPr lang="en-US" sz="800" b="1" dirty="0">
                <a:solidFill>
                  <a:prstClr val="white"/>
                </a:solidFill>
              </a:endParaRPr>
            </a:p>
          </p:txBody>
        </p:sp>
      </p:grpSp>
      <p:sp>
        <p:nvSpPr>
          <p:cNvPr id="16" name="Rectangle 15"/>
          <p:cNvSpPr/>
          <p:nvPr/>
        </p:nvSpPr>
        <p:spPr>
          <a:xfrm>
            <a:off x="382990" y="5807350"/>
            <a:ext cx="1638300" cy="9048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Under review</a:t>
            </a:r>
            <a:endParaRPr lang="en-US" dirty="0">
              <a:solidFill>
                <a:sysClr val="windowText" lastClr="000000"/>
              </a:solidFill>
            </a:endParaRPr>
          </a:p>
        </p:txBody>
      </p:sp>
    </p:spTree>
    <p:extLst>
      <p:ext uri="{BB962C8B-B14F-4D97-AF65-F5344CB8AC3E}">
        <p14:creationId xmlns:p14="http://schemas.microsoft.com/office/powerpoint/2010/main" val="348428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Rectangle 334"/>
          <p:cNvSpPr/>
          <p:nvPr/>
        </p:nvSpPr>
        <p:spPr>
          <a:xfrm>
            <a:off x="66675" y="2306804"/>
            <a:ext cx="3200400" cy="186987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 name="Title 1"/>
          <p:cNvSpPr>
            <a:spLocks noGrp="1"/>
          </p:cNvSpPr>
          <p:nvPr>
            <p:ph type="title"/>
          </p:nvPr>
        </p:nvSpPr>
        <p:spPr>
          <a:xfrm>
            <a:off x="609600" y="190500"/>
            <a:ext cx="11481216" cy="769938"/>
          </a:xfrm>
        </p:spPr>
        <p:txBody>
          <a:bodyPr anchor="b"/>
          <a:lstStyle/>
          <a:p>
            <a:pPr algn="ctr"/>
            <a:r>
              <a:rPr lang="en-US" dirty="0" smtClean="0"/>
              <a:t>ORx DSG Mobile – </a:t>
            </a:r>
            <a:r>
              <a:rPr lang="en-US" dirty="0"/>
              <a:t>Evolution </a:t>
            </a:r>
            <a:r>
              <a:rPr lang="en-US" dirty="0" smtClean="0"/>
              <a:t>to Future State</a:t>
            </a:r>
            <a:endParaRPr lang="en-US" dirty="0"/>
          </a:p>
        </p:txBody>
      </p:sp>
      <p:sp>
        <p:nvSpPr>
          <p:cNvPr id="159" name="TextBox 158"/>
          <p:cNvSpPr txBox="1"/>
          <p:nvPr/>
        </p:nvSpPr>
        <p:spPr>
          <a:xfrm>
            <a:off x="1234114" y="1037114"/>
            <a:ext cx="2004751" cy="265760"/>
          </a:xfrm>
          <a:prstGeom prst="rect">
            <a:avLst/>
          </a:prstGeom>
          <a:noFill/>
        </p:spPr>
        <p:txBody>
          <a:bodyPr wrap="square" lIns="0" tIns="0" rIns="0" bIns="0" rtlCol="0">
            <a:noAutofit/>
          </a:bodyPr>
          <a:lstStyle/>
          <a:p>
            <a:r>
              <a:rPr lang="en-US" sz="1600" i="1" dirty="0" smtClean="0">
                <a:solidFill>
                  <a:srgbClr val="53565A"/>
                </a:solidFill>
                <a:cs typeface="Arial" pitchFamily="34" charset="0"/>
              </a:rPr>
              <a:t>Current - 2018</a:t>
            </a:r>
          </a:p>
        </p:txBody>
      </p:sp>
      <p:sp>
        <p:nvSpPr>
          <p:cNvPr id="228" name="TextBox 227"/>
          <p:cNvSpPr txBox="1"/>
          <p:nvPr/>
        </p:nvSpPr>
        <p:spPr>
          <a:xfrm>
            <a:off x="7771571" y="1020287"/>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Future</a:t>
            </a:r>
          </a:p>
        </p:txBody>
      </p:sp>
      <p:sp>
        <p:nvSpPr>
          <p:cNvPr id="312" name="Rounded Rectangle 311"/>
          <p:cNvSpPr/>
          <p:nvPr/>
        </p:nvSpPr>
        <p:spPr>
          <a:xfrm>
            <a:off x="571500" y="1399570"/>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313" name="Rounded Rectangle 312"/>
          <p:cNvSpPr/>
          <p:nvPr/>
        </p:nvSpPr>
        <p:spPr>
          <a:xfrm>
            <a:off x="387912" y="1838330"/>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894311" y="166176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2437190" y="164723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414197" y="3125217"/>
            <a:ext cx="1745356"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660247" y="3121183"/>
            <a:ext cx="1753424"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181224" y="3130020"/>
            <a:ext cx="1753103"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986464" y="2349158"/>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996171" y="2693844"/>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5" name="Rectangle 354"/>
          <p:cNvSpPr/>
          <p:nvPr/>
        </p:nvSpPr>
        <p:spPr>
          <a:xfrm>
            <a:off x="986464" y="3266237"/>
            <a:ext cx="1847372"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6" name="Rectangle 355"/>
          <p:cNvSpPr/>
          <p:nvPr/>
        </p:nvSpPr>
        <p:spPr>
          <a:xfrm>
            <a:off x="996171" y="3622890"/>
            <a:ext cx="1847372" cy="4689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1047749" y="2370820"/>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1062424" y="2703369"/>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363" name="Straight Arrow Connector 362"/>
          <p:cNvCxnSpPr/>
          <p:nvPr/>
        </p:nvCxnSpPr>
        <p:spPr>
          <a:xfrm>
            <a:off x="1141964" y="2977931"/>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p:nvPr/>
        </p:nvCxnSpPr>
        <p:spPr>
          <a:xfrm>
            <a:off x="2684840" y="2972486"/>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2" name="Straight Arrow Connector 411"/>
          <p:cNvCxnSpPr/>
          <p:nvPr/>
        </p:nvCxnSpPr>
        <p:spPr>
          <a:xfrm>
            <a:off x="1894447" y="2982451"/>
            <a:ext cx="0" cy="26925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1062424" y="328430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Caching Layer</a:t>
            </a:r>
          </a:p>
        </p:txBody>
      </p:sp>
      <p:sp>
        <p:nvSpPr>
          <p:cNvPr id="417" name="TextBox 416"/>
          <p:cNvSpPr txBox="1"/>
          <p:nvPr/>
        </p:nvSpPr>
        <p:spPr>
          <a:xfrm>
            <a:off x="1062424" y="3744728"/>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hAPI</a:t>
            </a:r>
          </a:p>
        </p:txBody>
      </p:sp>
      <p:cxnSp>
        <p:nvCxnSpPr>
          <p:cNvPr id="418" name="Straight Arrow Connector 417"/>
          <p:cNvCxnSpPr>
            <a:stCxn id="345" idx="1"/>
          </p:cNvCxnSpPr>
          <p:nvPr/>
        </p:nvCxnSpPr>
        <p:spPr>
          <a:xfrm flipH="1" flipV="1">
            <a:off x="789299" y="248678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789299" y="2809613"/>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0" name="Straight Arrow Connector 419"/>
          <p:cNvCxnSpPr/>
          <p:nvPr/>
        </p:nvCxnSpPr>
        <p:spPr>
          <a:xfrm flipH="1" flipV="1">
            <a:off x="789299" y="340185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Arrow Connector 420"/>
          <p:cNvCxnSpPr/>
          <p:nvPr/>
        </p:nvCxnSpPr>
        <p:spPr>
          <a:xfrm flipH="1" flipV="1">
            <a:off x="789299" y="384939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2266904" y="3147771"/>
            <a:ext cx="1753424" cy="18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flipV="1">
            <a:off x="2835485" y="248678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flipV="1">
            <a:off x="2835485" y="2809613"/>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flipV="1">
            <a:off x="2835485" y="340185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flipH="1" flipV="1">
            <a:off x="2835485" y="384939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3436400" y="2297578"/>
            <a:ext cx="252869" cy="106788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2976220" y="2774386"/>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894316" y="2089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2437192" y="208478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55516" y="4335838"/>
            <a:ext cx="3106027" cy="891086"/>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5" name="Rounded Rectangle 434"/>
          <p:cNvSpPr/>
          <p:nvPr/>
        </p:nvSpPr>
        <p:spPr>
          <a:xfrm>
            <a:off x="1671840" y="4539433"/>
            <a:ext cx="1411687"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436" name="Rounded Rectangle 435"/>
          <p:cNvSpPr/>
          <p:nvPr/>
        </p:nvSpPr>
        <p:spPr>
          <a:xfrm>
            <a:off x="106310" y="4539433"/>
            <a:ext cx="1487628"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251" y="4585383"/>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438" name="TextBox 2"/>
          <p:cNvSpPr txBox="1"/>
          <p:nvPr/>
        </p:nvSpPr>
        <p:spPr>
          <a:xfrm>
            <a:off x="1727267" y="4337185"/>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439" name="TextBox 2"/>
          <p:cNvSpPr txBox="1"/>
          <p:nvPr/>
        </p:nvSpPr>
        <p:spPr>
          <a:xfrm>
            <a:off x="-16491" y="4335838"/>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111357" y="4910229"/>
            <a:ext cx="2972169" cy="24772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827636" y="4164215"/>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2246690" y="4149685"/>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3" name="Rounded Rectangle 442"/>
          <p:cNvSpPr/>
          <p:nvPr/>
        </p:nvSpPr>
        <p:spPr>
          <a:xfrm rot="16200000">
            <a:off x="3060440" y="4598095"/>
            <a:ext cx="906786" cy="350872"/>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rgbClr val="53565A"/>
                </a:solidFill>
                <a:latin typeface="Avenir Light"/>
              </a:rPr>
              <a:t>IRIS OSB</a:t>
            </a:r>
            <a:endParaRPr lang="en-US" sz="1200" b="1" dirty="0">
              <a:solidFill>
                <a:srgbClr val="53565A"/>
              </a:solidFill>
              <a:latin typeface="Avenir Light"/>
            </a:endParaRPr>
          </a:p>
        </p:txBody>
      </p:sp>
      <p:cxnSp>
        <p:nvCxnSpPr>
          <p:cNvPr id="445" name="Straight Arrow Connector 444"/>
          <p:cNvCxnSpPr/>
          <p:nvPr/>
        </p:nvCxnSpPr>
        <p:spPr>
          <a:xfrm flipH="1" flipV="1">
            <a:off x="3239814" y="2537252"/>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3249339" y="3136967"/>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443" idx="3"/>
          </p:cNvCxnSpPr>
          <p:nvPr/>
        </p:nvCxnSpPr>
        <p:spPr>
          <a:xfrm rot="16200000" flipH="1">
            <a:off x="3245402" y="4051706"/>
            <a:ext cx="290107" cy="246756"/>
          </a:xfrm>
          <a:prstGeom prst="bentConnector3">
            <a:avLst>
              <a:gd name="adj1" fmla="val 7318"/>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241" y="3496286"/>
            <a:ext cx="399859" cy="524218"/>
          </a:xfrm>
          <a:prstGeom prst="rect">
            <a:avLst/>
          </a:prstGeom>
        </p:spPr>
      </p:pic>
      <p:cxnSp>
        <p:nvCxnSpPr>
          <p:cNvPr id="449" name="Straight Arrow Connector 448"/>
          <p:cNvCxnSpPr/>
          <p:nvPr/>
        </p:nvCxnSpPr>
        <p:spPr>
          <a:xfrm flipH="1" flipV="1">
            <a:off x="3239814" y="375941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3403680" y="3743604"/>
            <a:ext cx="505738" cy="149807"/>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1034089" y="5402657"/>
            <a:ext cx="1998561" cy="910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3083527" y="5570951"/>
            <a:ext cx="840848" cy="624280"/>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52" name="Picture 451" descr="Image result for iris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5898" y="5683888"/>
            <a:ext cx="490522" cy="365528"/>
          </a:xfrm>
          <a:prstGeom prst="rect">
            <a:avLst/>
          </a:prstGeom>
          <a:noFill/>
          <a:extLst>
            <a:ext uri="{909E8E84-426E-40DD-AFC4-6F175D3DCCD1}">
              <a14:hiddenFill xmlns:a14="http://schemas.microsoft.com/office/drawing/2010/main">
                <a:solidFill>
                  <a:srgbClr val="FFFFFF"/>
                </a:solidFill>
              </a14:hiddenFill>
            </a:ext>
          </a:extLst>
        </p:spPr>
      </p:pic>
      <p:cxnSp>
        <p:nvCxnSpPr>
          <p:cNvPr id="453" name="Straight Arrow Connector 452"/>
          <p:cNvCxnSpPr>
            <a:endCxn id="451" idx="0"/>
          </p:cNvCxnSpPr>
          <p:nvPr/>
        </p:nvCxnSpPr>
        <p:spPr>
          <a:xfrm flipH="1">
            <a:off x="3503951" y="5234364"/>
            <a:ext cx="9882" cy="33658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4" name="TextBox 453"/>
          <p:cNvSpPr txBox="1"/>
          <p:nvPr/>
        </p:nvSpPr>
        <p:spPr>
          <a:xfrm>
            <a:off x="2479596" y="5601370"/>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RxCCR</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455" name="TextBox 454"/>
          <p:cNvSpPr txBox="1"/>
          <p:nvPr/>
        </p:nvSpPr>
        <p:spPr>
          <a:xfrm>
            <a:off x="1141964" y="5601370"/>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ScriptMed</a:t>
            </a:r>
          </a:p>
        </p:txBody>
      </p:sp>
      <p:sp>
        <p:nvSpPr>
          <p:cNvPr id="456" name="TextBox 455"/>
          <p:cNvSpPr txBox="1"/>
          <p:nvPr/>
        </p:nvSpPr>
        <p:spPr>
          <a:xfrm>
            <a:off x="1792380" y="5601370"/>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457" name="TextBox 2"/>
          <p:cNvSpPr txBox="1"/>
          <p:nvPr/>
        </p:nvSpPr>
        <p:spPr>
          <a:xfrm>
            <a:off x="1233263" y="5362644"/>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458" name="Rectangle 457"/>
          <p:cNvSpPr/>
          <p:nvPr/>
        </p:nvSpPr>
        <p:spPr>
          <a:xfrm>
            <a:off x="63143" y="5411514"/>
            <a:ext cx="923321" cy="910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246903" y="5387858"/>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87261" y="5601370"/>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cxnSp>
        <p:nvCxnSpPr>
          <p:cNvPr id="461" name="Straight Arrow Connector 460"/>
          <p:cNvCxnSpPr/>
          <p:nvPr/>
        </p:nvCxnSpPr>
        <p:spPr>
          <a:xfrm flipH="1">
            <a:off x="507463" y="522241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1926517" y="52078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4" name="Rectangle 463"/>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65" name="Rounded Rectangle 464"/>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466" name="Rounded Rectangle 465"/>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467" name="Straight Arrow Connector 466"/>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8" name="Straight Arrow Connector 467"/>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9" name="TextBox 468"/>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470" name="TextBox 469"/>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471" name="TextBox 470"/>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472" name="Rectangle 471"/>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73" name="Rectangle 472"/>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76" name="TextBox 475"/>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477" name="TextBox 476"/>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483" name="Straight Arrow Connector 482"/>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5" name="Straight Arrow Connector 484"/>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6" name="Straight Arrow Connector 485"/>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87" name="TextBox 486"/>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488" name="Straight Arrow Connector 487"/>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9" name="Straight Arrow Connector 488"/>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2" name="Rectangle 491"/>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93" name="TextBox 492"/>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494" name="Straight Arrow Connector 493"/>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95" name="Straight Arrow Connector 494"/>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6" name="Rounded Rectangle 495"/>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97" name="Rounded Rectangle 496"/>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498" name="Rounded Rectangle 497"/>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500"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502" name="Straight Arrow Connector 501"/>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3" name="Straight Arrow Connector 502"/>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5" name="Straight Arrow Connector 504"/>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6" name="Straight Arrow Connector 505"/>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11" name="Rectangle 510"/>
          <p:cNvSpPr/>
          <p:nvPr/>
        </p:nvSpPr>
        <p:spPr>
          <a:xfrm>
            <a:off x="9093034" y="575791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15" name="TextBox 514"/>
          <p:cNvSpPr txBox="1"/>
          <p:nvPr/>
        </p:nvSpPr>
        <p:spPr>
          <a:xfrm>
            <a:off x="10538541" y="595662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516" name="TextBox 515"/>
          <p:cNvSpPr txBox="1"/>
          <p:nvPr/>
        </p:nvSpPr>
        <p:spPr>
          <a:xfrm>
            <a:off x="9200909"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ScriptMed</a:t>
            </a:r>
          </a:p>
        </p:txBody>
      </p:sp>
      <p:sp>
        <p:nvSpPr>
          <p:cNvPr id="517" name="TextBox 516"/>
          <p:cNvSpPr txBox="1"/>
          <p:nvPr/>
        </p:nvSpPr>
        <p:spPr>
          <a:xfrm>
            <a:off x="9851325"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518"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519" name="Rectangle 518"/>
          <p:cNvSpPr/>
          <p:nvPr/>
        </p:nvSpPr>
        <p:spPr>
          <a:xfrm>
            <a:off x="8032426" y="576676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20" name="TextBox 519"/>
          <p:cNvSpPr txBox="1"/>
          <p:nvPr/>
        </p:nvSpPr>
        <p:spPr>
          <a:xfrm>
            <a:off x="8070006" y="5956623"/>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523" name="TextBox 522"/>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524"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525" name="Rounded Rectangle 524"/>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526" name="Straight Arrow Connector 525"/>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7" name="Straight Arrow Connector 526"/>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8" name="Straight Arrow Connector 527"/>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29" name="Straight Arrow Connector 528"/>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30" name="Rectangle 529"/>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531" name="Rectangle 530"/>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532" name="Rectangle 531"/>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533" name="Rectangle 532"/>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4" name="Rectangle 533"/>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5" name="TextBox 534"/>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536" name="Picture 5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538" name="Picture 5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539" name="Picture 5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541" name="Picture 5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542" name="Picture 5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543" name="Picture 5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545" name="Rectangle 544"/>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46" name="TextBox 545"/>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547" name="Straight Arrow Connector 546"/>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48" name="Straight Arrow Connector 547"/>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49" name="Straight Arrow Connector 548"/>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50" name="Rounded Rectangle 549"/>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sp>
        <p:nvSpPr>
          <p:cNvPr id="18" name="Right Arrow 17"/>
          <p:cNvSpPr/>
          <p:nvPr/>
        </p:nvSpPr>
        <p:spPr>
          <a:xfrm>
            <a:off x="3746420" y="2441985"/>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5" name="Right Arrow 554"/>
          <p:cNvSpPr/>
          <p:nvPr/>
        </p:nvSpPr>
        <p:spPr>
          <a:xfrm>
            <a:off x="6546770" y="2441985"/>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 name="Rounded Rectangle 18"/>
          <p:cNvSpPr/>
          <p:nvPr/>
        </p:nvSpPr>
        <p:spPr>
          <a:xfrm>
            <a:off x="4371975" y="2195332"/>
            <a:ext cx="2105024" cy="653958"/>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 name="TextBox 19"/>
          <p:cNvSpPr txBox="1"/>
          <p:nvPr/>
        </p:nvSpPr>
        <p:spPr>
          <a:xfrm>
            <a:off x="4448175" y="2279291"/>
            <a:ext cx="1933575" cy="514100"/>
          </a:xfrm>
          <a:prstGeom prst="rect">
            <a:avLst/>
          </a:prstGeom>
          <a:noFill/>
        </p:spPr>
        <p:txBody>
          <a:bodyPr wrap="square" lIns="0" tIns="0" rIns="0" bIns="0" rtlCol="0">
            <a:noAutofit/>
          </a:bodyPr>
          <a:lstStyle/>
          <a:p>
            <a:r>
              <a:rPr lang="en-US" sz="900" i="1" dirty="0" smtClean="0">
                <a:solidFill>
                  <a:srgbClr val="53565A"/>
                </a:solidFill>
                <a:cs typeface="Arial" pitchFamily="34" charset="0"/>
              </a:rPr>
              <a:t>Migrate from Adobe Experience Manager to Open source Content Management System</a:t>
            </a:r>
          </a:p>
        </p:txBody>
      </p:sp>
      <p:sp>
        <p:nvSpPr>
          <p:cNvPr id="556" name="Right Arrow 555"/>
          <p:cNvSpPr/>
          <p:nvPr/>
        </p:nvSpPr>
        <p:spPr>
          <a:xfrm>
            <a:off x="3755945" y="3321532"/>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7" name="Right Arrow 556"/>
          <p:cNvSpPr/>
          <p:nvPr/>
        </p:nvSpPr>
        <p:spPr>
          <a:xfrm>
            <a:off x="6556295" y="3321532"/>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8" name="Rounded Rectangle 557"/>
          <p:cNvSpPr/>
          <p:nvPr/>
        </p:nvSpPr>
        <p:spPr>
          <a:xfrm>
            <a:off x="4381500" y="3074879"/>
            <a:ext cx="209550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59" name="TextBox 558"/>
          <p:cNvSpPr txBox="1"/>
          <p:nvPr/>
        </p:nvSpPr>
        <p:spPr>
          <a:xfrm>
            <a:off x="4419600" y="3177887"/>
            <a:ext cx="2019300" cy="1423221"/>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Migrate to Stargate API Gateway</a:t>
            </a:r>
          </a:p>
          <a:p>
            <a:pPr marL="171450" indent="-171450">
              <a:buFont typeface="Arial" panose="020B0604020202020204" pitchFamily="34" charset="0"/>
              <a:buChar char="•"/>
            </a:pPr>
            <a:r>
              <a:rPr lang="en-US" sz="900" i="1" dirty="0" smtClean="0">
                <a:solidFill>
                  <a:srgbClr val="53565A"/>
                </a:solidFill>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solidFill>
                  <a:srgbClr val="53565A"/>
                </a:solidFill>
                <a:cs typeface="Arial" pitchFamily="34" charset="0"/>
              </a:rPr>
              <a:t>Micro-service API model</a:t>
            </a:r>
          </a:p>
          <a:p>
            <a:pPr marL="171450" indent="-171450">
              <a:buFont typeface="Arial" panose="020B0604020202020204" pitchFamily="34" charset="0"/>
              <a:buChar char="•"/>
            </a:pPr>
            <a:r>
              <a:rPr lang="en-US" sz="900" i="1" dirty="0" smtClean="0">
                <a:solidFill>
                  <a:srgbClr val="53565A"/>
                </a:solidFill>
                <a:cs typeface="Arial" pitchFamily="34" charset="0"/>
              </a:rPr>
              <a:t>Integration of NFR around Logging, Instrumentation, Security and Utilities into a common framework</a:t>
            </a:r>
          </a:p>
        </p:txBody>
      </p:sp>
      <p:cxnSp>
        <p:nvCxnSpPr>
          <p:cNvPr id="560" name="Straight Arrow Connector 559"/>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1" name="Straight Arrow Connector 560"/>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62" name="Right Arrow 561"/>
          <p:cNvSpPr/>
          <p:nvPr/>
        </p:nvSpPr>
        <p:spPr>
          <a:xfrm>
            <a:off x="3755945" y="4689033"/>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3" name="Right Arrow 562"/>
          <p:cNvSpPr/>
          <p:nvPr/>
        </p:nvSpPr>
        <p:spPr>
          <a:xfrm>
            <a:off x="6556295" y="4689033"/>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4" name="Rounded Rectangle 563"/>
          <p:cNvSpPr/>
          <p:nvPr/>
        </p:nvSpPr>
        <p:spPr>
          <a:xfrm>
            <a:off x="4381500" y="4442380"/>
            <a:ext cx="2095500" cy="549271"/>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5" name="TextBox 564"/>
          <p:cNvSpPr txBox="1"/>
          <p:nvPr/>
        </p:nvSpPr>
        <p:spPr>
          <a:xfrm>
            <a:off x="4457700" y="4526339"/>
            <a:ext cx="1933575" cy="514100"/>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900" i="1" dirty="0" smtClean="0">
                <a:solidFill>
                  <a:srgbClr val="53565A"/>
                </a:solidFill>
                <a:cs typeface="Arial" pitchFamily="34" charset="0"/>
              </a:rPr>
              <a:t>Centralized Enterprise Caching</a:t>
            </a:r>
          </a:p>
        </p:txBody>
      </p:sp>
      <p:sp>
        <p:nvSpPr>
          <p:cNvPr id="566" name="Right Arrow 565"/>
          <p:cNvSpPr/>
          <p:nvPr/>
        </p:nvSpPr>
        <p:spPr>
          <a:xfrm>
            <a:off x="3746420" y="5390958"/>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7" name="Right Arrow 566"/>
          <p:cNvSpPr/>
          <p:nvPr/>
        </p:nvSpPr>
        <p:spPr>
          <a:xfrm>
            <a:off x="6546770" y="5390958"/>
            <a:ext cx="558880"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8" name="Rounded Rectangle 567"/>
          <p:cNvSpPr/>
          <p:nvPr/>
        </p:nvSpPr>
        <p:spPr>
          <a:xfrm>
            <a:off x="4371974" y="5144305"/>
            <a:ext cx="2105025" cy="60846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69" name="TextBox 568"/>
          <p:cNvSpPr txBox="1"/>
          <p:nvPr/>
        </p:nvSpPr>
        <p:spPr>
          <a:xfrm>
            <a:off x="4448175" y="5180639"/>
            <a:ext cx="1933575" cy="56761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Source Insulation from backend systems and data enablement through real-time data streaming platform</a:t>
            </a:r>
          </a:p>
        </p:txBody>
      </p:sp>
      <p:cxnSp>
        <p:nvCxnSpPr>
          <p:cNvPr id="570" name="Straight Connector 569"/>
          <p:cNvCxnSpPr/>
          <p:nvPr/>
        </p:nvCxnSpPr>
        <p:spPr>
          <a:xfrm>
            <a:off x="4021313" y="1149363"/>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7105650" y="1110658"/>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72" name="TextBox 571"/>
          <p:cNvSpPr txBox="1"/>
          <p:nvPr/>
        </p:nvSpPr>
        <p:spPr>
          <a:xfrm>
            <a:off x="4026320" y="1047751"/>
            <a:ext cx="3073068"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cxnSp>
        <p:nvCxnSpPr>
          <p:cNvPr id="573" name="Straight Connector 572"/>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84"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25" name="TextBox 24"/>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585" name="TextBox 584"/>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586" name="TextBox 585"/>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587" name="TextBox 586"/>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Tree>
    <p:extLst>
      <p:ext uri="{BB962C8B-B14F-4D97-AF65-F5344CB8AC3E}">
        <p14:creationId xmlns:p14="http://schemas.microsoft.com/office/powerpoint/2010/main" val="14251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6" y="90892"/>
            <a:ext cx="2369203" cy="607849"/>
          </a:xfrm>
          <a:solidFill>
            <a:schemeClr val="accent6">
              <a:lumMod val="20000"/>
              <a:lumOff val="80000"/>
            </a:schemeClr>
          </a:solidFill>
          <a:ln w="38100">
            <a:solidFill>
              <a:srgbClr val="002060"/>
            </a:solidFill>
          </a:ln>
        </p:spPr>
        <p:txBody>
          <a:bodyPr anchor="t">
            <a:normAutofit fontScale="90000"/>
          </a:bodyPr>
          <a:lstStyle/>
          <a:p>
            <a:r>
              <a:rPr lang="en-US" sz="1200" dirty="0"/>
              <a:t>Application: Member Mobile</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25012"/>
            <a:ext cx="2420621" cy="3424604"/>
          </a:xfrm>
          <a:solidFill>
            <a:schemeClr val="accent6">
              <a:lumMod val="20000"/>
              <a:lumOff val="80000"/>
            </a:schemeClr>
          </a:solidFill>
          <a:ln>
            <a:solidFill>
              <a:srgbClr val="002060"/>
            </a:solidFill>
          </a:ln>
        </p:spPr>
        <p:txBody>
          <a:bodyPr vert="horz" lIns="91440" tIns="45720" rIns="91440" bIns="45720" rtlCol="0" anchor="t">
            <a:normAutofit fontScale="97500" lnSpcReduction="10000"/>
          </a:bodyPr>
          <a:lstStyle/>
          <a:p>
            <a:pPr>
              <a:spcBef>
                <a:spcPct val="0"/>
              </a:spcBef>
            </a:pPr>
            <a:r>
              <a:rPr lang="en-US" sz="1200" b="1" dirty="0">
                <a:latin typeface="+mj-lt"/>
                <a:ea typeface="+mj-ea"/>
                <a:cs typeface="+mj-cs"/>
              </a:rPr>
              <a:t>Native Business Capability</a:t>
            </a:r>
          </a:p>
          <a:p>
            <a:r>
              <a:rPr lang="en-US" sz="1100" b="1" dirty="0">
                <a:latin typeface="+mj-lt"/>
                <a:ea typeface="+mj-ea"/>
                <a:cs typeface="+mj-cs"/>
              </a:rPr>
              <a:t>L0: Manage Operations</a:t>
            </a:r>
            <a:r>
              <a:rPr lang="en-US" sz="1200" b="1" dirty="0">
                <a:latin typeface="+mj-lt"/>
                <a:ea typeface="+mj-ea"/>
                <a:cs typeface="+mj-cs"/>
              </a:rPr>
              <a:t> </a:t>
            </a:r>
          </a:p>
          <a:p>
            <a:pPr marL="91440" indent="-91440">
              <a:spcBef>
                <a:spcPct val="0"/>
              </a:spcBef>
              <a:buFont typeface="Arial" panose="020B0604020202020204" pitchFamily="34" charset="0"/>
              <a:buChar char="•"/>
            </a:pPr>
            <a:r>
              <a:rPr lang="en-US" sz="1000" b="1" dirty="0">
                <a:latin typeface="+mj-lt"/>
                <a:ea typeface="+mj-ea"/>
                <a:cs typeface="+mj-cs"/>
              </a:rPr>
              <a:t>L1: </a:t>
            </a:r>
            <a:r>
              <a:rPr lang="en-US" sz="1000" b="1" dirty="0"/>
              <a:t>Contact Operations</a:t>
            </a:r>
          </a:p>
          <a:p>
            <a:pPr marL="182880" lvl="1" indent="-91440">
              <a:spcBef>
                <a:spcPct val="0"/>
              </a:spcBef>
              <a:buFont typeface="Wingdings" panose="05000000000000000000" pitchFamily="2" charset="2"/>
              <a:buChar char="§"/>
            </a:pPr>
            <a:r>
              <a:rPr lang="en-US" sz="800" b="1" dirty="0"/>
              <a:t>L2 Service Operations</a:t>
            </a:r>
          </a:p>
          <a:p>
            <a:pPr marL="274320" lvl="2" indent="-91440">
              <a:spcBef>
                <a:spcPct val="0"/>
              </a:spcBef>
              <a:buFont typeface="Courier New" panose="02070309020205020404" pitchFamily="49" charset="0"/>
              <a:buChar char="o"/>
            </a:pPr>
            <a:r>
              <a:rPr lang="en-US" sz="700" b="1" dirty="0"/>
              <a:t>L3 Claim Status</a:t>
            </a:r>
          </a:p>
          <a:p>
            <a:pPr marL="91440" indent="-91440">
              <a:spcBef>
                <a:spcPct val="0"/>
              </a:spcBef>
              <a:buFont typeface="Arial" panose="020B0604020202020204" pitchFamily="34" charset="0"/>
              <a:buChar char="•"/>
            </a:pPr>
            <a:r>
              <a:rPr lang="en-US" sz="1000" b="1" dirty="0">
                <a:latin typeface="+mj-lt"/>
                <a:ea typeface="+mj-ea"/>
                <a:cs typeface="+mj-cs"/>
              </a:rPr>
              <a:t>L1: Inventory, Orders, Logistics &amp; Fulfillment </a:t>
            </a:r>
          </a:p>
          <a:p>
            <a:pPr marL="182880" lvl="1" indent="-91440">
              <a:spcBef>
                <a:spcPct val="0"/>
              </a:spcBef>
              <a:buFont typeface="Wingdings" panose="05000000000000000000" pitchFamily="2" charset="2"/>
              <a:buChar char="§"/>
            </a:pPr>
            <a:r>
              <a:rPr lang="en-US" sz="800" b="1" dirty="0">
                <a:latin typeface="+mj-lt"/>
                <a:ea typeface="+mj-ea"/>
                <a:cs typeface="+mj-cs"/>
              </a:rPr>
              <a:t>L2 Orders</a:t>
            </a:r>
          </a:p>
          <a:p>
            <a:pPr marL="274320" lvl="2" indent="-91440">
              <a:spcBef>
                <a:spcPct val="0"/>
              </a:spcBef>
              <a:buFont typeface="Courier New" panose="02070309020205020404" pitchFamily="49" charset="0"/>
              <a:buChar char="o"/>
            </a:pPr>
            <a:r>
              <a:rPr lang="en-US" sz="700" b="1" dirty="0">
                <a:latin typeface="+mj-lt"/>
                <a:ea typeface="+mj-ea"/>
                <a:cs typeface="+mj-cs"/>
              </a:rPr>
              <a:t>L3 Order Capture</a:t>
            </a:r>
          </a:p>
          <a:p>
            <a:pPr marL="274320" lvl="2" indent="-91440">
              <a:spcBef>
                <a:spcPct val="0"/>
              </a:spcBef>
              <a:buFont typeface="Courier New" panose="02070309020205020404" pitchFamily="49" charset="0"/>
              <a:buChar char="o"/>
            </a:pPr>
            <a:r>
              <a:rPr lang="en-US" sz="700" b="1" dirty="0">
                <a:latin typeface="+mj-lt"/>
                <a:ea typeface="+mj-ea"/>
                <a:cs typeface="+mj-cs"/>
              </a:rPr>
              <a:t>L3 Tracking</a:t>
            </a:r>
          </a:p>
          <a:p>
            <a:pPr>
              <a:spcBef>
                <a:spcPct val="0"/>
              </a:spcBef>
            </a:pPr>
            <a:r>
              <a:rPr lang="en-US" sz="1100" b="1" dirty="0">
                <a:latin typeface="+mj-lt"/>
                <a:ea typeface="+mj-ea"/>
                <a:cs typeface="+mj-cs"/>
              </a:rPr>
              <a:t>L0: Manage Health Services</a:t>
            </a:r>
          </a:p>
          <a:p>
            <a:pPr marL="91440" indent="-91440">
              <a:spcBef>
                <a:spcPct val="0"/>
              </a:spcBef>
              <a:buFont typeface="Arial" panose="020B0604020202020204" pitchFamily="34" charset="0"/>
              <a:buChar char="•"/>
            </a:pPr>
            <a:r>
              <a:rPr lang="en-US" sz="1000" b="1" dirty="0">
                <a:latin typeface="+mj-lt"/>
                <a:ea typeface="+mj-ea"/>
                <a:cs typeface="+mj-cs"/>
              </a:rPr>
              <a:t>L1: Care Delivery</a:t>
            </a:r>
          </a:p>
          <a:p>
            <a:pPr marL="182880" lvl="1" indent="-91440">
              <a:spcBef>
                <a:spcPct val="0"/>
              </a:spcBef>
              <a:buFont typeface="Wingdings" panose="05000000000000000000" pitchFamily="2" charset="2"/>
              <a:buChar char="§"/>
            </a:pPr>
            <a:r>
              <a:rPr lang="en-US" sz="800" b="1" dirty="0">
                <a:latin typeface="+mj-lt"/>
                <a:ea typeface="+mj-ea"/>
                <a:cs typeface="+mj-cs"/>
              </a:rPr>
              <a:t>L2 Prescription Management</a:t>
            </a:r>
          </a:p>
          <a:p>
            <a:pPr marL="274320" lvl="2" indent="-91440">
              <a:spcBef>
                <a:spcPct val="0"/>
              </a:spcBef>
              <a:buFont typeface="Courier New" panose="02070309020205020404" pitchFamily="49" charset="0"/>
              <a:buChar char="o"/>
            </a:pPr>
            <a:r>
              <a:rPr lang="en-US" sz="700" b="1" dirty="0">
                <a:latin typeface="+mj-lt"/>
                <a:ea typeface="+mj-ea"/>
                <a:cs typeface="+mj-cs"/>
              </a:rPr>
              <a:t>L3 Prescription Intake</a:t>
            </a:r>
          </a:p>
          <a:p>
            <a:pPr marL="91440" indent="-91440">
              <a:spcBef>
                <a:spcPct val="0"/>
              </a:spcBef>
              <a:buFont typeface="Arial" panose="020B0604020202020204" pitchFamily="34" charset="0"/>
              <a:buChar char="•"/>
            </a:pPr>
            <a:r>
              <a:rPr lang="en-US" sz="1000" b="1" dirty="0">
                <a:latin typeface="+mj-lt"/>
                <a:ea typeface="+mj-ea"/>
                <a:cs typeface="+mj-cs"/>
              </a:rPr>
              <a:t>L1: Health Decision Support</a:t>
            </a:r>
          </a:p>
          <a:p>
            <a:pPr marL="182880" lvl="1" indent="-91440">
              <a:spcBef>
                <a:spcPct val="0"/>
              </a:spcBef>
              <a:buFont typeface="Wingdings" panose="05000000000000000000" pitchFamily="2" charset="2"/>
              <a:buChar char="§"/>
            </a:pPr>
            <a:r>
              <a:rPr lang="en-US" sz="800" b="1" dirty="0">
                <a:latin typeface="+mj-lt"/>
                <a:ea typeface="+mj-ea"/>
                <a:cs typeface="+mj-cs"/>
              </a:rPr>
              <a:t>L2 Health Education</a:t>
            </a:r>
          </a:p>
          <a:p>
            <a:pPr marL="182880" lvl="1" indent="-91440">
              <a:spcBef>
                <a:spcPct val="0"/>
              </a:spcBef>
              <a:buFont typeface="Wingdings" panose="05000000000000000000" pitchFamily="2" charset="2"/>
              <a:buChar char="§"/>
            </a:pPr>
            <a:r>
              <a:rPr lang="en-US" sz="800" b="1" dirty="0">
                <a:latin typeface="+mj-lt"/>
                <a:ea typeface="+mj-ea"/>
                <a:cs typeface="+mj-cs"/>
              </a:rPr>
              <a:t>L2 Treatment Selection</a:t>
            </a:r>
          </a:p>
          <a:p>
            <a:pPr marL="274320" lvl="2" indent="-91440">
              <a:spcBef>
                <a:spcPct val="0"/>
              </a:spcBef>
              <a:buFont typeface="Courier New" panose="02070309020205020404" pitchFamily="49" charset="0"/>
              <a:buChar char="o"/>
            </a:pPr>
            <a:r>
              <a:rPr lang="en-US" sz="700" b="1" dirty="0">
                <a:latin typeface="+mj-lt"/>
                <a:ea typeface="+mj-ea"/>
                <a:cs typeface="+mj-cs"/>
              </a:rPr>
              <a:t>L3 Healthcare Cost Estimation</a:t>
            </a:r>
          </a:p>
          <a:p>
            <a:pPr marL="91440" indent="-91440">
              <a:spcBef>
                <a:spcPct val="0"/>
              </a:spcBef>
              <a:buFont typeface="Arial" panose="020B0604020202020204" pitchFamily="34" charset="0"/>
              <a:buChar char="•"/>
            </a:pPr>
            <a:r>
              <a:rPr lang="en-US" sz="1000" b="1" dirty="0">
                <a:latin typeface="+mj-lt"/>
                <a:ea typeface="+mj-ea"/>
                <a:cs typeface="+mj-cs"/>
              </a:rPr>
              <a:t>L1: Utilization Management</a:t>
            </a:r>
          </a:p>
          <a:p>
            <a:pPr marL="182880" lvl="1" indent="-91440">
              <a:spcBef>
                <a:spcPct val="0"/>
              </a:spcBef>
              <a:buFont typeface="Wingdings" panose="05000000000000000000" pitchFamily="2" charset="2"/>
              <a:buChar char="§"/>
            </a:pPr>
            <a:r>
              <a:rPr lang="en-US" sz="900" b="1" dirty="0">
                <a:ea typeface="+mj-ea"/>
                <a:cs typeface="+mj-cs"/>
              </a:rPr>
              <a:t>L2 Clinical Coverage Review</a:t>
            </a:r>
          </a:p>
          <a:p>
            <a:pPr marL="274320" lvl="2" indent="-91440">
              <a:spcBef>
                <a:spcPct val="0"/>
              </a:spcBef>
              <a:buFont typeface="Courier New" panose="02070309020205020404" pitchFamily="49" charset="0"/>
              <a:buChar char="o"/>
            </a:pPr>
            <a:r>
              <a:rPr lang="en-US" sz="700" b="1" dirty="0">
                <a:ea typeface="+mj-ea"/>
                <a:cs typeface="+mj-cs"/>
              </a:rPr>
              <a:t>L3 Coverage Determination</a:t>
            </a:r>
          </a:p>
          <a:p>
            <a:pPr>
              <a:spcBef>
                <a:spcPct val="0"/>
              </a:spcBef>
            </a:pPr>
            <a:r>
              <a:rPr lang="en-US" sz="1100" b="1" dirty="0">
                <a:latin typeface="+mj-lt"/>
                <a:ea typeface="+mj-ea"/>
                <a:cs typeface="+mj-cs"/>
              </a:rPr>
              <a:t>L0: Constituent Service Experience</a:t>
            </a:r>
          </a:p>
          <a:p>
            <a:pPr marL="91440" indent="-91440">
              <a:spcBef>
                <a:spcPct val="0"/>
              </a:spcBef>
              <a:buFont typeface="Arial" panose="020B0604020202020204" pitchFamily="34" charset="0"/>
              <a:buChar char="•"/>
            </a:pPr>
            <a:r>
              <a:rPr lang="en-US" sz="1000" b="1" dirty="0">
                <a:latin typeface="+mj-lt"/>
                <a:ea typeface="+mj-ea"/>
                <a:cs typeface="+mj-cs"/>
              </a:rPr>
              <a:t>L1: Consumer Decision Support</a:t>
            </a:r>
          </a:p>
          <a:p>
            <a:pPr marL="182880" lvl="1" indent="-91440">
              <a:spcBef>
                <a:spcPct val="0"/>
              </a:spcBef>
              <a:buFont typeface="Wingdings" panose="05000000000000000000" pitchFamily="2" charset="2"/>
              <a:buChar char="§"/>
            </a:pPr>
            <a:r>
              <a:rPr lang="en-US" sz="800" b="1" dirty="0">
                <a:latin typeface="+mj-lt"/>
                <a:ea typeface="+mj-ea"/>
                <a:cs typeface="+mj-cs"/>
              </a:rPr>
              <a:t>L2 Enable Consumer Health Care Ownership</a:t>
            </a:r>
          </a:p>
          <a:p>
            <a:pPr marL="182880" lvl="1" indent="-91440">
              <a:spcBef>
                <a:spcPct val="0"/>
              </a:spcBef>
              <a:buFont typeface="Wingdings" panose="05000000000000000000" pitchFamily="2" charset="2"/>
              <a:buChar char="§"/>
            </a:pPr>
            <a:r>
              <a:rPr lang="en-US" sz="800" b="1" dirty="0">
                <a:latin typeface="+mj-lt"/>
                <a:ea typeface="+mj-ea"/>
                <a:cs typeface="+mj-cs"/>
              </a:rPr>
              <a:t>L2 Enable Provider Selection</a:t>
            </a:r>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3644540551"/>
              </p:ext>
            </p:extLst>
          </p:nvPr>
        </p:nvGraphicFramePr>
        <p:xfrm>
          <a:off x="2562225" y="556592"/>
          <a:ext cx="9586427" cy="6195247"/>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1283771">
                  <a:extLst>
                    <a:ext uri="{9D8B030D-6E8A-4147-A177-3AD203B41FA5}">
                      <a16:colId xmlns="" xmlns:a16="http://schemas.microsoft.com/office/drawing/2014/main" val="20002"/>
                    </a:ext>
                  </a:extLst>
                </a:gridCol>
                <a:gridCol w="953037">
                  <a:extLst>
                    <a:ext uri="{9D8B030D-6E8A-4147-A177-3AD203B41FA5}">
                      <a16:colId xmlns="" xmlns:a16="http://schemas.microsoft.com/office/drawing/2014/main" val="20003"/>
                    </a:ext>
                  </a:extLst>
                </a:gridCol>
                <a:gridCol w="875763">
                  <a:extLst>
                    <a:ext uri="{9D8B030D-6E8A-4147-A177-3AD203B41FA5}">
                      <a16:colId xmlns="" xmlns:a16="http://schemas.microsoft.com/office/drawing/2014/main" val="20004"/>
                    </a:ext>
                  </a:extLst>
                </a:gridCol>
                <a:gridCol w="1275009">
                  <a:extLst>
                    <a:ext uri="{9D8B030D-6E8A-4147-A177-3AD203B41FA5}">
                      <a16:colId xmlns="" xmlns:a16="http://schemas.microsoft.com/office/drawing/2014/main" val="20005"/>
                    </a:ext>
                  </a:extLst>
                </a:gridCol>
                <a:gridCol w="991673">
                  <a:extLst>
                    <a:ext uri="{9D8B030D-6E8A-4147-A177-3AD203B41FA5}">
                      <a16:colId xmlns="" xmlns:a16="http://schemas.microsoft.com/office/drawing/2014/main" val="20006"/>
                    </a:ext>
                  </a:extLst>
                </a:gridCol>
                <a:gridCol w="1081825">
                  <a:extLst>
                    <a:ext uri="{9D8B030D-6E8A-4147-A177-3AD203B41FA5}">
                      <a16:colId xmlns="" xmlns:a16="http://schemas.microsoft.com/office/drawing/2014/main" val="20007"/>
                    </a:ext>
                  </a:extLst>
                </a:gridCol>
                <a:gridCol w="1184857">
                  <a:extLst>
                    <a:ext uri="{9D8B030D-6E8A-4147-A177-3AD203B41FA5}">
                      <a16:colId xmlns="" xmlns:a16="http://schemas.microsoft.com/office/drawing/2014/main" val="20008"/>
                    </a:ext>
                  </a:extLst>
                </a:gridCol>
                <a:gridCol w="931153">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B050"/>
                          </a:solidFill>
                        </a:rPr>
                        <a:t>ESP Phase !!</a:t>
                      </a:r>
                    </a:p>
                    <a:p>
                      <a:pPr marL="171450" indent="-171450" algn="l">
                        <a:buFont typeface="Arial" panose="020B0604020202020204" pitchFamily="34" charset="0"/>
                        <a:buChar char="•"/>
                      </a:pPr>
                      <a:r>
                        <a:rPr lang="en-US" sz="700" dirty="0" smtClean="0">
                          <a:solidFill>
                            <a:srgbClr val="00B050"/>
                          </a:solidFill>
                        </a:rPr>
                        <a:t>ACH</a:t>
                      </a:r>
                    </a:p>
                    <a:p>
                      <a:pPr marL="171450" indent="-171450" algn="l">
                        <a:buFont typeface="Arial" panose="020B0604020202020204" pitchFamily="34" charset="0"/>
                        <a:buChar char="•"/>
                      </a:pPr>
                      <a:r>
                        <a:rPr lang="en-US" sz="700" dirty="0" smtClean="0">
                          <a:solidFill>
                            <a:srgbClr val="00B050"/>
                          </a:solidFill>
                        </a:rPr>
                        <a:t>OptumRx Chat</a:t>
                      </a:r>
                    </a:p>
                    <a:p>
                      <a:pPr marL="171450" indent="-171450" algn="l">
                        <a:buFont typeface="Arial" panose="020B0604020202020204" pitchFamily="34" charset="0"/>
                        <a:buChar char="•"/>
                      </a:pPr>
                      <a:r>
                        <a:rPr lang="en-US" sz="700" dirty="0" smtClean="0">
                          <a:solidFill>
                            <a:srgbClr val="00B050"/>
                          </a:solidFill>
                        </a:rPr>
                        <a:t>Push Notifications</a:t>
                      </a:r>
                    </a:p>
                    <a:p>
                      <a:pPr marL="171450" indent="-171450" algn="l">
                        <a:buFont typeface="Arial" panose="020B0604020202020204" pitchFamily="34" charset="0"/>
                        <a:buChar char="•"/>
                      </a:pPr>
                      <a:r>
                        <a:rPr lang="en-US" sz="700" dirty="0" smtClean="0">
                          <a:solidFill>
                            <a:srgbClr val="00B050"/>
                          </a:solidFill>
                        </a:rPr>
                        <a:t>Meds Checkout Attention</a:t>
                      </a:r>
                    </a:p>
                    <a:p>
                      <a:pPr marL="171450" indent="-171450" algn="l">
                        <a:buFont typeface="Arial" panose="020B0604020202020204" pitchFamily="34" charset="0"/>
                        <a:buChar char="•"/>
                      </a:pPr>
                      <a:r>
                        <a:rPr lang="en-US" sz="700" dirty="0" smtClean="0">
                          <a:solidFill>
                            <a:srgbClr val="00B050"/>
                          </a:solidFill>
                        </a:rPr>
                        <a:t>External</a:t>
                      </a:r>
                      <a:r>
                        <a:rPr lang="en-US" sz="700" baseline="0" dirty="0" smtClean="0">
                          <a:solidFill>
                            <a:srgbClr val="00B050"/>
                          </a:solidFill>
                        </a:rPr>
                        <a:t> Demand</a:t>
                      </a:r>
                    </a:p>
                    <a:p>
                      <a:pPr marL="171450" indent="-171450" algn="l">
                        <a:buFont typeface="Arial" panose="020B0604020202020204" pitchFamily="34" charset="0"/>
                        <a:buChar char="•"/>
                      </a:pPr>
                      <a:r>
                        <a:rPr lang="en-US" sz="700" baseline="0" dirty="0" smtClean="0">
                          <a:solidFill>
                            <a:srgbClr val="00B050"/>
                          </a:solidFill>
                        </a:rPr>
                        <a:t>Accessibility</a:t>
                      </a:r>
                    </a:p>
                    <a:p>
                      <a:pPr marL="171450" indent="-171450" algn="l">
                        <a:buFont typeface="Arial" panose="020B0604020202020204" pitchFamily="34" charset="0"/>
                        <a:buChar char="•"/>
                      </a:pPr>
                      <a:r>
                        <a:rPr lang="en-US" sz="700" baseline="0" dirty="0" smtClean="0">
                          <a:solidFill>
                            <a:srgbClr val="00B050"/>
                          </a:solidFill>
                        </a:rPr>
                        <a:t>Add Credit Card by Photo</a:t>
                      </a:r>
                    </a:p>
                    <a:p>
                      <a:pPr marL="171450" indent="-171450" algn="l">
                        <a:buFont typeface="Arial" panose="020B0604020202020204" pitchFamily="34" charset="0"/>
                        <a:buChar char="•"/>
                      </a:pPr>
                      <a:r>
                        <a:rPr lang="en-US" sz="700" baseline="0" dirty="0" smtClean="0">
                          <a:solidFill>
                            <a:srgbClr val="E87722"/>
                          </a:solidFill>
                        </a:rPr>
                        <a:t>IRIS Decoupling</a:t>
                      </a:r>
                    </a:p>
                    <a:p>
                      <a:pPr marL="0" indent="0" algn="l">
                        <a:buFont typeface="Arial" panose="020B0604020202020204" pitchFamily="34" charset="0"/>
                        <a:buNone/>
                      </a:pP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E87722"/>
                          </a:solidFill>
                        </a:rPr>
                        <a:t>BPE</a:t>
                      </a: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baseline="0" dirty="0" smtClean="0">
                          <a:solidFill>
                            <a:srgbClr val="EB883D"/>
                          </a:solidFill>
                        </a:rPr>
                        <a:t>Maintenance Mode for Current  App</a:t>
                      </a:r>
                    </a:p>
                    <a:p>
                      <a:pPr algn="l"/>
                      <a:endParaRPr lang="en-US" sz="700" baseline="0" dirty="0" smtClean="0">
                        <a:solidFill>
                          <a:srgbClr val="EB883D"/>
                        </a:solidFill>
                      </a:endParaRPr>
                    </a:p>
                    <a:p>
                      <a:pPr algn="l"/>
                      <a:r>
                        <a:rPr lang="en-US" sz="700" baseline="0" dirty="0" smtClean="0">
                          <a:solidFill>
                            <a:srgbClr val="EB883D"/>
                          </a:solidFill>
                        </a:rPr>
                        <a:t>Ongoing Development  and platform migration for New Native  App </a:t>
                      </a:r>
                    </a:p>
                    <a:p>
                      <a:pPr algn="l"/>
                      <a:endParaRPr lang="en-US" sz="700" baseline="0" dirty="0" smtClean="0">
                        <a:solidFill>
                          <a:schemeClr val="tx1"/>
                        </a:solidFill>
                      </a:endParaRPr>
                    </a:p>
                    <a:p>
                      <a:pPr algn="l"/>
                      <a:endParaRPr lang="en-US" sz="700" baseline="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baseline="0" dirty="0" smtClean="0">
                          <a:solidFill>
                            <a:srgbClr val="EB883D"/>
                          </a:solidFill>
                        </a:rPr>
                        <a:t>Maintenance Mode for Current  App</a:t>
                      </a:r>
                    </a:p>
                    <a:p>
                      <a:pPr algn="l"/>
                      <a:endParaRPr lang="en-US" sz="700" baseline="0" dirty="0" smtClean="0">
                        <a:solidFill>
                          <a:srgbClr val="EB883D"/>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aseline="0" dirty="0" smtClean="0">
                          <a:solidFill>
                            <a:srgbClr val="EB883D"/>
                          </a:solidFill>
                        </a:rPr>
                        <a:t>Ongoing Development  and platform migration for New Native  App </a:t>
                      </a: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70C0"/>
                          </a:solidFill>
                        </a:rPr>
                        <a:t>JavaScript</a:t>
                      </a:r>
                      <a:endParaRPr lang="en-US" sz="700" dirty="0">
                        <a:solidFill>
                          <a:srgbClr val="0070C0"/>
                        </a:solidFill>
                      </a:endParaRPr>
                    </a:p>
                    <a:p>
                      <a:pPr marL="171450" indent="-171450" algn="l">
                        <a:buFont typeface="Arial" panose="020B0604020202020204" pitchFamily="34" charset="0"/>
                        <a:buChar char="•"/>
                      </a:pPr>
                      <a:r>
                        <a:rPr lang="en-US" sz="700" dirty="0">
                          <a:solidFill>
                            <a:srgbClr val="0070C0"/>
                          </a:solidFill>
                        </a:rPr>
                        <a:t>IBM Mobile Foundation SDK</a:t>
                      </a:r>
                    </a:p>
                    <a:p>
                      <a:pPr marL="171450" indent="-171450" algn="l">
                        <a:buFont typeface="Arial" panose="020B0604020202020204" pitchFamily="34" charset="0"/>
                        <a:buChar char="•"/>
                      </a:pPr>
                      <a:r>
                        <a:rPr lang="en-US" sz="700" dirty="0" smtClean="0">
                          <a:solidFill>
                            <a:srgbClr val="0070C0"/>
                          </a:solidFill>
                        </a:rPr>
                        <a:t>jQuery</a:t>
                      </a:r>
                    </a:p>
                    <a:p>
                      <a:pPr marL="171450" indent="-171450" algn="l">
                        <a:buFont typeface="Arial" panose="020B0604020202020204" pitchFamily="34" charset="0"/>
                        <a:buChar char="•"/>
                      </a:pPr>
                      <a:r>
                        <a:rPr lang="en-US" sz="700" dirty="0" smtClean="0">
                          <a:solidFill>
                            <a:srgbClr val="0070C0"/>
                          </a:solidFill>
                        </a:rPr>
                        <a:t>HSID pages</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Tealeaf</a:t>
                      </a:r>
                      <a:r>
                        <a:rPr lang="en-US" sz="700" baseline="0" dirty="0" smtClean="0">
                          <a:solidFill>
                            <a:schemeClr val="accent6">
                              <a:lumMod val="75000"/>
                            </a:schemeClr>
                          </a:solidFill>
                        </a:rPr>
                        <a:t> Analytics</a:t>
                      </a:r>
                    </a:p>
                    <a:p>
                      <a:pPr marL="171450" indent="-171450" algn="l">
                        <a:buFont typeface="Arial" panose="020B0604020202020204" pitchFamily="34" charset="0"/>
                        <a:buChar char="•"/>
                      </a:pPr>
                      <a:r>
                        <a:rPr lang="en-US" sz="700" baseline="0" dirty="0" smtClean="0">
                          <a:solidFill>
                            <a:schemeClr val="accent6">
                              <a:lumMod val="75000"/>
                            </a:schemeClr>
                          </a:solidFill>
                        </a:rPr>
                        <a:t>Observe Point /AEM Tagging</a:t>
                      </a: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00B050"/>
                          </a:solidFill>
                        </a:rPr>
                        <a:t>Start migration to Native app</a:t>
                      </a:r>
                    </a:p>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 – build new for V8</a:t>
                      </a:r>
                    </a:p>
                    <a:p>
                      <a:pPr marL="171450" indent="-171450" algn="l">
                        <a:buFont typeface="Arial" panose="020B0604020202020204" pitchFamily="34" charset="0"/>
                        <a:buChar char="•"/>
                      </a:pPr>
                      <a:r>
                        <a:rPr lang="en-US" sz="700" dirty="0">
                          <a:solidFill>
                            <a:srgbClr val="0070C0"/>
                          </a:solidFill>
                        </a:rPr>
                        <a:t>Dev – build new for </a:t>
                      </a:r>
                      <a:r>
                        <a:rPr lang="en-US" sz="700" dirty="0" smtClean="0">
                          <a:solidFill>
                            <a:srgbClr val="0070C0"/>
                          </a:solidFill>
                        </a:rPr>
                        <a:t>V8</a:t>
                      </a:r>
                    </a:p>
                    <a:p>
                      <a:pPr marL="171450" indent="-171450" algn="l">
                        <a:buFont typeface="Arial" panose="020B0604020202020204" pitchFamily="34" charset="0"/>
                        <a:buChar char="•"/>
                      </a:pPr>
                      <a:r>
                        <a:rPr lang="en-US" sz="700" dirty="0" smtClean="0">
                          <a:solidFill>
                            <a:srgbClr val="00B050"/>
                          </a:solidFill>
                        </a:rPr>
                        <a:t>V8 Production</a:t>
                      </a: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Dev - OSO POC</a:t>
                      </a: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Oracle - Upgrade</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HAPI</a:t>
                      </a:r>
                    </a:p>
                    <a:p>
                      <a:pPr marL="171450" indent="-171450" algn="l">
                        <a:buFont typeface="Arial" panose="020B0604020202020204" pitchFamily="34" charset="0"/>
                        <a:buChar char="•"/>
                      </a:pPr>
                      <a:r>
                        <a:rPr lang="en-US" sz="700" dirty="0">
                          <a:solidFill>
                            <a:srgbClr val="0070C0"/>
                          </a:solidFill>
                        </a:rPr>
                        <a:t>Google API</a:t>
                      </a:r>
                    </a:p>
                    <a:p>
                      <a:pPr marL="171450" indent="-171450" algn="l">
                        <a:buFont typeface="Arial" panose="020B0604020202020204" pitchFamily="34" charset="0"/>
                        <a:buChar char="•"/>
                      </a:pPr>
                      <a:r>
                        <a:rPr lang="en-US" sz="700" dirty="0">
                          <a:solidFill>
                            <a:srgbClr val="0070C0"/>
                          </a:solidFill>
                        </a:rPr>
                        <a:t>RxESB Migration – API Gateway, Edge, Course grained, &amp; microservices</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E87722"/>
                          </a:solidFill>
                        </a:rPr>
                        <a:t>Consolidate</a:t>
                      </a:r>
                      <a:r>
                        <a:rPr lang="en-US" sz="700" baseline="0" dirty="0" smtClean="0">
                          <a:solidFill>
                            <a:srgbClr val="E87722"/>
                          </a:solidFill>
                        </a:rPr>
                        <a:t> HAPI and ECS for IRIS </a:t>
                      </a:r>
                      <a:r>
                        <a:rPr lang="en-US" sz="700" kern="1200" dirty="0" smtClean="0">
                          <a:solidFill>
                            <a:srgbClr val="E87722"/>
                          </a:solidFill>
                          <a:latin typeface="+mn-lt"/>
                          <a:ea typeface="+mn-ea"/>
                          <a:cs typeface="+mn-cs"/>
                        </a:rPr>
                        <a:t>related</a:t>
                      </a:r>
                      <a:r>
                        <a:rPr lang="en-US" sz="700" baseline="0" dirty="0" smtClean="0">
                          <a:solidFill>
                            <a:srgbClr val="E87722"/>
                          </a:solidFill>
                        </a:rPr>
                        <a:t> calls into the micro-service API middleware layer</a:t>
                      </a:r>
                      <a:endParaRPr lang="en-US" sz="700" dirty="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rgbClr val="E87722"/>
                          </a:solidFill>
                        </a:rPr>
                        <a:t>Consolidate</a:t>
                      </a:r>
                      <a:r>
                        <a:rPr lang="en-US" sz="700" baseline="0" dirty="0" smtClean="0">
                          <a:solidFill>
                            <a:srgbClr val="E87722"/>
                          </a:solidFill>
                        </a:rPr>
                        <a:t> HAPI and ECS for RxClaim </a:t>
                      </a:r>
                      <a:r>
                        <a:rPr lang="en-US" sz="700" kern="1200" dirty="0" smtClean="0">
                          <a:solidFill>
                            <a:srgbClr val="E87722"/>
                          </a:solidFill>
                          <a:latin typeface="+mn-lt"/>
                          <a:ea typeface="+mn-ea"/>
                          <a:cs typeface="+mn-cs"/>
                        </a:rPr>
                        <a:t>related</a:t>
                      </a:r>
                      <a:r>
                        <a:rPr lang="en-US" sz="700" baseline="0" dirty="0" smtClean="0">
                          <a:solidFill>
                            <a:srgbClr val="E87722"/>
                          </a:solidFill>
                        </a:rPr>
                        <a:t> calls into the micro-service API middleware layer</a:t>
                      </a:r>
                      <a:endParaRPr lang="en-US" sz="700" dirty="0" smtClean="0">
                        <a:solidFill>
                          <a:srgbClr val="E87722"/>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Active – Active (RTO 8, RPO 0)</a:t>
                      </a:r>
                    </a:p>
                    <a:p>
                      <a:pPr marL="171450" indent="-171450" algn="l">
                        <a:buFont typeface="Arial" panose="020B0604020202020204" pitchFamily="34" charset="0"/>
                        <a:buChar char="•"/>
                      </a:pPr>
                      <a:r>
                        <a:rPr lang="en-US" sz="700" dirty="0">
                          <a:solidFill>
                            <a:srgbClr val="0070C0"/>
                          </a:solidFill>
                        </a:rPr>
                        <a:t>DB – Active/Standby</a:t>
                      </a:r>
                    </a:p>
                    <a:p>
                      <a:pPr algn="l"/>
                      <a:r>
                        <a:rPr lang="en-US" sz="700" dirty="0">
                          <a:solidFill>
                            <a:srgbClr val="0070C0"/>
                          </a:solidFill>
                        </a:rPr>
                        <a:t>(RTO 8, RPO 1)</a:t>
                      </a:r>
                    </a:p>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85755" y="4292923"/>
            <a:ext cx="2420621" cy="124197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75000" lnSpcReduction="20000"/>
          </a:bodyPr>
          <a:lstStyle>
            <a:lvl1pPr>
              <a:spcBef>
                <a:spcPct val="0"/>
              </a:spcBef>
              <a:buNone/>
              <a:defRPr sz="1200" b="1">
                <a:latin typeface="+mj-lt"/>
                <a:ea typeface="+mj-ea"/>
                <a:cs typeface="+mj-cs"/>
              </a:defRPr>
            </a:lvl1pPr>
          </a:lstStyle>
          <a:p>
            <a:r>
              <a:rPr lang="en-US" sz="1000" dirty="0">
                <a:solidFill>
                  <a:prstClr val="black"/>
                </a:solidFill>
              </a:rPr>
              <a:t>System Dependencies</a:t>
            </a:r>
          </a:p>
          <a:p>
            <a:pPr marL="91440" indent="-91440">
              <a:buFont typeface="Arial" panose="020B0604020202020204" pitchFamily="34" charset="0"/>
              <a:buChar char="•"/>
            </a:pPr>
            <a:r>
              <a:rPr lang="en-US" sz="1000" dirty="0">
                <a:solidFill>
                  <a:prstClr val="black"/>
                </a:solidFill>
              </a:rPr>
              <a:t>L1: Utilization Management</a:t>
            </a:r>
          </a:p>
          <a:p>
            <a:pPr marL="182880" lvl="1"/>
            <a:r>
              <a:rPr lang="en-US" sz="700" b="1" dirty="0">
                <a:solidFill>
                  <a:srgbClr val="00B050"/>
                </a:solidFill>
              </a:rPr>
              <a:t>RxAuth/Prior Authorization System</a:t>
            </a:r>
          </a:p>
          <a:p>
            <a:pPr marL="91440" indent="-91440">
              <a:buFont typeface="Arial" panose="020B0604020202020204" pitchFamily="34" charset="0"/>
              <a:buChar char="•"/>
            </a:pPr>
            <a:r>
              <a:rPr lang="en-US" sz="1050" dirty="0">
                <a:solidFill>
                  <a:prstClr val="black"/>
                </a:solidFill>
              </a:rPr>
              <a:t>L1: Inventory, Orders, Logistics &amp; Fulfillment</a:t>
            </a:r>
          </a:p>
          <a:p>
            <a:pPr marL="182880" lvl="1"/>
            <a:r>
              <a:rPr lang="en-US" sz="700" b="1" dirty="0">
                <a:solidFill>
                  <a:srgbClr val="00B050"/>
                </a:solidFill>
              </a:rPr>
              <a:t>IRIS</a:t>
            </a:r>
            <a:endParaRPr lang="en-US" sz="700" dirty="0">
              <a:solidFill>
                <a:prstClr val="black"/>
              </a:solidFill>
            </a:endParaRPr>
          </a:p>
          <a:p>
            <a:pPr marL="91440" indent="-91440">
              <a:buFont typeface="Arial" panose="020B0604020202020204" pitchFamily="34" charset="0"/>
              <a:buChar char="•"/>
            </a:pPr>
            <a:r>
              <a:rPr lang="en-US" sz="1000" dirty="0">
                <a:solidFill>
                  <a:prstClr val="black"/>
                </a:solidFill>
              </a:rPr>
              <a:t>L1: Financial Services</a:t>
            </a:r>
          </a:p>
          <a:p>
            <a:pPr marL="182880" lvl="1"/>
            <a:r>
              <a:rPr lang="en-US" sz="700" b="1" dirty="0">
                <a:solidFill>
                  <a:srgbClr val="00B050"/>
                </a:solidFill>
              </a:rPr>
              <a:t>UHG Payment Gateway</a:t>
            </a:r>
          </a:p>
          <a:p>
            <a:pPr marL="91440" indent="-91440">
              <a:buFont typeface="Arial" panose="020B0604020202020204" pitchFamily="34" charset="0"/>
              <a:buChar char="•"/>
            </a:pPr>
            <a:r>
              <a:rPr lang="en-US" sz="1000" dirty="0" smtClean="0">
                <a:solidFill>
                  <a:prstClr val="black"/>
                </a:solidFill>
              </a:rPr>
              <a:t>L1: Data Operations      </a:t>
            </a:r>
          </a:p>
          <a:p>
            <a:r>
              <a:rPr lang="en-US" sz="700" dirty="0" smtClean="0">
                <a:solidFill>
                  <a:srgbClr val="00B050"/>
                </a:solidFill>
              </a:rPr>
              <a:t>            ESB/DSG-hAPI</a:t>
            </a:r>
          </a:p>
          <a:p>
            <a:pPr marL="91440" indent="-91440">
              <a:buFont typeface="Arial" panose="020B0604020202020204" pitchFamily="34" charset="0"/>
              <a:buChar char="•"/>
            </a:pPr>
            <a:r>
              <a:rPr lang="en-US" sz="1000" dirty="0" smtClean="0">
                <a:solidFill>
                  <a:prstClr val="black"/>
                </a:solidFill>
              </a:rPr>
              <a:t>L1</a:t>
            </a:r>
            <a:r>
              <a:rPr lang="en-US" sz="1000" dirty="0">
                <a:solidFill>
                  <a:prstClr val="black"/>
                </a:solidFill>
              </a:rPr>
              <a:t>: Manage Claims</a:t>
            </a:r>
          </a:p>
          <a:p>
            <a:r>
              <a:rPr lang="en-US" sz="1100" dirty="0">
                <a:solidFill>
                  <a:srgbClr val="00B050"/>
                </a:solidFill>
              </a:rPr>
              <a:t>        </a:t>
            </a:r>
            <a:r>
              <a:rPr lang="en-US" sz="700" dirty="0" smtClean="0">
                <a:solidFill>
                  <a:srgbClr val="00B050"/>
                </a:solidFill>
              </a:rPr>
              <a:t>RxClaim</a:t>
            </a:r>
          </a:p>
          <a:p>
            <a:pPr marL="91440" indent="-91440">
              <a:buFont typeface="Arial" panose="020B0604020202020204" pitchFamily="34" charset="0"/>
              <a:buChar char="•"/>
            </a:pPr>
            <a:r>
              <a:rPr lang="en-US" sz="1100" dirty="0">
                <a:solidFill>
                  <a:prstClr val="black"/>
                </a:solidFill>
              </a:rPr>
              <a:t>L1: Health Decision Support </a:t>
            </a:r>
          </a:p>
          <a:p>
            <a:r>
              <a:rPr lang="en-US" sz="700" dirty="0">
                <a:solidFill>
                  <a:srgbClr val="00B050"/>
                </a:solidFill>
              </a:rPr>
              <a:t>             </a:t>
            </a:r>
            <a:r>
              <a:rPr lang="en-US" sz="700" dirty="0" smtClean="0">
                <a:solidFill>
                  <a:srgbClr val="00B050"/>
                </a:solidFill>
              </a:rPr>
              <a:t>RxWeb, </a:t>
            </a:r>
            <a:r>
              <a:rPr lang="en-US" sz="700" dirty="0">
                <a:solidFill>
                  <a:srgbClr val="00B050"/>
                </a:solidFill>
              </a:rPr>
              <a:t>iNet DB,  Google API, DestinationRx, Goldstandard</a:t>
            </a:r>
            <a:endParaRPr lang="en-US" sz="700" dirty="0" smtClean="0">
              <a:solidFill>
                <a:srgbClr val="00B050"/>
              </a:solidFill>
            </a:endParaRPr>
          </a:p>
          <a:p>
            <a:endParaRPr lang="en-US" sz="700" dirty="0">
              <a:solidFill>
                <a:srgbClr val="00B050"/>
              </a:solidFill>
            </a:endParaRPr>
          </a:p>
        </p:txBody>
      </p:sp>
      <p:sp>
        <p:nvSpPr>
          <p:cNvPr id="8" name="Text Placeholder 3"/>
          <p:cNvSpPr txBox="1">
            <a:spLocks/>
          </p:cNvSpPr>
          <p:nvPr/>
        </p:nvSpPr>
        <p:spPr>
          <a:xfrm>
            <a:off x="85755" y="5615857"/>
            <a:ext cx="2420621"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67500" lnSpcReduction="20000"/>
          </a:bodyPr>
          <a:lstStyle>
            <a:lvl1pPr>
              <a:spcBef>
                <a:spcPct val="0"/>
              </a:spcBef>
              <a:buNone/>
              <a:defRPr sz="1200" b="1">
                <a:latin typeface="+mj-lt"/>
                <a:ea typeface="+mj-ea"/>
                <a:cs typeface="+mj-cs"/>
              </a:defRPr>
            </a:lvl1pPr>
          </a:lstStyle>
          <a:p>
            <a:r>
              <a:rPr lang="en-US" sz="1000" dirty="0">
                <a:solidFill>
                  <a:prstClr val="black"/>
                </a:solidFill>
              </a:rPr>
              <a:t>Application / Platform TCO</a:t>
            </a:r>
          </a:p>
          <a:p>
            <a:endParaRPr lang="en-US" sz="1000" dirty="0">
              <a:solidFill>
                <a:prstClr val="black"/>
              </a:solidFill>
            </a:endParaRPr>
          </a:p>
          <a:p>
            <a:r>
              <a:rPr lang="en-US" sz="1000" dirty="0">
                <a:solidFill>
                  <a:prstClr val="black"/>
                </a:solidFill>
              </a:rPr>
              <a:t>2018: $879K </a:t>
            </a:r>
          </a:p>
          <a:p>
            <a:r>
              <a:rPr lang="en-US" sz="1000" dirty="0">
                <a:solidFill>
                  <a:prstClr val="black"/>
                </a:solidFill>
              </a:rPr>
              <a:t>2019:</a:t>
            </a:r>
          </a:p>
          <a:p>
            <a:r>
              <a:rPr lang="en-US" sz="1000" dirty="0">
                <a:solidFill>
                  <a:prstClr val="black"/>
                </a:solidFill>
              </a:rPr>
              <a:t>2020:</a:t>
            </a:r>
          </a:p>
          <a:p>
            <a:endParaRPr lang="en-US" sz="1000" dirty="0">
              <a:solidFill>
                <a:prstClr val="black"/>
              </a:solidFill>
            </a:endParaRPr>
          </a:p>
          <a:p>
            <a:r>
              <a:rPr lang="en-US" sz="1000" dirty="0">
                <a:solidFill>
                  <a:prstClr val="black"/>
                </a:solidFill>
              </a:rPr>
              <a:t>Notes: As of August 2018:</a:t>
            </a:r>
          </a:p>
          <a:p>
            <a:pPr marL="171450" indent="-171450">
              <a:buFont typeface="Arial" panose="020B0604020202020204" pitchFamily="34" charset="0"/>
              <a:buChar char="•"/>
            </a:pPr>
            <a:r>
              <a:rPr lang="en-US" sz="1000" dirty="0">
                <a:solidFill>
                  <a:prstClr val="black"/>
                </a:solidFill>
              </a:rPr>
              <a:t>$559K (Infrastructure)</a:t>
            </a:r>
          </a:p>
          <a:p>
            <a:pPr marL="171450" indent="-171450">
              <a:buFont typeface="Arial" panose="020B0604020202020204" pitchFamily="34" charset="0"/>
              <a:buChar char="•"/>
            </a:pPr>
            <a:r>
              <a:rPr lang="en-US" sz="1000" dirty="0">
                <a:solidFill>
                  <a:prstClr val="black"/>
                </a:solidFill>
              </a:rPr>
              <a:t>$320K (O&amp;M) – </a:t>
            </a:r>
            <a:r>
              <a:rPr lang="en-US" sz="1000" i="1" dirty="0">
                <a:solidFill>
                  <a:srgbClr val="960000"/>
                </a:solidFill>
              </a:rPr>
              <a:t>Numbers include figures for OptumRx Member Mobile/ OptumRx Mobile billing applications</a:t>
            </a:r>
            <a:endParaRPr lang="en-US" dirty="0">
              <a:solidFill>
                <a:prstClr val="black"/>
              </a:solidFill>
            </a:endParaRPr>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79963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Proposed</a:t>
              </a:r>
              <a:endParaRPr lang="en-US" sz="800" b="1" dirty="0">
                <a:solidFill>
                  <a:prstClr val="white"/>
                </a:solidFill>
              </a:endParaRPr>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Agreed Upon</a:t>
              </a:r>
              <a:endParaRPr lang="en-US" sz="800" b="1" dirty="0">
                <a:solidFill>
                  <a:prstClr val="white"/>
                </a:solidFill>
              </a:endParaRPr>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prstClr val="white"/>
                  </a:solidFill>
                </a:rPr>
                <a:t>Completed</a:t>
              </a:r>
              <a:endParaRPr lang="en-US" sz="800" b="1" dirty="0">
                <a:solidFill>
                  <a:prstClr val="white"/>
                </a:solidFill>
              </a:endParaRPr>
            </a:p>
          </p:txBody>
        </p:sp>
      </p:grpSp>
    </p:spTree>
    <p:extLst>
      <p:ext uri="{BB962C8B-B14F-4D97-AF65-F5344CB8AC3E}">
        <p14:creationId xmlns:p14="http://schemas.microsoft.com/office/powerpoint/2010/main" val="1839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5587" y="296533"/>
            <a:ext cx="6181811" cy="540958"/>
          </a:xfrm>
        </p:spPr>
        <p:txBody>
          <a:bodyPr anchor="b">
            <a:normAutofit fontScale="90000"/>
          </a:bodyPr>
          <a:lstStyle/>
          <a:p>
            <a:r>
              <a:rPr lang="en-US" dirty="0" smtClean="0"/>
              <a:t>BriovaRx Mobile </a:t>
            </a:r>
            <a:r>
              <a:rPr lang="en-US" dirty="0"/>
              <a:t>– Evolution to Future State </a:t>
            </a:r>
          </a:p>
        </p:txBody>
      </p:sp>
      <p:sp>
        <p:nvSpPr>
          <p:cNvPr id="3" name="Rectangle 2"/>
          <p:cNvSpPr/>
          <p:nvPr/>
        </p:nvSpPr>
        <p:spPr>
          <a:xfrm>
            <a:off x="96756" y="2170573"/>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 name="Rounded Rectangle 3"/>
          <p:cNvSpPr/>
          <p:nvPr/>
        </p:nvSpPr>
        <p:spPr>
          <a:xfrm>
            <a:off x="582761" y="1676774"/>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5" name="Straight Arrow Connector 4"/>
          <p:cNvCxnSpPr/>
          <p:nvPr/>
        </p:nvCxnSpPr>
        <p:spPr>
          <a:xfrm flipH="1">
            <a:off x="1202703" y="149066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091523" y="147534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rot="16200000">
            <a:off x="-343442" y="3017238"/>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8" name="TextBox 7"/>
          <p:cNvSpPr txBox="1"/>
          <p:nvPr/>
        </p:nvSpPr>
        <p:spPr>
          <a:xfrm rot="16200000">
            <a:off x="-643975" y="301298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9" name="TextBox 8"/>
          <p:cNvSpPr txBox="1"/>
          <p:nvPr/>
        </p:nvSpPr>
        <p:spPr>
          <a:xfrm rot="16200000">
            <a:off x="-57573" y="3022301"/>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10" name="Rectangle 9"/>
          <p:cNvSpPr/>
          <p:nvPr/>
        </p:nvSpPr>
        <p:spPr>
          <a:xfrm>
            <a:off x="1204287" y="2231947"/>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 name="Rectangle 10"/>
          <p:cNvSpPr/>
          <p:nvPr/>
        </p:nvSpPr>
        <p:spPr>
          <a:xfrm>
            <a:off x="1242815" y="2957721"/>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 name="TextBox 11"/>
          <p:cNvSpPr txBox="1"/>
          <p:nvPr/>
        </p:nvSpPr>
        <p:spPr>
          <a:xfrm>
            <a:off x="1283972" y="2378633"/>
            <a:ext cx="2075601" cy="281376"/>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13" name="TextBox 12"/>
          <p:cNvSpPr txBox="1"/>
          <p:nvPr/>
        </p:nvSpPr>
        <p:spPr>
          <a:xfrm>
            <a:off x="1326562" y="3284231"/>
            <a:ext cx="2075601" cy="280249"/>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14" name="Straight Arrow Connector 13"/>
          <p:cNvCxnSpPr>
            <a:stCxn id="10" idx="1"/>
          </p:cNvCxnSpPr>
          <p:nvPr/>
        </p:nvCxnSpPr>
        <p:spPr>
          <a:xfrm flipH="1" flipV="1">
            <a:off x="981405" y="2476577"/>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998744" y="3411858"/>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16200000">
            <a:off x="2939495" y="304101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17" name="Straight Arrow Connector 16"/>
          <p:cNvCxnSpPr/>
          <p:nvPr/>
        </p:nvCxnSpPr>
        <p:spPr>
          <a:xfrm flipH="1">
            <a:off x="3486382" y="2476578"/>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3463059" y="3424356"/>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222031" y="2160849"/>
            <a:ext cx="309567" cy="1125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 name="TextBox 19"/>
          <p:cNvSpPr txBox="1"/>
          <p:nvPr/>
        </p:nvSpPr>
        <p:spPr>
          <a:xfrm rot="16200000">
            <a:off x="3758489" y="2650686"/>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21" name="Straight Arrow Connector 20"/>
          <p:cNvCxnSpPr/>
          <p:nvPr/>
        </p:nvCxnSpPr>
        <p:spPr>
          <a:xfrm flipH="1">
            <a:off x="1202710" y="1941826"/>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3091525" y="193655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83095" y="4309294"/>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24" name="Rounded Rectangle 23"/>
          <p:cNvSpPr/>
          <p:nvPr/>
        </p:nvSpPr>
        <p:spPr>
          <a:xfrm>
            <a:off x="145278" y="452389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25" name="Picture 24"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36" y="4622514"/>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
          <p:cNvSpPr txBox="1"/>
          <p:nvPr/>
        </p:nvSpPr>
        <p:spPr>
          <a:xfrm>
            <a:off x="109243" y="4309294"/>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27" name="Rounded Rectangle 26"/>
          <p:cNvSpPr/>
          <p:nvPr/>
        </p:nvSpPr>
        <p:spPr>
          <a:xfrm>
            <a:off x="151456" y="4914735"/>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28" name="Straight Arrow Connector 27"/>
          <p:cNvCxnSpPr/>
          <p:nvPr/>
        </p:nvCxnSpPr>
        <p:spPr>
          <a:xfrm flipH="1">
            <a:off x="1028337" y="412839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765568" y="411307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3981368" y="241347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3993028" y="304561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446"/>
          <p:cNvCxnSpPr>
            <a:endCxn id="53" idx="0"/>
          </p:cNvCxnSpPr>
          <p:nvPr/>
        </p:nvCxnSpPr>
        <p:spPr>
          <a:xfrm>
            <a:off x="3397953" y="4223246"/>
            <a:ext cx="980426" cy="434048"/>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527" y="3424357"/>
            <a:ext cx="489514" cy="552556"/>
          </a:xfrm>
          <a:prstGeom prst="rect">
            <a:avLst/>
          </a:prstGeom>
        </p:spPr>
      </p:pic>
      <p:cxnSp>
        <p:nvCxnSpPr>
          <p:cNvPr id="34" name="Straight Arrow Connector 33"/>
          <p:cNvCxnSpPr/>
          <p:nvPr/>
        </p:nvCxnSpPr>
        <p:spPr>
          <a:xfrm flipH="1" flipV="1">
            <a:off x="3981368" y="3701713"/>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181975" y="3685044"/>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36" name="Rectangle 35"/>
          <p:cNvSpPr/>
          <p:nvPr/>
        </p:nvSpPr>
        <p:spPr>
          <a:xfrm>
            <a:off x="1785906" y="5433784"/>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7" name="Rounded Rectangle 36"/>
          <p:cNvSpPr/>
          <p:nvPr/>
        </p:nvSpPr>
        <p:spPr>
          <a:xfrm>
            <a:off x="3978642" y="5507097"/>
            <a:ext cx="747399" cy="658028"/>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8" name="TextBox 37"/>
          <p:cNvSpPr txBox="1"/>
          <p:nvPr/>
        </p:nvSpPr>
        <p:spPr>
          <a:xfrm>
            <a:off x="1870343" y="5643238"/>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Qualtrics</a:t>
            </a:r>
          </a:p>
        </p:txBody>
      </p:sp>
      <p:sp>
        <p:nvSpPr>
          <p:cNvPr id="39" name="TextBox 38"/>
          <p:cNvSpPr txBox="1"/>
          <p:nvPr/>
        </p:nvSpPr>
        <p:spPr>
          <a:xfrm>
            <a:off x="2714219" y="5643239"/>
            <a:ext cx="716538"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OpenTok</a:t>
            </a:r>
          </a:p>
          <a:p>
            <a:r>
              <a:rPr lang="en-US" sz="1000" dirty="0" smtClean="0">
                <a:solidFill>
                  <a:srgbClr val="53565A"/>
                </a:solidFill>
                <a:cs typeface="Arial" pitchFamily="34" charset="0"/>
              </a:rPr>
              <a:t>UPG</a:t>
            </a:r>
          </a:p>
        </p:txBody>
      </p:sp>
      <p:sp>
        <p:nvSpPr>
          <p:cNvPr id="40" name="TextBox 2"/>
          <p:cNvSpPr txBox="1"/>
          <p:nvPr/>
        </p:nvSpPr>
        <p:spPr>
          <a:xfrm>
            <a:off x="2029738" y="5391607"/>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Provider Data</a:t>
            </a:r>
            <a:endParaRPr lang="en-US" sz="1000" b="1" i="1" dirty="0" smtClean="0">
              <a:solidFill>
                <a:srgbClr val="888B8D"/>
              </a:solidFill>
              <a:latin typeface="Avenir Light"/>
            </a:endParaRPr>
          </a:p>
        </p:txBody>
      </p:sp>
      <p:sp>
        <p:nvSpPr>
          <p:cNvPr id="41" name="Rectangle 40"/>
          <p:cNvSpPr/>
          <p:nvPr/>
        </p:nvSpPr>
        <p:spPr>
          <a:xfrm>
            <a:off x="512559" y="5443120"/>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 name="TextBox 2"/>
          <p:cNvSpPr txBox="1"/>
          <p:nvPr/>
        </p:nvSpPr>
        <p:spPr>
          <a:xfrm>
            <a:off x="217693" y="5418184"/>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3" name="TextBox 42"/>
          <p:cNvSpPr txBox="1"/>
          <p:nvPr/>
        </p:nvSpPr>
        <p:spPr>
          <a:xfrm>
            <a:off x="551716" y="5571328"/>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r>
              <a:rPr lang="en-US" sz="1000" dirty="0" smtClean="0">
                <a:solidFill>
                  <a:srgbClr val="53565A"/>
                </a:solidFill>
                <a:cs typeface="Arial" pitchFamily="34" charset="0"/>
              </a:rPr>
              <a:t>Creehan WS</a:t>
            </a:r>
            <a:endParaRPr lang="en-US" sz="1000" dirty="0">
              <a:solidFill>
                <a:srgbClr val="53565A"/>
              </a:solidFill>
              <a:cs typeface="Arial" pitchFamily="34" charset="0"/>
            </a:endParaRPr>
          </a:p>
          <a:p>
            <a:endParaRPr lang="en-US" sz="1000" dirty="0" smtClean="0">
              <a:solidFill>
                <a:srgbClr val="53565A"/>
              </a:solidFill>
              <a:cs typeface="Arial" pitchFamily="34" charset="0"/>
            </a:endParaRPr>
          </a:p>
        </p:txBody>
      </p:sp>
      <p:cxnSp>
        <p:nvCxnSpPr>
          <p:cNvPr id="44" name="Straight Arrow Connector 43"/>
          <p:cNvCxnSpPr/>
          <p:nvPr/>
        </p:nvCxnSpPr>
        <p:spPr>
          <a:xfrm flipH="1">
            <a:off x="1141201" y="524379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2878432" y="522847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2042420" y="452389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8" name="TextBox 2"/>
          <p:cNvSpPr txBox="1"/>
          <p:nvPr/>
        </p:nvSpPr>
        <p:spPr>
          <a:xfrm>
            <a:off x="2852206" y="4329819"/>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49" name="Rounded Rectangle 48"/>
          <p:cNvSpPr/>
          <p:nvPr/>
        </p:nvSpPr>
        <p:spPr>
          <a:xfrm>
            <a:off x="2264840" y="4584090"/>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srgbClr val="53565A"/>
                </a:solidFill>
              </a:rPr>
              <a:t>External API</a:t>
            </a:r>
            <a:endParaRPr lang="en-US" sz="1200" dirty="0">
              <a:solidFill>
                <a:srgbClr val="53565A"/>
              </a:solidFill>
            </a:endParaRPr>
          </a:p>
        </p:txBody>
      </p:sp>
      <p:grpSp>
        <p:nvGrpSpPr>
          <p:cNvPr id="50" name="Group 49"/>
          <p:cNvGrpSpPr/>
          <p:nvPr/>
        </p:nvGrpSpPr>
        <p:grpSpPr>
          <a:xfrm>
            <a:off x="4130630" y="5630090"/>
            <a:ext cx="489514" cy="552556"/>
            <a:chOff x="7437596" y="5609240"/>
            <a:chExt cx="489514" cy="552556"/>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52" name="TextBox 51"/>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prstClr val="white"/>
                  </a:solidFill>
                  <a:cs typeface="Arial" pitchFamily="34" charset="0"/>
                </a:rPr>
                <a:t>Script</a:t>
              </a:r>
            </a:p>
            <a:p>
              <a:pPr algn="ctr"/>
              <a:r>
                <a:rPr lang="en-US" sz="800" b="1" dirty="0" smtClean="0">
                  <a:solidFill>
                    <a:prstClr val="white"/>
                  </a:solidFill>
                  <a:cs typeface="Arial" pitchFamily="34" charset="0"/>
                </a:rPr>
                <a:t>Med</a:t>
              </a:r>
            </a:p>
          </p:txBody>
        </p:sp>
      </p:grpSp>
      <p:sp>
        <p:nvSpPr>
          <p:cNvPr id="53" name="Flowchart: Document 52"/>
          <p:cNvSpPr/>
          <p:nvPr/>
        </p:nvSpPr>
        <p:spPr>
          <a:xfrm>
            <a:off x="4030716" y="4657294"/>
            <a:ext cx="695325" cy="453294"/>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smtClean="0">
                <a:solidFill>
                  <a:srgbClr val="53565A"/>
                </a:solidFill>
                <a:latin typeface="Calibri" panose="020F0502020204030204" pitchFamily="34" charset="0"/>
              </a:rPr>
              <a:t>Image</a:t>
            </a:r>
          </a:p>
          <a:p>
            <a:pPr algn="ctr"/>
            <a:r>
              <a:rPr lang="en-US" sz="1000" b="1" dirty="0" smtClean="0">
                <a:solidFill>
                  <a:srgbClr val="53565A"/>
                </a:solidFill>
                <a:latin typeface="Calibri" panose="020F0502020204030204" pitchFamily="34" charset="0"/>
              </a:rPr>
              <a:t>Queue</a:t>
            </a:r>
            <a:endParaRPr lang="en-US" sz="1000" b="1" dirty="0">
              <a:solidFill>
                <a:srgbClr val="53565A"/>
              </a:solidFill>
              <a:latin typeface="Calibri" panose="020F0502020204030204" pitchFamily="34" charset="0"/>
            </a:endParaRPr>
          </a:p>
        </p:txBody>
      </p:sp>
      <p:cxnSp>
        <p:nvCxnSpPr>
          <p:cNvPr id="54" name="Straight Arrow Connector 446"/>
          <p:cNvCxnSpPr>
            <a:endCxn id="51" idx="0"/>
          </p:cNvCxnSpPr>
          <p:nvPr/>
        </p:nvCxnSpPr>
        <p:spPr>
          <a:xfrm rot="16200000" flipH="1">
            <a:off x="4057226" y="5311928"/>
            <a:ext cx="635823" cy="499"/>
          </a:xfrm>
          <a:prstGeom prst="bentConnector3">
            <a:avLst>
              <a:gd name="adj1" fmla="val 50000"/>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446"/>
          <p:cNvCxnSpPr/>
          <p:nvPr/>
        </p:nvCxnSpPr>
        <p:spPr>
          <a:xfrm flipV="1">
            <a:off x="987097" y="5995436"/>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446"/>
          <p:cNvCxnSpPr/>
          <p:nvPr/>
        </p:nvCxnSpPr>
        <p:spPr>
          <a:xfrm rot="16200000" flipH="1">
            <a:off x="885062" y="6080613"/>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Rounded Rectangle 56"/>
          <p:cNvSpPr/>
          <p:nvPr/>
        </p:nvSpPr>
        <p:spPr>
          <a:xfrm>
            <a:off x="1116204" y="1171278"/>
            <a:ext cx="2032934" cy="319382"/>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Member</a:t>
            </a:r>
            <a:endParaRPr lang="en-US" sz="1200" dirty="0">
              <a:solidFill>
                <a:srgbClr val="888B8D"/>
              </a:solidFill>
            </a:endParaRPr>
          </a:p>
        </p:txBody>
      </p: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0993" y="1190552"/>
            <a:ext cx="403165" cy="280833"/>
          </a:xfrm>
          <a:prstGeom prst="rect">
            <a:avLst/>
          </a:prstGeom>
        </p:spPr>
      </p:pic>
      <p:pic>
        <p:nvPicPr>
          <p:cNvPr id="5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1141" y="1241406"/>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8" name="Rectangle 137"/>
          <p:cNvSpPr/>
          <p:nvPr/>
        </p:nvSpPr>
        <p:spPr>
          <a:xfrm>
            <a:off x="7603001" y="2754484"/>
            <a:ext cx="4094259" cy="2421023"/>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9" name="TextBox 138"/>
          <p:cNvSpPr txBox="1"/>
          <p:nvPr/>
        </p:nvSpPr>
        <p:spPr>
          <a:xfrm rot="16200000">
            <a:off x="6753008" y="3880963"/>
            <a:ext cx="2268545" cy="18352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140" name="TextBox 139"/>
          <p:cNvSpPr txBox="1"/>
          <p:nvPr/>
        </p:nvSpPr>
        <p:spPr>
          <a:xfrm rot="16200000">
            <a:off x="6515495" y="3885468"/>
            <a:ext cx="2259533" cy="183520"/>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141" name="TextBox 140"/>
          <p:cNvSpPr txBox="1"/>
          <p:nvPr/>
        </p:nvSpPr>
        <p:spPr>
          <a:xfrm rot="16200000">
            <a:off x="6996890" y="3865749"/>
            <a:ext cx="2277246" cy="20524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cxnSp>
        <p:nvCxnSpPr>
          <p:cNvPr id="142" name="Straight Arrow Connector 141"/>
          <p:cNvCxnSpPr/>
          <p:nvPr/>
        </p:nvCxnSpPr>
        <p:spPr>
          <a:xfrm flipH="1" flipV="1">
            <a:off x="8256146" y="2789306"/>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rot="16200000">
            <a:off x="11175896" y="2987598"/>
            <a:ext cx="782853" cy="18367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sp>
        <p:nvSpPr>
          <p:cNvPr id="144" name="Rectangle 143"/>
          <p:cNvSpPr/>
          <p:nvPr/>
        </p:nvSpPr>
        <p:spPr>
          <a:xfrm>
            <a:off x="11890073" y="2538151"/>
            <a:ext cx="238235" cy="86655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5" name="TextBox 144"/>
          <p:cNvSpPr txBox="1"/>
          <p:nvPr/>
        </p:nvSpPr>
        <p:spPr>
          <a:xfrm rot="16200000">
            <a:off x="11704971" y="3107444"/>
            <a:ext cx="596535" cy="128561"/>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sp>
        <p:nvSpPr>
          <p:cNvPr id="146" name="Rounded Rectangle 145"/>
          <p:cNvSpPr/>
          <p:nvPr/>
        </p:nvSpPr>
        <p:spPr>
          <a:xfrm>
            <a:off x="8452836" y="3600979"/>
            <a:ext cx="3032803" cy="825633"/>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47" name="Rounded Rectangle 146"/>
          <p:cNvSpPr/>
          <p:nvPr/>
        </p:nvSpPr>
        <p:spPr>
          <a:xfrm>
            <a:off x="10001494" y="3782956"/>
            <a:ext cx="1406129" cy="59770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148" name="Rounded Rectangle 147"/>
          <p:cNvSpPr/>
          <p:nvPr/>
        </p:nvSpPr>
        <p:spPr>
          <a:xfrm>
            <a:off x="8452123" y="3782956"/>
            <a:ext cx="899474" cy="597705"/>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49" name="TextBox 2"/>
          <p:cNvSpPr txBox="1"/>
          <p:nvPr/>
        </p:nvSpPr>
        <p:spPr>
          <a:xfrm>
            <a:off x="10067938" y="3516773"/>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150" name="Straight Arrow Connector 149"/>
          <p:cNvCxnSpPr/>
          <p:nvPr/>
        </p:nvCxnSpPr>
        <p:spPr>
          <a:xfrm flipH="1" flipV="1">
            <a:off x="11697261" y="3142950"/>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9443400" y="5793872"/>
            <a:ext cx="1951446" cy="498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2" name="TextBox 151"/>
          <p:cNvSpPr txBox="1"/>
          <p:nvPr/>
        </p:nvSpPr>
        <p:spPr>
          <a:xfrm>
            <a:off x="10834664" y="5988817"/>
            <a:ext cx="49381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endParaRPr lang="en-US" sz="1000" dirty="0" smtClean="0">
              <a:solidFill>
                <a:srgbClr val="53565A"/>
              </a:solidFill>
              <a:cs typeface="Arial" pitchFamily="34" charset="0"/>
            </a:endParaRPr>
          </a:p>
        </p:txBody>
      </p:sp>
      <p:sp>
        <p:nvSpPr>
          <p:cNvPr id="153" name="TextBox 152"/>
          <p:cNvSpPr txBox="1"/>
          <p:nvPr/>
        </p:nvSpPr>
        <p:spPr>
          <a:xfrm>
            <a:off x="9506310" y="5980726"/>
            <a:ext cx="57150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p:txBody>
      </p:sp>
      <p:sp>
        <p:nvSpPr>
          <p:cNvPr id="154" name="TextBox 153"/>
          <p:cNvSpPr txBox="1"/>
          <p:nvPr/>
        </p:nvSpPr>
        <p:spPr>
          <a:xfrm>
            <a:off x="10083094" y="5988817"/>
            <a:ext cx="571505" cy="173012"/>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p:txBody>
      </p:sp>
      <p:sp>
        <p:nvSpPr>
          <p:cNvPr id="155" name="TextBox 2"/>
          <p:cNvSpPr txBox="1"/>
          <p:nvPr/>
        </p:nvSpPr>
        <p:spPr>
          <a:xfrm>
            <a:off x="9631084" y="5713807"/>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156" name="Rectangle 155"/>
          <p:cNvSpPr/>
          <p:nvPr/>
        </p:nvSpPr>
        <p:spPr>
          <a:xfrm>
            <a:off x="7887280" y="5801962"/>
            <a:ext cx="1461380" cy="490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7" name="TextBox 156"/>
          <p:cNvSpPr txBox="1"/>
          <p:nvPr/>
        </p:nvSpPr>
        <p:spPr>
          <a:xfrm>
            <a:off x="8637383" y="5903888"/>
            <a:ext cx="695169" cy="342869"/>
          </a:xfrm>
          <a:prstGeom prst="rect">
            <a:avLst/>
          </a:prstGeom>
          <a:noFill/>
        </p:spPr>
        <p:txBody>
          <a:bodyPr wrap="none" lIns="0" tIns="0" rIns="0" bIns="0" rtlCol="0">
            <a:noAutofit/>
          </a:bodyPr>
          <a:lstStyle/>
          <a:p>
            <a:r>
              <a:rPr lang="en-US" sz="1000" dirty="0" smtClean="0">
                <a:solidFill>
                  <a:srgbClr val="53565A"/>
                </a:solidFill>
                <a:cs typeface="Arial" pitchFamily="34" charset="0"/>
              </a:rPr>
              <a:t>Trust</a:t>
            </a:r>
          </a:p>
          <a:p>
            <a:r>
              <a:rPr lang="en-US" sz="1000" dirty="0" smtClean="0">
                <a:solidFill>
                  <a:srgbClr val="53565A"/>
                </a:solidFill>
                <a:cs typeface="Arial" pitchFamily="34" charset="0"/>
              </a:rPr>
              <a:t> Commerce</a:t>
            </a:r>
          </a:p>
        </p:txBody>
      </p:sp>
      <p:sp>
        <p:nvSpPr>
          <p:cNvPr id="158" name="TextBox 157"/>
          <p:cNvSpPr txBox="1"/>
          <p:nvPr/>
        </p:nvSpPr>
        <p:spPr>
          <a:xfrm rot="16200000">
            <a:off x="11650537" y="2659825"/>
            <a:ext cx="643817" cy="12754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iChat</a:t>
            </a:r>
          </a:p>
        </p:txBody>
      </p:sp>
      <p:sp>
        <p:nvSpPr>
          <p:cNvPr id="159" name="TextBox 2"/>
          <p:cNvSpPr txBox="1"/>
          <p:nvPr/>
        </p:nvSpPr>
        <p:spPr>
          <a:xfrm>
            <a:off x="8393681" y="3522831"/>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60" name="Rounded Rectangle 159"/>
          <p:cNvSpPr/>
          <p:nvPr/>
        </p:nvSpPr>
        <p:spPr>
          <a:xfrm>
            <a:off x="8529519" y="2647162"/>
            <a:ext cx="2761946" cy="35216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161" name="Straight Arrow Connector 160"/>
          <p:cNvCxnSpPr/>
          <p:nvPr/>
        </p:nvCxnSpPr>
        <p:spPr>
          <a:xfrm>
            <a:off x="9120798" y="3046619"/>
            <a:ext cx="0" cy="49861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10539853" y="3045361"/>
            <a:ext cx="51" cy="48534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9797071" y="3045761"/>
            <a:ext cx="10748" cy="48957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10324177" y="3793622"/>
            <a:ext cx="854015" cy="1459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165" name="Rectangle 164"/>
          <p:cNvSpPr/>
          <p:nvPr/>
        </p:nvSpPr>
        <p:spPr>
          <a:xfrm>
            <a:off x="10064131" y="3992141"/>
            <a:ext cx="1317857" cy="123868"/>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166" name="Rectangle 165"/>
          <p:cNvSpPr/>
          <p:nvPr/>
        </p:nvSpPr>
        <p:spPr>
          <a:xfrm>
            <a:off x="10064132" y="4181820"/>
            <a:ext cx="1317856" cy="1628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167" name="Rectangle 166"/>
          <p:cNvSpPr/>
          <p:nvPr/>
        </p:nvSpPr>
        <p:spPr>
          <a:xfrm>
            <a:off x="8522397" y="4609649"/>
            <a:ext cx="3021067" cy="454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8" name="Rectangle 167"/>
          <p:cNvSpPr/>
          <p:nvPr/>
        </p:nvSpPr>
        <p:spPr>
          <a:xfrm rot="5400000">
            <a:off x="8775598" y="4436146"/>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9" name="TextBox 168"/>
          <p:cNvSpPr txBox="1"/>
          <p:nvPr/>
        </p:nvSpPr>
        <p:spPr>
          <a:xfrm>
            <a:off x="8549513" y="4701870"/>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170" name="Picture 1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334" y="4758711"/>
            <a:ext cx="518871" cy="182377"/>
          </a:xfrm>
          <a:prstGeom prst="rect">
            <a:avLst/>
          </a:prstGeom>
        </p:spPr>
      </p:pic>
      <p:pic>
        <p:nvPicPr>
          <p:cNvPr id="171" name="Picture 1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3182" y="4767178"/>
            <a:ext cx="518871" cy="182377"/>
          </a:xfrm>
          <a:prstGeom prst="rect">
            <a:avLst/>
          </a:prstGeom>
        </p:spPr>
      </p:pic>
      <p:pic>
        <p:nvPicPr>
          <p:cNvPr id="172" name="Picture 1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8616" y="4877243"/>
            <a:ext cx="518871" cy="182377"/>
          </a:xfrm>
          <a:prstGeom prst="rect">
            <a:avLst/>
          </a:prstGeom>
        </p:spPr>
      </p:pic>
      <p:pic>
        <p:nvPicPr>
          <p:cNvPr id="173" name="Pictur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34464" y="4885710"/>
            <a:ext cx="518871" cy="182377"/>
          </a:xfrm>
          <a:prstGeom prst="rect">
            <a:avLst/>
          </a:prstGeom>
        </p:spPr>
      </p:pic>
      <p:pic>
        <p:nvPicPr>
          <p:cNvPr id="174" name="Picture 1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6278" y="4579379"/>
            <a:ext cx="290857" cy="183417"/>
          </a:xfrm>
          <a:prstGeom prst="rect">
            <a:avLst/>
          </a:prstGeom>
        </p:spPr>
      </p:pic>
      <p:pic>
        <p:nvPicPr>
          <p:cNvPr id="175" name="Picture 1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5379" y="4579458"/>
            <a:ext cx="290857" cy="183417"/>
          </a:xfrm>
          <a:prstGeom prst="rect">
            <a:avLst/>
          </a:prstGeom>
        </p:spPr>
      </p:pic>
      <p:sp>
        <p:nvSpPr>
          <p:cNvPr id="176" name="Rectangle 175"/>
          <p:cNvSpPr/>
          <p:nvPr/>
        </p:nvSpPr>
        <p:spPr>
          <a:xfrm rot="5400000">
            <a:off x="10893480" y="4436146"/>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77" name="TextBox 176"/>
          <p:cNvSpPr txBox="1"/>
          <p:nvPr/>
        </p:nvSpPr>
        <p:spPr>
          <a:xfrm>
            <a:off x="10667395" y="4701870"/>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178" name="Straight Arrow Connector 177"/>
          <p:cNvCxnSpPr/>
          <p:nvPr/>
        </p:nvCxnSpPr>
        <p:spPr>
          <a:xfrm>
            <a:off x="9120797" y="4420548"/>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10539851" y="4406018"/>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a:off x="9807818" y="4420169"/>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1" name="Rounded Rectangle 180"/>
          <p:cNvSpPr/>
          <p:nvPr/>
        </p:nvSpPr>
        <p:spPr>
          <a:xfrm>
            <a:off x="8584154" y="5350677"/>
            <a:ext cx="2615978" cy="22705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182" name="Straight Arrow Connector 181"/>
          <p:cNvCxnSpPr/>
          <p:nvPr/>
        </p:nvCxnSpPr>
        <p:spPr>
          <a:xfrm flipH="1" flipV="1">
            <a:off x="8238138" y="3934428"/>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flipH="1" flipV="1">
            <a:off x="8245845" y="4820469"/>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0340011" y="5599369"/>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9915862" y="5599366"/>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9332552" y="5599900"/>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8840241" y="5590192"/>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10841899" y="5589661"/>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10340012" y="5197629"/>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9915863" y="5197626"/>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9332553" y="5198160"/>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840242" y="5188452"/>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0841900" y="5187921"/>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94" name="TextBox 2"/>
          <p:cNvSpPr txBox="1"/>
          <p:nvPr/>
        </p:nvSpPr>
        <p:spPr>
          <a:xfrm>
            <a:off x="8150744" y="5736840"/>
            <a:ext cx="98070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95" name="TextBox 194"/>
          <p:cNvSpPr txBox="1"/>
          <p:nvPr/>
        </p:nvSpPr>
        <p:spPr>
          <a:xfrm>
            <a:off x="8483338" y="3803491"/>
            <a:ext cx="849216" cy="249972"/>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196" name="TextBox 195"/>
          <p:cNvSpPr txBox="1"/>
          <p:nvPr/>
        </p:nvSpPr>
        <p:spPr>
          <a:xfrm rot="16200000">
            <a:off x="9286176" y="3927771"/>
            <a:ext cx="771184" cy="18102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197" name="TextBox 196"/>
          <p:cNvSpPr txBox="1"/>
          <p:nvPr/>
        </p:nvSpPr>
        <p:spPr>
          <a:xfrm rot="16200000">
            <a:off x="9083547" y="3943940"/>
            <a:ext cx="774749" cy="13678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198" name="TextBox 197"/>
          <p:cNvSpPr txBox="1"/>
          <p:nvPr/>
        </p:nvSpPr>
        <p:spPr>
          <a:xfrm rot="16200000">
            <a:off x="9488676" y="3945727"/>
            <a:ext cx="774607" cy="1510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
        <p:nvSpPr>
          <p:cNvPr id="199" name="Rounded Rectangle 198"/>
          <p:cNvSpPr/>
          <p:nvPr/>
        </p:nvSpPr>
        <p:spPr>
          <a:xfrm>
            <a:off x="8296464" y="2168204"/>
            <a:ext cx="2615978" cy="16077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Layer7</a:t>
            </a:r>
            <a:endParaRPr lang="en-US" sz="1200" dirty="0">
              <a:solidFill>
                <a:srgbClr val="888B8D"/>
              </a:solidFill>
            </a:endParaRPr>
          </a:p>
        </p:txBody>
      </p:sp>
      <p:cxnSp>
        <p:nvCxnSpPr>
          <p:cNvPr id="200" name="Straight Arrow Connector 199"/>
          <p:cNvCxnSpPr/>
          <p:nvPr/>
        </p:nvCxnSpPr>
        <p:spPr>
          <a:xfrm>
            <a:off x="8777803" y="2345752"/>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10320682" y="2331222"/>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592"/>
          <p:cNvCxnSpPr>
            <a:stCxn id="144" idx="0"/>
            <a:endCxn id="203" idx="3"/>
          </p:cNvCxnSpPr>
          <p:nvPr/>
        </p:nvCxnSpPr>
        <p:spPr>
          <a:xfrm rot="16200000" flipV="1">
            <a:off x="10976935" y="1505895"/>
            <a:ext cx="967763" cy="1096750"/>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3" name="Rounded Rectangle 202"/>
          <p:cNvSpPr/>
          <p:nvPr/>
        </p:nvSpPr>
        <p:spPr>
          <a:xfrm>
            <a:off x="8245844" y="1178604"/>
            <a:ext cx="2666597" cy="78356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204" name="Picture 2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6496" y="1189104"/>
            <a:ext cx="227987" cy="434915"/>
          </a:xfrm>
          <a:prstGeom prst="rect">
            <a:avLst/>
          </a:prstGeom>
        </p:spPr>
      </p:pic>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52139" y="1224408"/>
            <a:ext cx="601987" cy="419326"/>
          </a:xfrm>
          <a:prstGeom prst="rect">
            <a:avLst/>
          </a:prstGeom>
        </p:spPr>
      </p:pic>
      <p:cxnSp>
        <p:nvCxnSpPr>
          <p:cNvPr id="206" name="Straight Arrow Connector 205"/>
          <p:cNvCxnSpPr/>
          <p:nvPr/>
        </p:nvCxnSpPr>
        <p:spPr>
          <a:xfrm>
            <a:off x="8777803" y="1992295"/>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10320682" y="1977765"/>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8" name="Rectangle 207"/>
          <p:cNvSpPr/>
          <p:nvPr/>
        </p:nvSpPr>
        <p:spPr>
          <a:xfrm>
            <a:off x="8297752" y="1690976"/>
            <a:ext cx="2567509" cy="23761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9" name="TextBox 208"/>
          <p:cNvSpPr txBox="1"/>
          <p:nvPr/>
        </p:nvSpPr>
        <p:spPr>
          <a:xfrm>
            <a:off x="8740084" y="1690113"/>
            <a:ext cx="1655481" cy="229232"/>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 Native UI</a:t>
            </a:r>
          </a:p>
        </p:txBody>
      </p:sp>
      <p:cxnSp>
        <p:nvCxnSpPr>
          <p:cNvPr id="210" name="Straight Arrow Connector 209"/>
          <p:cNvCxnSpPr/>
          <p:nvPr/>
        </p:nvCxnSpPr>
        <p:spPr>
          <a:xfrm flipH="1" flipV="1">
            <a:off x="11281142" y="2830234"/>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TextBox 211"/>
          <p:cNvSpPr txBox="1"/>
          <p:nvPr/>
        </p:nvSpPr>
        <p:spPr>
          <a:xfrm>
            <a:off x="7914891" y="6046516"/>
            <a:ext cx="763145" cy="211186"/>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p:txBody>
      </p:sp>
      <p:sp>
        <p:nvSpPr>
          <p:cNvPr id="213" name="TextBox 212"/>
          <p:cNvSpPr txBox="1"/>
          <p:nvPr/>
        </p:nvSpPr>
        <p:spPr>
          <a:xfrm>
            <a:off x="7914892" y="5890244"/>
            <a:ext cx="381572" cy="1395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p:txBody>
      </p:sp>
      <p:pic>
        <p:nvPicPr>
          <p:cNvPr id="21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05614" y="1217828"/>
            <a:ext cx="601925" cy="15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 name="TextBox 214"/>
          <p:cNvSpPr txBox="1"/>
          <p:nvPr/>
        </p:nvSpPr>
        <p:spPr>
          <a:xfrm>
            <a:off x="9078419" y="1370523"/>
            <a:ext cx="726899" cy="289562"/>
          </a:xfrm>
          <a:prstGeom prst="rect">
            <a:avLst/>
          </a:prstGeom>
          <a:noFill/>
        </p:spPr>
        <p:txBody>
          <a:bodyPr wrap="none" lIns="0" tIns="0" rIns="0" bIns="0" rtlCol="0">
            <a:noAutofit/>
          </a:bodyPr>
          <a:lstStyle/>
          <a:p>
            <a:r>
              <a:rPr lang="en-US" sz="1400" dirty="0" smtClean="0">
                <a:solidFill>
                  <a:srgbClr val="53565A"/>
                </a:solidFill>
                <a:cs typeface="Arial" pitchFamily="34" charset="0"/>
              </a:rPr>
              <a:t>Member</a:t>
            </a:r>
          </a:p>
        </p:txBody>
      </p:sp>
      <p:sp>
        <p:nvSpPr>
          <p:cNvPr id="216" name="TextBox 215"/>
          <p:cNvSpPr txBox="1"/>
          <p:nvPr/>
        </p:nvSpPr>
        <p:spPr>
          <a:xfrm>
            <a:off x="4865730" y="1219371"/>
            <a:ext cx="2503322"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Targeted Focus in  Transformation Journey</a:t>
            </a:r>
          </a:p>
        </p:txBody>
      </p:sp>
      <p:sp>
        <p:nvSpPr>
          <p:cNvPr id="217" name="Right Arrow 216"/>
          <p:cNvSpPr/>
          <p:nvPr/>
        </p:nvSpPr>
        <p:spPr>
          <a:xfrm>
            <a:off x="4806035" y="2430088"/>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8" name="Rounded Rectangle 217"/>
          <p:cNvSpPr/>
          <p:nvPr/>
        </p:nvSpPr>
        <p:spPr>
          <a:xfrm>
            <a:off x="5075950" y="2183435"/>
            <a:ext cx="2012991" cy="576893"/>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19" name="TextBox 218"/>
          <p:cNvSpPr txBox="1"/>
          <p:nvPr/>
        </p:nvSpPr>
        <p:spPr>
          <a:xfrm>
            <a:off x="5212515" y="2237635"/>
            <a:ext cx="1933575" cy="514100"/>
          </a:xfrm>
          <a:prstGeom prst="rect">
            <a:avLst/>
          </a:prstGeom>
          <a:noFill/>
        </p:spPr>
        <p:txBody>
          <a:bodyPr wrap="square" lIns="0" tIns="0" rIns="0" bIns="0" rtlCol="0">
            <a:noAutofit/>
          </a:bodyPr>
          <a:lstStyle/>
          <a:p>
            <a:r>
              <a:rPr lang="en-US" sz="900" i="1" dirty="0" smtClean="0">
                <a:solidFill>
                  <a:srgbClr val="53565A"/>
                </a:solidFill>
                <a:cs typeface="Arial" pitchFamily="34" charset="0"/>
              </a:rPr>
              <a:t>Migrate from Adobe Experience Manager to Open source Content Management System</a:t>
            </a:r>
          </a:p>
        </p:txBody>
      </p:sp>
      <p:sp>
        <p:nvSpPr>
          <p:cNvPr id="220" name="Rounded Rectangle 219"/>
          <p:cNvSpPr/>
          <p:nvPr/>
        </p:nvSpPr>
        <p:spPr>
          <a:xfrm>
            <a:off x="5093453" y="2900906"/>
            <a:ext cx="200025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1" name="TextBox 220"/>
          <p:cNvSpPr txBox="1"/>
          <p:nvPr/>
        </p:nvSpPr>
        <p:spPr>
          <a:xfrm>
            <a:off x="5052931" y="2956198"/>
            <a:ext cx="2019300" cy="1175915"/>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Migrate to Stargate API Gateway</a:t>
            </a:r>
          </a:p>
          <a:p>
            <a:pPr marL="171450" indent="-171450">
              <a:buFont typeface="Arial" panose="020B0604020202020204" pitchFamily="34" charset="0"/>
              <a:buChar char="•"/>
            </a:pPr>
            <a:r>
              <a:rPr lang="en-US" sz="900" i="1" dirty="0" smtClean="0">
                <a:solidFill>
                  <a:srgbClr val="53565A"/>
                </a:solidFill>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solidFill>
                  <a:srgbClr val="53565A"/>
                </a:solidFill>
                <a:cs typeface="Arial" pitchFamily="34" charset="0"/>
              </a:rPr>
              <a:t>Micro-service API model</a:t>
            </a:r>
          </a:p>
          <a:p>
            <a:pPr marL="171450" indent="-171450">
              <a:buFont typeface="Arial" panose="020B0604020202020204" pitchFamily="34" charset="0"/>
              <a:buChar char="•"/>
            </a:pPr>
            <a:r>
              <a:rPr lang="en-US" sz="900" i="1" dirty="0" smtClean="0">
                <a:solidFill>
                  <a:srgbClr val="53565A"/>
                </a:solidFill>
                <a:cs typeface="Arial" pitchFamily="34" charset="0"/>
              </a:rPr>
              <a:t>Integration of NFR around Logging, Instrumentation, Security and Utilities into a common framework</a:t>
            </a:r>
          </a:p>
        </p:txBody>
      </p:sp>
      <p:sp>
        <p:nvSpPr>
          <p:cNvPr id="222" name="Rounded Rectangle 221"/>
          <p:cNvSpPr/>
          <p:nvPr/>
        </p:nvSpPr>
        <p:spPr>
          <a:xfrm>
            <a:off x="5101370" y="4297045"/>
            <a:ext cx="1962150" cy="71922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3" name="TextBox 222"/>
          <p:cNvSpPr txBox="1"/>
          <p:nvPr/>
        </p:nvSpPr>
        <p:spPr>
          <a:xfrm>
            <a:off x="5177570" y="4381004"/>
            <a:ext cx="1933575" cy="58968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NoSQL Data persistence model  for maximum performance</a:t>
            </a:r>
          </a:p>
          <a:p>
            <a:pPr marL="171450" indent="-171450">
              <a:buFont typeface="Arial" panose="020B0604020202020204" pitchFamily="34" charset="0"/>
              <a:buChar char="•"/>
            </a:pPr>
            <a:r>
              <a:rPr lang="en-US" sz="900" i="1" dirty="0" smtClean="0">
                <a:solidFill>
                  <a:srgbClr val="53565A"/>
                </a:solidFill>
                <a:cs typeface="Arial" pitchFamily="34" charset="0"/>
              </a:rPr>
              <a:t>Centralized Enterprise Caching,</a:t>
            </a:r>
          </a:p>
          <a:p>
            <a:pPr marL="171450" indent="-171450">
              <a:buFont typeface="Arial" panose="020B0604020202020204" pitchFamily="34" charset="0"/>
              <a:buChar char="•"/>
            </a:pPr>
            <a:r>
              <a:rPr lang="en-US" sz="900" i="1" dirty="0" smtClean="0">
                <a:solidFill>
                  <a:srgbClr val="53565A"/>
                </a:solidFill>
                <a:cs typeface="Arial" pitchFamily="34" charset="0"/>
              </a:rPr>
              <a:t>All new RxESB service layer</a:t>
            </a:r>
          </a:p>
        </p:txBody>
      </p:sp>
      <p:sp>
        <p:nvSpPr>
          <p:cNvPr id="224" name="Rounded Rectangle 223"/>
          <p:cNvSpPr/>
          <p:nvPr/>
        </p:nvSpPr>
        <p:spPr>
          <a:xfrm>
            <a:off x="5150603" y="5263640"/>
            <a:ext cx="1933576" cy="85609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5" name="TextBox 224"/>
          <p:cNvSpPr txBox="1"/>
          <p:nvPr/>
        </p:nvSpPr>
        <p:spPr>
          <a:xfrm>
            <a:off x="5123637" y="5347193"/>
            <a:ext cx="1948594" cy="680399"/>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solidFill>
                  <a:srgbClr val="53565A"/>
                </a:solidFill>
                <a:cs typeface="Arial" pitchFamily="34" charset="0"/>
              </a:rPr>
              <a:t>Specialty Transformation  entails migration from ScriptMed to IRIS, </a:t>
            </a:r>
          </a:p>
          <a:p>
            <a:pPr marL="171450" indent="-171450">
              <a:buFont typeface="Arial" panose="020B0604020202020204" pitchFamily="34" charset="0"/>
              <a:buChar char="•"/>
            </a:pPr>
            <a:r>
              <a:rPr lang="en-US" sz="900" i="1" dirty="0" smtClean="0">
                <a:solidFill>
                  <a:srgbClr val="53565A"/>
                </a:solidFill>
                <a:cs typeface="Arial" pitchFamily="34" charset="0"/>
              </a:rPr>
              <a:t>with all new (20) RxESB Edge </a:t>
            </a:r>
          </a:p>
          <a:p>
            <a:pPr marL="171450" indent="-171450">
              <a:buFont typeface="Arial" panose="020B0604020202020204" pitchFamily="34" charset="0"/>
              <a:buChar char="•"/>
            </a:pPr>
            <a:r>
              <a:rPr lang="en-US" sz="900" i="1" dirty="0" smtClean="0">
                <a:solidFill>
                  <a:srgbClr val="53565A"/>
                </a:solidFill>
                <a:cs typeface="Arial" pitchFamily="34" charset="0"/>
              </a:rPr>
              <a:t>And Course Grained  APIs for </a:t>
            </a:r>
          </a:p>
          <a:p>
            <a:pPr marL="171450" indent="-171450">
              <a:buFont typeface="Arial" panose="020B0604020202020204" pitchFamily="34" charset="0"/>
              <a:buChar char="•"/>
            </a:pPr>
            <a:r>
              <a:rPr lang="en-US" sz="900" i="1" dirty="0" smtClean="0">
                <a:solidFill>
                  <a:srgbClr val="53565A"/>
                </a:solidFill>
                <a:cs typeface="Arial" pitchFamily="34" charset="0"/>
              </a:rPr>
              <a:t>BriovaRx Portal, BriovaRx Mobile</a:t>
            </a:r>
          </a:p>
          <a:p>
            <a:endParaRPr lang="en-US" sz="900" i="1" dirty="0" smtClean="0">
              <a:solidFill>
                <a:srgbClr val="53565A"/>
              </a:solidFill>
              <a:cs typeface="Arial" pitchFamily="34" charset="0"/>
            </a:endParaRPr>
          </a:p>
        </p:txBody>
      </p:sp>
      <p:cxnSp>
        <p:nvCxnSpPr>
          <p:cNvPr id="226" name="Straight Connector 225"/>
          <p:cNvCxnSpPr/>
          <p:nvPr/>
        </p:nvCxnSpPr>
        <p:spPr>
          <a:xfrm>
            <a:off x="4772914" y="1137466"/>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7444579" y="1132069"/>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8" name="Right Arrow 227"/>
          <p:cNvSpPr/>
          <p:nvPr/>
        </p:nvSpPr>
        <p:spPr>
          <a:xfrm>
            <a:off x="4734739" y="3295466"/>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29" name="Right Arrow 228"/>
          <p:cNvSpPr/>
          <p:nvPr/>
        </p:nvSpPr>
        <p:spPr>
          <a:xfrm>
            <a:off x="4816182" y="4463895"/>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0" name="Right Arrow 229"/>
          <p:cNvSpPr/>
          <p:nvPr/>
        </p:nvSpPr>
        <p:spPr>
          <a:xfrm>
            <a:off x="4862189" y="564055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1" name="Right Arrow 230"/>
          <p:cNvSpPr/>
          <p:nvPr/>
        </p:nvSpPr>
        <p:spPr>
          <a:xfrm>
            <a:off x="7174664" y="2402505"/>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2" name="Right Arrow 231"/>
          <p:cNvSpPr/>
          <p:nvPr/>
        </p:nvSpPr>
        <p:spPr>
          <a:xfrm>
            <a:off x="7151314" y="331076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3" name="Right Arrow 232"/>
          <p:cNvSpPr/>
          <p:nvPr/>
        </p:nvSpPr>
        <p:spPr>
          <a:xfrm>
            <a:off x="7146090" y="4505432"/>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4" name="Right Arrow 233"/>
          <p:cNvSpPr/>
          <p:nvPr/>
        </p:nvSpPr>
        <p:spPr>
          <a:xfrm>
            <a:off x="7174663" y="5645029"/>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Tree>
    <p:extLst>
      <p:ext uri="{BB962C8B-B14F-4D97-AF65-F5344CB8AC3E}">
        <p14:creationId xmlns:p14="http://schemas.microsoft.com/office/powerpoint/2010/main" val="183244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6" y="90891"/>
            <a:ext cx="2369203" cy="734121"/>
          </a:xfrm>
          <a:solidFill>
            <a:schemeClr val="accent6">
              <a:lumMod val="20000"/>
              <a:lumOff val="80000"/>
            </a:schemeClr>
          </a:solidFill>
          <a:ln w="38100">
            <a:solidFill>
              <a:srgbClr val="002060"/>
            </a:solidFill>
          </a:ln>
        </p:spPr>
        <p:txBody>
          <a:bodyPr anchor="t">
            <a:normAutofit/>
          </a:bodyPr>
          <a:lstStyle/>
          <a:p>
            <a:r>
              <a:rPr lang="en-US" sz="1200" dirty="0"/>
              <a:t>Application: BriovaRx </a:t>
            </a:r>
            <a:r>
              <a:rPr lang="en-US" sz="1200" dirty="0" smtClean="0"/>
              <a:t>Mobile</a:t>
            </a:r>
            <a:r>
              <a:rPr lang="en-US" sz="1200" dirty="0"/>
              <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45108"/>
            <a:ext cx="2420621" cy="2681863"/>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Capability</a:t>
            </a:r>
          </a:p>
          <a:p>
            <a:pPr>
              <a:spcBef>
                <a:spcPct val="0"/>
              </a:spcBef>
            </a:pPr>
            <a:r>
              <a:rPr lang="en-US" sz="1100" b="1" dirty="0"/>
              <a:t>L0: Manage Operations</a:t>
            </a:r>
            <a:endParaRPr lang="en-US" sz="1000" b="1" dirty="0"/>
          </a:p>
          <a:p>
            <a:pPr marL="91440" indent="-91440">
              <a:spcBef>
                <a:spcPct val="0"/>
              </a:spcBef>
              <a:buFont typeface="Arial" panose="020B0604020202020204" pitchFamily="34" charset="0"/>
              <a:buChar char="•"/>
            </a:pPr>
            <a:r>
              <a:rPr lang="en-US" sz="1000" b="1" dirty="0"/>
              <a:t>L1: Inventory, Orders, Logistics &amp; Fulfillment</a:t>
            </a:r>
          </a:p>
          <a:p>
            <a:pPr marL="182880" lvl="1" indent="-91440">
              <a:spcBef>
                <a:spcPct val="0"/>
              </a:spcBef>
              <a:buFont typeface="Wingdings" panose="05000000000000000000" pitchFamily="2" charset="2"/>
              <a:buChar char="§"/>
            </a:pPr>
            <a:r>
              <a:rPr lang="en-US" sz="800" b="1" dirty="0"/>
              <a:t>L2 Orders</a:t>
            </a:r>
          </a:p>
          <a:p>
            <a:pPr marL="274320" lvl="2" indent="-91440">
              <a:spcBef>
                <a:spcPct val="0"/>
              </a:spcBef>
              <a:buFont typeface="Courier New" panose="02070309020205020404" pitchFamily="49" charset="0"/>
              <a:buChar char="o"/>
            </a:pPr>
            <a:r>
              <a:rPr lang="en-US" sz="700" b="1" dirty="0"/>
              <a:t>L3 Intake Order Payment</a:t>
            </a:r>
          </a:p>
          <a:p>
            <a:pPr>
              <a:spcBef>
                <a:spcPct val="0"/>
              </a:spcBef>
            </a:pPr>
            <a:r>
              <a:rPr lang="en-US" sz="1100" b="1" dirty="0"/>
              <a:t>L0: Manage Health Services</a:t>
            </a:r>
          </a:p>
          <a:p>
            <a:pPr marL="91440" indent="-91440">
              <a:spcBef>
                <a:spcPct val="0"/>
              </a:spcBef>
              <a:buFont typeface="Arial" panose="020B0604020202020204" pitchFamily="34" charset="0"/>
              <a:buChar char="•"/>
            </a:pPr>
            <a:r>
              <a:rPr lang="en-US" sz="1000" b="1" dirty="0"/>
              <a:t>L1: Health Decision Support</a:t>
            </a:r>
          </a:p>
          <a:p>
            <a:pPr marL="182880" lvl="1" indent="-91440">
              <a:spcBef>
                <a:spcPct val="0"/>
              </a:spcBef>
              <a:buFont typeface="Wingdings" panose="05000000000000000000" pitchFamily="2" charset="2"/>
              <a:buChar char="§"/>
            </a:pPr>
            <a:r>
              <a:rPr lang="en-US" sz="800" b="1" dirty="0"/>
              <a:t>L2 Health Education</a:t>
            </a:r>
          </a:p>
          <a:p>
            <a:pPr marL="182880" lvl="1" indent="-91440">
              <a:spcBef>
                <a:spcPct val="0"/>
              </a:spcBef>
              <a:buFont typeface="Wingdings" panose="05000000000000000000" pitchFamily="2" charset="2"/>
              <a:buChar char="§"/>
            </a:pPr>
            <a:r>
              <a:rPr lang="en-US" sz="800" b="1" dirty="0"/>
              <a:t>L2 Clinical Coverage Review</a:t>
            </a:r>
          </a:p>
          <a:p>
            <a:pPr marL="274320" lvl="2" indent="-91440">
              <a:spcBef>
                <a:spcPct val="0"/>
              </a:spcBef>
              <a:buFont typeface="Courier New" panose="02070309020205020404" pitchFamily="49" charset="0"/>
              <a:buChar char="o"/>
            </a:pPr>
            <a:r>
              <a:rPr lang="en-US" sz="700" b="1" dirty="0"/>
              <a:t>L3 Coverage Determination</a:t>
            </a:r>
          </a:p>
          <a:p>
            <a:pPr>
              <a:spcBef>
                <a:spcPct val="0"/>
              </a:spcBef>
            </a:pPr>
            <a:r>
              <a:rPr lang="en-US" sz="1100" b="1" dirty="0"/>
              <a:t>L0: Manage Providers</a:t>
            </a:r>
          </a:p>
          <a:p>
            <a:pPr marL="91440" indent="-91440">
              <a:spcBef>
                <a:spcPct val="0"/>
              </a:spcBef>
              <a:buFont typeface="Arial" panose="020B0604020202020204" pitchFamily="34" charset="0"/>
              <a:buChar char="•"/>
            </a:pPr>
            <a:r>
              <a:rPr lang="en-US" sz="1000" b="1" dirty="0"/>
              <a:t>L1: Provider Relationship Management</a:t>
            </a:r>
          </a:p>
          <a:p>
            <a:pPr marL="182880" lvl="1" indent="-91440">
              <a:spcBef>
                <a:spcPct val="0"/>
              </a:spcBef>
              <a:buFont typeface="Wingdings" panose="05000000000000000000" pitchFamily="2" charset="2"/>
              <a:buChar char="§"/>
            </a:pPr>
            <a:r>
              <a:rPr lang="en-US" sz="800" b="1" dirty="0"/>
              <a:t>L2 Provider Communication &amp; Training</a:t>
            </a:r>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3288210722"/>
              </p:ext>
            </p:extLst>
          </p:nvPr>
        </p:nvGraphicFramePr>
        <p:xfrm>
          <a:off x="2562225" y="556590"/>
          <a:ext cx="9586428" cy="5833906"/>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999465">
                  <a:extLst>
                    <a:ext uri="{9D8B030D-6E8A-4147-A177-3AD203B41FA5}">
                      <a16:colId xmlns="" xmlns:a16="http://schemas.microsoft.com/office/drawing/2014/main" val="20003"/>
                    </a:ext>
                  </a:extLst>
                </a:gridCol>
                <a:gridCol w="898699">
                  <a:extLst>
                    <a:ext uri="{9D8B030D-6E8A-4147-A177-3AD203B41FA5}">
                      <a16:colId xmlns="" xmlns:a16="http://schemas.microsoft.com/office/drawing/2014/main" val="20004"/>
                    </a:ext>
                  </a:extLst>
                </a:gridCol>
                <a:gridCol w="869369">
                  <a:extLst>
                    <a:ext uri="{9D8B030D-6E8A-4147-A177-3AD203B41FA5}">
                      <a16:colId xmlns="" xmlns:a16="http://schemas.microsoft.com/office/drawing/2014/main" val="20005"/>
                    </a:ext>
                  </a:extLst>
                </a:gridCol>
                <a:gridCol w="1000639">
                  <a:extLst>
                    <a:ext uri="{9D8B030D-6E8A-4147-A177-3AD203B41FA5}">
                      <a16:colId xmlns="" xmlns:a16="http://schemas.microsoft.com/office/drawing/2014/main" val="20006"/>
                    </a:ext>
                  </a:extLst>
                </a:gridCol>
                <a:gridCol w="1189949">
                  <a:extLst>
                    <a:ext uri="{9D8B030D-6E8A-4147-A177-3AD203B41FA5}">
                      <a16:colId xmlns="" xmlns:a16="http://schemas.microsoft.com/office/drawing/2014/main" val="20007"/>
                    </a:ext>
                  </a:extLst>
                </a:gridCol>
                <a:gridCol w="1198964">
                  <a:extLst>
                    <a:ext uri="{9D8B030D-6E8A-4147-A177-3AD203B41FA5}">
                      <a16:colId xmlns="" xmlns:a16="http://schemas.microsoft.com/office/drawing/2014/main" val="20008"/>
                    </a:ext>
                  </a:extLst>
                </a:gridCol>
                <a:gridCol w="1464439">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r>
                        <a:rPr lang="en-US" sz="700" dirty="0" smtClean="0">
                          <a:solidFill>
                            <a:srgbClr val="00B050"/>
                          </a:solidFill>
                        </a:rPr>
                        <a:t>Specialty Transformation Native App Development</a:t>
                      </a: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dirty="0" smtClean="0">
                          <a:solidFill>
                            <a:srgbClr val="00B050"/>
                          </a:solidFill>
                        </a:rPr>
                        <a:t>Specialty Transformation Native App EDGI API Integration Development</a:t>
                      </a: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dirty="0" smtClean="0">
                          <a:solidFill>
                            <a:srgbClr val="00B050"/>
                          </a:solidFill>
                        </a:rPr>
                        <a:t>Specialty Transformation MVP</a:t>
                      </a:r>
                    </a:p>
                    <a:p>
                      <a:pPr algn="l"/>
                      <a:endParaRPr lang="en-US" sz="700" baseline="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p>
                      <a:pPr marL="171450" indent="-171450" algn="l">
                        <a:buFont typeface="Arial" panose="020B0604020202020204" pitchFamily="34" charset="0"/>
                        <a:buChar char="•"/>
                      </a:pPr>
                      <a:r>
                        <a:rPr lang="en-US" sz="700" dirty="0">
                          <a:solidFill>
                            <a:srgbClr val="0070C0"/>
                          </a:solidFill>
                        </a:rPr>
                        <a:t>AEM</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a:t>
                      </a:r>
                    </a:p>
                    <a:p>
                      <a:pPr marL="171450" indent="-171450" algn="l">
                        <a:buFont typeface="Arial" panose="020B0604020202020204" pitchFamily="34" charset="0"/>
                        <a:buChar char="•"/>
                      </a:pPr>
                      <a:r>
                        <a:rPr lang="en-US" sz="700" dirty="0">
                          <a:solidFill>
                            <a:srgbClr val="0070C0"/>
                          </a:solidFill>
                        </a:rPr>
                        <a:t>Dev</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EB883D"/>
                          </a:solidFill>
                        </a:rPr>
                        <a:t>Stage</a:t>
                      </a:r>
                    </a:p>
                    <a:p>
                      <a:pPr algn="l"/>
                      <a:r>
                        <a:rPr lang="en-US" sz="700" dirty="0" smtClean="0">
                          <a:solidFill>
                            <a:srgbClr val="EB883D"/>
                          </a:solidFill>
                        </a:rPr>
                        <a:t>Test</a:t>
                      </a:r>
                    </a:p>
                    <a:p>
                      <a:pPr algn="l"/>
                      <a:r>
                        <a:rPr lang="en-US" sz="700" baseline="0" dirty="0" smtClean="0">
                          <a:solidFill>
                            <a:srgbClr val="EB883D"/>
                          </a:solidFill>
                        </a:rPr>
                        <a:t> Dev</a:t>
                      </a:r>
                      <a:endParaRPr lang="en-US" sz="700" dirty="0">
                        <a:solidFill>
                          <a:srgbClr val="EB883D"/>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700" dirty="0" smtClean="0">
                          <a:solidFill>
                            <a:srgbClr val="EB883D"/>
                          </a:solidFill>
                        </a:rPr>
                        <a:t>Production</a:t>
                      </a:r>
                      <a:endParaRPr lang="en-US" sz="700" dirty="0">
                        <a:solidFill>
                          <a:srgbClr val="EB883D"/>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iSeries</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SXC </a:t>
                      </a:r>
                      <a:r>
                        <a:rPr lang="en-US" sz="700" dirty="0" smtClean="0">
                          <a:solidFill>
                            <a:srgbClr val="0070C0"/>
                          </a:solidFill>
                        </a:rPr>
                        <a:t>Web Services</a:t>
                      </a: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70C0"/>
                          </a:solidFill>
                        </a:rPr>
                        <a:t>Active/Standby</a:t>
                      </a:r>
                      <a:r>
                        <a:rPr lang="en-US" sz="700" baseline="0" dirty="0" smtClean="0">
                          <a:solidFill>
                            <a:srgbClr val="0070C0"/>
                          </a:solidFill>
                        </a:rPr>
                        <a:t> </a:t>
                      </a:r>
                      <a:r>
                        <a:rPr lang="en-US" sz="700" dirty="0" smtClean="0">
                          <a:solidFill>
                            <a:srgbClr val="0070C0"/>
                          </a:solidFill>
                        </a:rPr>
                        <a:t>(RTO </a:t>
                      </a:r>
                      <a:r>
                        <a:rPr lang="en-US" sz="700" dirty="0">
                          <a:solidFill>
                            <a:srgbClr val="0070C0"/>
                          </a:solidFill>
                        </a:rPr>
                        <a:t>8, RPO 0)</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85756" y="3649437"/>
            <a:ext cx="2398886" cy="1905556"/>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7500"/>
          </a:bodyPr>
          <a:lstStyle>
            <a:lvl1pPr>
              <a:spcBef>
                <a:spcPct val="0"/>
              </a:spcBef>
              <a:buNone/>
              <a:defRPr sz="1200" b="1">
                <a:latin typeface="+mj-lt"/>
                <a:ea typeface="+mj-ea"/>
                <a:cs typeface="+mj-cs"/>
              </a:defRPr>
            </a:lvl1pPr>
          </a:lstStyle>
          <a:p>
            <a:r>
              <a:rPr lang="en-US" sz="1000" dirty="0"/>
              <a:t>System Dependencies</a:t>
            </a:r>
          </a:p>
          <a:p>
            <a:pPr marL="91440" indent="-91440">
              <a:buFont typeface="Arial" panose="020B0604020202020204" pitchFamily="34" charset="0"/>
              <a:buChar char="•"/>
            </a:pPr>
            <a:r>
              <a:rPr lang="en-US" sz="1000" dirty="0"/>
              <a:t>L1: Inventory, Orders, Logistics &amp; Fulfillment</a:t>
            </a:r>
          </a:p>
          <a:p>
            <a:pPr marL="182880" lvl="1"/>
            <a:r>
              <a:rPr lang="en-US" sz="700" b="1" dirty="0">
                <a:solidFill>
                  <a:srgbClr val="00B050"/>
                </a:solidFill>
              </a:rPr>
              <a:t>ScriptMed</a:t>
            </a:r>
            <a:r>
              <a:rPr lang="en-US" sz="700" b="1" dirty="0">
                <a:solidFill>
                  <a:srgbClr val="00B050"/>
                </a:solidFill>
                <a:sym typeface="Wingdings" panose="05000000000000000000" pitchFamily="2" charset="2"/>
              </a:rPr>
              <a:t> moving to  I</a:t>
            </a:r>
            <a:r>
              <a:rPr lang="en-US" sz="700" b="1" dirty="0">
                <a:solidFill>
                  <a:srgbClr val="00B050"/>
                </a:solidFill>
              </a:rPr>
              <a:t>RIS</a:t>
            </a:r>
          </a:p>
          <a:p>
            <a:pPr marL="91440" indent="-91440">
              <a:buFont typeface="Arial" panose="020B0604020202020204" pitchFamily="34" charset="0"/>
              <a:buChar char="•"/>
            </a:pPr>
            <a:r>
              <a:rPr lang="en-US" sz="1000" dirty="0"/>
              <a:t>L1: Financial Services</a:t>
            </a:r>
          </a:p>
          <a:p>
            <a:pPr marL="182880" lvl="1"/>
            <a:r>
              <a:rPr lang="en-US" sz="700" b="1" dirty="0">
                <a:solidFill>
                  <a:srgbClr val="00B050"/>
                </a:solidFill>
              </a:rPr>
              <a:t>UHG Payment Gateway</a:t>
            </a:r>
          </a:p>
          <a:p>
            <a:pPr marL="91440" indent="-91440">
              <a:buFont typeface="Arial" panose="020B0604020202020204" pitchFamily="34" charset="0"/>
              <a:buChar char="•"/>
            </a:pPr>
            <a:r>
              <a:rPr lang="en-US" sz="1000" dirty="0"/>
              <a:t>L1: Data Operations      </a:t>
            </a:r>
          </a:p>
          <a:p>
            <a:r>
              <a:rPr lang="en-US" sz="700" dirty="0">
                <a:solidFill>
                  <a:srgbClr val="00B050"/>
                </a:solidFill>
              </a:rPr>
              <a:t>         RxESB</a:t>
            </a:r>
          </a:p>
          <a:p>
            <a:pPr marL="91440" lvl="1" indent="-91440">
              <a:spcBef>
                <a:spcPct val="0"/>
              </a:spcBef>
              <a:buFont typeface="Arial" panose="020B0604020202020204" pitchFamily="34" charset="0"/>
              <a:buChar char="•"/>
            </a:pPr>
            <a:r>
              <a:rPr lang="en-US" sz="1000" b="1" dirty="0"/>
              <a:t>L1: Information Technology Enabling Services</a:t>
            </a:r>
          </a:p>
          <a:p>
            <a:pPr marL="0" lvl="1">
              <a:spcBef>
                <a:spcPct val="0"/>
              </a:spcBef>
            </a:pPr>
            <a:r>
              <a:rPr lang="en-US" sz="700" b="1" dirty="0">
                <a:solidFill>
                  <a:srgbClr val="00B050"/>
                </a:solidFill>
              </a:rPr>
              <a:t>           HSID</a:t>
            </a:r>
            <a:endParaRPr lang="en-US" sz="700" dirty="0">
              <a:solidFill>
                <a:srgbClr val="00B050"/>
              </a:solidFill>
            </a:endParaRPr>
          </a:p>
          <a:p>
            <a:endParaRPr lang="en-US" dirty="0">
              <a:solidFill>
                <a:prstClr val="black"/>
              </a:solidFill>
            </a:endParaRPr>
          </a:p>
        </p:txBody>
      </p:sp>
      <p:sp>
        <p:nvSpPr>
          <p:cNvPr id="8" name="Text Placeholder 3"/>
          <p:cNvSpPr txBox="1">
            <a:spLocks/>
          </p:cNvSpPr>
          <p:nvPr/>
        </p:nvSpPr>
        <p:spPr>
          <a:xfrm>
            <a:off x="85756" y="5635953"/>
            <a:ext cx="2398886"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75000" lnSpcReduction="20000"/>
          </a:bodyPr>
          <a:lstStyle>
            <a:lvl1pPr>
              <a:spcBef>
                <a:spcPct val="0"/>
              </a:spcBef>
              <a:buNone/>
              <a:defRPr sz="1200" b="1">
                <a:latin typeface="+mj-lt"/>
                <a:ea typeface="+mj-ea"/>
                <a:cs typeface="+mj-cs"/>
              </a:defRPr>
            </a:lvl1pPr>
          </a:lstStyle>
          <a:p>
            <a:r>
              <a:rPr lang="en-US" dirty="0"/>
              <a:t>Application / Platform TCO</a:t>
            </a:r>
          </a:p>
          <a:p>
            <a:endParaRPr lang="en-US" dirty="0"/>
          </a:p>
          <a:p>
            <a:r>
              <a:rPr lang="en-US" dirty="0"/>
              <a:t>2018: </a:t>
            </a:r>
            <a:r>
              <a:rPr lang="en-US" dirty="0" smtClean="0">
                <a:solidFill>
                  <a:srgbClr val="FF0000"/>
                </a:solidFill>
              </a:rPr>
              <a:t>see notes</a:t>
            </a:r>
            <a:endParaRPr lang="en-US" dirty="0">
              <a:solidFill>
                <a:srgbClr val="FF0000"/>
              </a:solidFill>
            </a:endParaRPr>
          </a:p>
          <a:p>
            <a:r>
              <a:rPr lang="en-US" dirty="0"/>
              <a:t>2019:</a:t>
            </a:r>
          </a:p>
          <a:p>
            <a:r>
              <a:rPr lang="en-US" dirty="0"/>
              <a:t>2020:</a:t>
            </a:r>
          </a:p>
          <a:p>
            <a:r>
              <a:rPr lang="en-US" dirty="0"/>
              <a:t>Notes: </a:t>
            </a:r>
            <a:r>
              <a:rPr lang="en-US" dirty="0" smtClean="0"/>
              <a:t>As of August 2018: </a:t>
            </a:r>
          </a:p>
          <a:p>
            <a:r>
              <a:rPr lang="en-US" dirty="0" smtClean="0">
                <a:solidFill>
                  <a:prstClr val="black"/>
                </a:solidFill>
              </a:rPr>
              <a:t>There do not seem to be any numbers available for this asset on the O&amp;M or Infrastructure bills. </a:t>
            </a:r>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79963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
        <p:nvSpPr>
          <p:cNvPr id="16" name="Rectangle 15"/>
          <p:cNvSpPr/>
          <p:nvPr/>
        </p:nvSpPr>
        <p:spPr>
          <a:xfrm>
            <a:off x="456652" y="5747439"/>
            <a:ext cx="1638300" cy="9048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Under review</a:t>
            </a:r>
            <a:endParaRPr lang="en-US" dirty="0">
              <a:solidFill>
                <a:sysClr val="windowText" lastClr="000000"/>
              </a:solidFill>
            </a:endParaRPr>
          </a:p>
        </p:txBody>
      </p:sp>
    </p:spTree>
    <p:extLst>
      <p:ext uri="{BB962C8B-B14F-4D97-AF65-F5344CB8AC3E}">
        <p14:creationId xmlns:p14="http://schemas.microsoft.com/office/powerpoint/2010/main" val="828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Rectangle 20"/>
          <p:cNvSpPr txBox="1">
            <a:spLocks noChangeArrowheads="1"/>
          </p:cNvSpPr>
          <p:nvPr/>
        </p:nvSpPr>
        <p:spPr bwMode="auto">
          <a:xfrm>
            <a:off x="607487" y="150812"/>
            <a:ext cx="11381316"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400" b="1">
                <a:solidFill>
                  <a:schemeClr val="bg1"/>
                </a:solidFill>
                <a:latin typeface="Arial" pitchFamily="34" charset="0"/>
                <a:ea typeface="Geneva"/>
                <a:cs typeface="Geneva"/>
              </a:defRPr>
            </a:lvl1pPr>
            <a:lvl2pPr marL="742950" indent="-285750">
              <a:defRPr sz="1400" b="1">
                <a:solidFill>
                  <a:schemeClr val="bg1"/>
                </a:solidFill>
                <a:latin typeface="Arial" pitchFamily="34" charset="0"/>
                <a:ea typeface="Geneva"/>
                <a:cs typeface="Geneva"/>
              </a:defRPr>
            </a:lvl2pPr>
            <a:lvl3pPr marL="1143000" indent="-228600">
              <a:defRPr sz="1400" b="1">
                <a:solidFill>
                  <a:schemeClr val="bg1"/>
                </a:solidFill>
                <a:latin typeface="Arial" pitchFamily="34" charset="0"/>
                <a:ea typeface="Geneva"/>
                <a:cs typeface="Geneva"/>
              </a:defRPr>
            </a:lvl3pPr>
            <a:lvl4pPr marL="1600200" indent="-228600">
              <a:defRPr sz="1400" b="1">
                <a:solidFill>
                  <a:schemeClr val="bg1"/>
                </a:solidFill>
                <a:latin typeface="Arial" pitchFamily="34" charset="0"/>
                <a:ea typeface="Geneva"/>
                <a:cs typeface="Geneva"/>
              </a:defRPr>
            </a:lvl4pPr>
            <a:lvl5pPr marL="2057400" indent="-228600">
              <a:defRPr sz="1400" b="1">
                <a:solidFill>
                  <a:schemeClr val="bg1"/>
                </a:solidFill>
                <a:latin typeface="Arial" pitchFamily="34" charset="0"/>
                <a:ea typeface="Geneva"/>
                <a:cs typeface="Geneva"/>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a:cs typeface="Geneva"/>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a:cs typeface="Geneva"/>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a:cs typeface="Geneva"/>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a:cs typeface="Geneva"/>
              </a:defRPr>
            </a:lvl9pPr>
          </a:lstStyle>
          <a:p>
            <a:endParaRPr lang="en-US" altLang="en-US" sz="1600" b="0" dirty="0">
              <a:solidFill>
                <a:srgbClr val="53565A"/>
              </a:solidFill>
              <a:ea typeface="Arial Unicode MS" pitchFamily="34" charset="-128"/>
              <a:cs typeface="Arial Unicode MS" pitchFamily="34" charset="-128"/>
            </a:endParaRPr>
          </a:p>
        </p:txBody>
      </p:sp>
      <p:cxnSp>
        <p:nvCxnSpPr>
          <p:cNvPr id="3" name="Straight Arrow Connector 2"/>
          <p:cNvCxnSpPr/>
          <p:nvPr/>
        </p:nvCxnSpPr>
        <p:spPr bwMode="auto">
          <a:xfrm flipV="1">
            <a:off x="896212" y="5973660"/>
            <a:ext cx="10362143" cy="1"/>
          </a:xfrm>
          <a:prstGeom prst="straightConnector1">
            <a:avLst/>
          </a:prstGeom>
          <a:noFill/>
          <a:ln w="22225" cap="flat" cmpd="sng" algn="ctr">
            <a:solidFill>
              <a:schemeClr val="tx1">
                <a:lumMod val="50000"/>
              </a:schemeClr>
            </a:solidFill>
            <a:prstDash val="solid"/>
            <a:round/>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TextBox 4"/>
          <p:cNvSpPr txBox="1"/>
          <p:nvPr/>
        </p:nvSpPr>
        <p:spPr>
          <a:xfrm>
            <a:off x="4532609" y="5635091"/>
            <a:ext cx="2414595" cy="338554"/>
          </a:xfrm>
          <a:prstGeom prst="rect">
            <a:avLst/>
          </a:prstGeom>
          <a:noFill/>
        </p:spPr>
        <p:txBody>
          <a:bodyPr wrap="square" rtlCol="0">
            <a:spAutoFit/>
          </a:bodyPr>
          <a:lstStyle/>
          <a:p>
            <a:pPr algn="ctr"/>
            <a:r>
              <a:rPr lang="en-US" sz="1600" b="1" dirty="0">
                <a:solidFill>
                  <a:srgbClr val="53565A"/>
                </a:solidFill>
              </a:rPr>
              <a:t>Time</a:t>
            </a:r>
          </a:p>
        </p:txBody>
      </p:sp>
      <p:sp>
        <p:nvSpPr>
          <p:cNvPr id="140" name="TextBox 139"/>
          <p:cNvSpPr txBox="1"/>
          <p:nvPr/>
        </p:nvSpPr>
        <p:spPr>
          <a:xfrm rot="16200000">
            <a:off x="-927069" y="3901345"/>
            <a:ext cx="2621084" cy="477054"/>
          </a:xfrm>
          <a:prstGeom prst="rect">
            <a:avLst/>
          </a:prstGeom>
          <a:noFill/>
        </p:spPr>
        <p:txBody>
          <a:bodyPr wrap="square" rtlCol="0">
            <a:spAutoFit/>
          </a:bodyPr>
          <a:lstStyle/>
          <a:p>
            <a:pPr algn="ctr"/>
            <a:r>
              <a:rPr lang="en-US" sz="1100" b="1" dirty="0">
                <a:solidFill>
                  <a:srgbClr val="53565A"/>
                </a:solidFill>
              </a:rPr>
              <a:t>ORx Architecture Deliverables</a:t>
            </a:r>
          </a:p>
          <a:p>
            <a:pPr algn="ctr"/>
            <a:endParaRPr lang="en-US" sz="1400" b="1" dirty="0">
              <a:solidFill>
                <a:srgbClr val="53565A"/>
              </a:solidFill>
            </a:endParaRPr>
          </a:p>
        </p:txBody>
      </p:sp>
      <p:sp>
        <p:nvSpPr>
          <p:cNvPr id="7" name="Rectangle 6"/>
          <p:cNvSpPr/>
          <p:nvPr/>
        </p:nvSpPr>
        <p:spPr bwMode="auto">
          <a:xfrm>
            <a:off x="2070349" y="1163477"/>
            <a:ext cx="8448139" cy="381000"/>
          </a:xfrm>
          <a:prstGeom prst="rect">
            <a:avLst/>
          </a:prstGeom>
          <a:solidFill>
            <a:srgbClr val="00B0F0"/>
          </a:solidFill>
          <a:ln>
            <a:solidFill>
              <a:schemeClr val="tx1"/>
            </a:solidFill>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dirty="0">
                <a:solidFill>
                  <a:srgbClr val="53565A"/>
                </a:solidFill>
                <a:ea typeface="Arial Unicode MS" pitchFamily="34" charset="-128"/>
                <a:cs typeface="Arial Unicode MS" pitchFamily="34" charset="-128"/>
              </a:rPr>
              <a:t>EPMO</a:t>
            </a:r>
          </a:p>
        </p:txBody>
      </p:sp>
      <p:sp>
        <p:nvSpPr>
          <p:cNvPr id="141" name="Rectangle 140"/>
          <p:cNvSpPr/>
          <p:nvPr/>
        </p:nvSpPr>
        <p:spPr bwMode="auto">
          <a:xfrm>
            <a:off x="7062169" y="1620677"/>
            <a:ext cx="4520241" cy="381000"/>
          </a:xfrm>
          <a:prstGeom prst="rect">
            <a:avLst/>
          </a:prstGeom>
          <a:solidFill>
            <a:srgbClr val="00B0F0"/>
          </a:solidFill>
          <a:ln>
            <a:solidFill>
              <a:schemeClr val="tx1"/>
            </a:solidFill>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dirty="0">
                <a:solidFill>
                  <a:srgbClr val="53565A"/>
                </a:solidFill>
                <a:ea typeface="Arial Unicode MS" pitchFamily="34" charset="-128"/>
                <a:cs typeface="Arial Unicode MS" pitchFamily="34" charset="-128"/>
              </a:rPr>
              <a:t>Program Delivery Support</a:t>
            </a:r>
          </a:p>
        </p:txBody>
      </p:sp>
      <p:sp>
        <p:nvSpPr>
          <p:cNvPr id="176" name="Rectangle 175"/>
          <p:cNvSpPr/>
          <p:nvPr/>
        </p:nvSpPr>
        <p:spPr bwMode="auto">
          <a:xfrm>
            <a:off x="953332" y="1620677"/>
            <a:ext cx="5993879" cy="381000"/>
          </a:xfrm>
          <a:prstGeom prst="rect">
            <a:avLst/>
          </a:prstGeom>
          <a:solidFill>
            <a:srgbClr val="00B0F0"/>
          </a:solidFill>
          <a:ln>
            <a:solidFill>
              <a:schemeClr val="tx1"/>
            </a:solidFill>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dirty="0">
                <a:solidFill>
                  <a:srgbClr val="53565A"/>
                </a:solidFill>
                <a:ea typeface="Arial Unicode MS" pitchFamily="34" charset="-128"/>
                <a:cs typeface="Arial Unicode MS" pitchFamily="34" charset="-128"/>
              </a:rPr>
              <a:t>Planning</a:t>
            </a:r>
          </a:p>
        </p:txBody>
      </p:sp>
      <p:sp>
        <p:nvSpPr>
          <p:cNvPr id="199" name="TextBox 198"/>
          <p:cNvSpPr txBox="1"/>
          <p:nvPr/>
        </p:nvSpPr>
        <p:spPr>
          <a:xfrm>
            <a:off x="735012" y="3087931"/>
            <a:ext cx="2211389" cy="1661993"/>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rgbClr val="53565A"/>
                </a:solidFill>
              </a:rPr>
              <a:t>PESC Arch Review</a:t>
            </a:r>
          </a:p>
          <a:p>
            <a:pPr marL="171450" indent="-171450">
              <a:buFont typeface="Wingdings" panose="05000000000000000000" pitchFamily="2" charset="2"/>
              <a:buChar char="q"/>
            </a:pPr>
            <a:r>
              <a:rPr lang="en-US" sz="800" b="1" dirty="0">
                <a:solidFill>
                  <a:srgbClr val="53565A"/>
                </a:solidFill>
              </a:rPr>
              <a:t>Roadmap Definition</a:t>
            </a:r>
          </a:p>
          <a:p>
            <a:pPr marL="171450" indent="-171450">
              <a:buFont typeface="Wingdings" panose="05000000000000000000" pitchFamily="2" charset="2"/>
              <a:buChar char="q"/>
            </a:pPr>
            <a:r>
              <a:rPr lang="en-US" sz="800" b="1" dirty="0">
                <a:solidFill>
                  <a:srgbClr val="53565A"/>
                </a:solidFill>
              </a:rPr>
              <a:t>Early Identification of ORx Architecture Impacts</a:t>
            </a:r>
          </a:p>
          <a:p>
            <a:pPr marL="628650" lvl="1" indent="-171450">
              <a:buFont typeface="Arial" panose="020B0604020202020204" pitchFamily="34" charset="0"/>
              <a:buChar char="•"/>
            </a:pPr>
            <a:endParaRPr lang="en-US" sz="800" b="1" dirty="0">
              <a:solidFill>
                <a:srgbClr val="FF0000"/>
              </a:solidFill>
            </a:endParaRPr>
          </a:p>
          <a:p>
            <a:pPr marL="171450" indent="-171450">
              <a:buFont typeface="Arial" panose="020B0604020202020204" pitchFamily="34" charset="0"/>
              <a:buChar char="•"/>
            </a:pPr>
            <a:r>
              <a:rPr lang="en-US" sz="1000" b="1" dirty="0">
                <a:solidFill>
                  <a:srgbClr val="53565A"/>
                </a:solidFill>
              </a:rPr>
              <a:t>Define High-Level</a:t>
            </a:r>
          </a:p>
          <a:p>
            <a:r>
              <a:rPr lang="en-US" sz="1000" b="1" dirty="0">
                <a:solidFill>
                  <a:srgbClr val="53565A"/>
                </a:solidFill>
              </a:rPr>
              <a:t>     Architecture </a:t>
            </a:r>
          </a:p>
          <a:p>
            <a:pPr marL="171450" indent="-171450">
              <a:buFont typeface="Arial" panose="020B0604020202020204" pitchFamily="34" charset="0"/>
              <a:buChar char="•"/>
            </a:pPr>
            <a:endParaRPr lang="en-US" sz="1000" b="1" dirty="0">
              <a:solidFill>
                <a:srgbClr val="53565A"/>
              </a:solidFill>
            </a:endParaRPr>
          </a:p>
          <a:p>
            <a:pPr marL="171450" indent="-171450">
              <a:buFont typeface="Arial" panose="020B0604020202020204" pitchFamily="34" charset="0"/>
              <a:buChar char="•"/>
            </a:pPr>
            <a:r>
              <a:rPr lang="en-US" sz="1000" b="1" dirty="0">
                <a:solidFill>
                  <a:srgbClr val="53565A"/>
                </a:solidFill>
              </a:rPr>
              <a:t>Optum ARB</a:t>
            </a:r>
          </a:p>
          <a:p>
            <a:endParaRPr lang="en-US" sz="1000" b="1" dirty="0">
              <a:solidFill>
                <a:srgbClr val="53565A"/>
              </a:solidFill>
            </a:endParaRPr>
          </a:p>
          <a:p>
            <a:pPr marL="171450" indent="-171450">
              <a:buFont typeface="Arial" panose="020B0604020202020204" pitchFamily="34" charset="0"/>
              <a:buChar char="•"/>
            </a:pPr>
            <a:r>
              <a:rPr lang="en-US" sz="1000" b="1" dirty="0">
                <a:solidFill>
                  <a:srgbClr val="53565A"/>
                </a:solidFill>
              </a:rPr>
              <a:t>OptumTech Council</a:t>
            </a:r>
          </a:p>
        </p:txBody>
      </p:sp>
      <p:sp>
        <p:nvSpPr>
          <p:cNvPr id="202" name="TextBox 201"/>
          <p:cNvSpPr txBox="1"/>
          <p:nvPr/>
        </p:nvSpPr>
        <p:spPr>
          <a:xfrm>
            <a:off x="2959105" y="3087930"/>
            <a:ext cx="1828795" cy="1277273"/>
          </a:xfrm>
          <a:prstGeom prst="rect">
            <a:avLst/>
          </a:prstGeom>
          <a:noFill/>
        </p:spPr>
        <p:txBody>
          <a:bodyPr wrap="square" rtlCol="0">
            <a:spAutoFit/>
          </a:bodyPr>
          <a:lstStyle/>
          <a:p>
            <a:pPr marL="171450" indent="-171450">
              <a:buFont typeface="Wingdings" panose="05000000000000000000" pitchFamily="2" charset="2"/>
              <a:buChar char="v"/>
            </a:pPr>
            <a:r>
              <a:rPr lang="en-US" sz="1100" b="1" dirty="0">
                <a:solidFill>
                  <a:srgbClr val="53565A"/>
                </a:solidFill>
              </a:rPr>
              <a:t>Scope Definition </a:t>
            </a:r>
          </a:p>
          <a:p>
            <a:pPr marL="171450" indent="-171450">
              <a:buFont typeface="Arial" panose="020B0604020202020204" pitchFamily="34" charset="0"/>
              <a:buChar char="•"/>
            </a:pPr>
            <a:endParaRPr lang="en-US" sz="1100" b="1" dirty="0">
              <a:solidFill>
                <a:srgbClr val="53565A"/>
              </a:solidFill>
            </a:endParaRPr>
          </a:p>
          <a:p>
            <a:pPr marL="171450" indent="-171450">
              <a:buFont typeface="Wingdings" panose="05000000000000000000" pitchFamily="2" charset="2"/>
              <a:buChar char="v"/>
            </a:pPr>
            <a:r>
              <a:rPr lang="en-US" sz="1100" b="1" dirty="0">
                <a:solidFill>
                  <a:srgbClr val="53565A"/>
                </a:solidFill>
              </a:rPr>
              <a:t>Solution Outline</a:t>
            </a:r>
          </a:p>
          <a:p>
            <a:pPr marL="171450" indent="-171450">
              <a:buFont typeface="Arial" panose="020B0604020202020204" pitchFamily="34" charset="0"/>
              <a:buChar char="•"/>
            </a:pPr>
            <a:endParaRPr lang="en-US" sz="1100" b="1" dirty="0">
              <a:solidFill>
                <a:srgbClr val="FF0000"/>
              </a:solidFill>
            </a:endParaRPr>
          </a:p>
          <a:p>
            <a:pPr marL="171450" indent="-171450">
              <a:buFont typeface="Wingdings" panose="05000000000000000000" pitchFamily="2" charset="2"/>
              <a:buChar char="v"/>
            </a:pPr>
            <a:r>
              <a:rPr lang="en-US" sz="1100" b="1" dirty="0">
                <a:solidFill>
                  <a:srgbClr val="53565A"/>
                </a:solidFill>
              </a:rPr>
              <a:t>Solution Integration Document</a:t>
            </a:r>
          </a:p>
          <a:p>
            <a:pPr marL="171450" indent="-171450">
              <a:buFont typeface="Wingdings" panose="05000000000000000000" pitchFamily="2" charset="2"/>
              <a:buChar char="v"/>
            </a:pPr>
            <a:r>
              <a:rPr lang="en-US" sz="1100" b="1" dirty="0">
                <a:solidFill>
                  <a:srgbClr val="D45D00"/>
                </a:solidFill>
              </a:rPr>
              <a:t>= Optional </a:t>
            </a:r>
          </a:p>
        </p:txBody>
      </p:sp>
      <p:sp>
        <p:nvSpPr>
          <p:cNvPr id="204" name="TextBox 203"/>
          <p:cNvSpPr txBox="1"/>
          <p:nvPr/>
        </p:nvSpPr>
        <p:spPr>
          <a:xfrm>
            <a:off x="4781557" y="3087931"/>
            <a:ext cx="1828795" cy="1446550"/>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rgbClr val="53565A"/>
                </a:solidFill>
              </a:rPr>
              <a:t>Detailed Design Review</a:t>
            </a:r>
          </a:p>
          <a:p>
            <a:pPr marL="171450" indent="-171450">
              <a:buFont typeface="Arial" panose="020B0604020202020204" pitchFamily="34" charset="0"/>
              <a:buChar char="•"/>
            </a:pPr>
            <a:endParaRPr lang="en-US" sz="1100" b="1" dirty="0">
              <a:solidFill>
                <a:srgbClr val="53565A"/>
              </a:solidFill>
            </a:endParaRPr>
          </a:p>
          <a:p>
            <a:pPr marL="171450" indent="-171450">
              <a:buFont typeface="Arial" panose="020B0604020202020204" pitchFamily="34" charset="0"/>
              <a:buChar char="•"/>
            </a:pPr>
            <a:r>
              <a:rPr lang="en-US" sz="1100" b="1" dirty="0">
                <a:solidFill>
                  <a:srgbClr val="53565A"/>
                </a:solidFill>
              </a:rPr>
              <a:t>Review NFR’s </a:t>
            </a:r>
          </a:p>
          <a:p>
            <a:pPr marL="171450" indent="-171450">
              <a:buFont typeface="Arial" panose="020B0604020202020204" pitchFamily="34" charset="0"/>
              <a:buChar char="•"/>
            </a:pPr>
            <a:endParaRPr lang="en-US" sz="1100" b="1" dirty="0">
              <a:solidFill>
                <a:srgbClr val="53565A"/>
              </a:solidFill>
            </a:endParaRPr>
          </a:p>
          <a:p>
            <a:pPr marL="171450" indent="-171450">
              <a:buFont typeface="Arial" panose="020B0604020202020204" pitchFamily="34" charset="0"/>
              <a:buChar char="•"/>
            </a:pPr>
            <a:r>
              <a:rPr lang="en-US" sz="1100" b="1" dirty="0">
                <a:solidFill>
                  <a:srgbClr val="53565A"/>
                </a:solidFill>
              </a:rPr>
              <a:t>Baseline Architecture </a:t>
            </a:r>
            <a:r>
              <a:rPr lang="en-US" sz="1100" b="1" dirty="0" smtClean="0">
                <a:solidFill>
                  <a:srgbClr val="53565A"/>
                </a:solidFill>
              </a:rPr>
              <a:t>Assessment</a:t>
            </a:r>
            <a:endParaRPr lang="en-US" sz="1100" b="1" dirty="0">
              <a:solidFill>
                <a:srgbClr val="53565A"/>
              </a:solidFill>
            </a:endParaRPr>
          </a:p>
          <a:p>
            <a:pPr marL="225425" lvl="1"/>
            <a:endParaRPr lang="en-US" sz="1100" dirty="0">
              <a:solidFill>
                <a:srgbClr val="FF0000"/>
              </a:solidFill>
            </a:endParaRPr>
          </a:p>
        </p:txBody>
      </p:sp>
      <p:sp>
        <p:nvSpPr>
          <p:cNvPr id="207" name="TextBox 206"/>
          <p:cNvSpPr txBox="1"/>
          <p:nvPr/>
        </p:nvSpPr>
        <p:spPr>
          <a:xfrm>
            <a:off x="6299205" y="3087930"/>
            <a:ext cx="182879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rgbClr val="53565A"/>
                </a:solidFill>
              </a:rPr>
              <a:t>Informed </a:t>
            </a:r>
          </a:p>
          <a:p>
            <a:r>
              <a:rPr lang="en-US" sz="1100" b="1" dirty="0">
                <a:solidFill>
                  <a:srgbClr val="53565A"/>
                </a:solidFill>
              </a:rPr>
              <a:t>     Stakeholder</a:t>
            </a:r>
          </a:p>
          <a:p>
            <a:pPr marL="171450" indent="-171450">
              <a:buFont typeface="Arial" panose="020B0604020202020204" pitchFamily="34" charset="0"/>
              <a:buChar char="•"/>
            </a:pPr>
            <a:r>
              <a:rPr lang="en-US" sz="1100" b="1" dirty="0">
                <a:solidFill>
                  <a:srgbClr val="53565A"/>
                </a:solidFill>
              </a:rPr>
              <a:t>SME Contributor</a:t>
            </a:r>
            <a:r>
              <a:rPr lang="en-US" sz="1100" dirty="0">
                <a:solidFill>
                  <a:srgbClr val="53565A"/>
                </a:solidFill>
              </a:rPr>
              <a:t>	</a:t>
            </a:r>
            <a:endParaRPr lang="en-US" sz="1100" dirty="0">
              <a:solidFill>
                <a:srgbClr val="FF0000"/>
              </a:solidFill>
            </a:endParaRPr>
          </a:p>
        </p:txBody>
      </p:sp>
      <p:sp>
        <p:nvSpPr>
          <p:cNvPr id="209" name="TextBox 208"/>
          <p:cNvSpPr txBox="1"/>
          <p:nvPr/>
        </p:nvSpPr>
        <p:spPr>
          <a:xfrm>
            <a:off x="7924805" y="3087930"/>
            <a:ext cx="1828795"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rgbClr val="53565A"/>
                </a:solidFill>
              </a:rPr>
              <a:t>Informed Stakeholder</a:t>
            </a:r>
          </a:p>
          <a:p>
            <a:pPr marL="171450" indent="-171450">
              <a:buFont typeface="Arial" panose="020B0604020202020204" pitchFamily="34" charset="0"/>
              <a:buChar char="•"/>
            </a:pPr>
            <a:r>
              <a:rPr lang="en-US" sz="1100" b="1" dirty="0">
                <a:solidFill>
                  <a:srgbClr val="53565A"/>
                </a:solidFill>
              </a:rPr>
              <a:t>SME Contributor</a:t>
            </a:r>
          </a:p>
          <a:p>
            <a:endParaRPr lang="en-US" sz="1100" dirty="0">
              <a:solidFill>
                <a:srgbClr val="FF0000"/>
              </a:solidFill>
            </a:endParaRPr>
          </a:p>
        </p:txBody>
      </p:sp>
      <p:sp>
        <p:nvSpPr>
          <p:cNvPr id="212" name="TextBox 211"/>
          <p:cNvSpPr txBox="1"/>
          <p:nvPr/>
        </p:nvSpPr>
        <p:spPr>
          <a:xfrm>
            <a:off x="9753605" y="3087930"/>
            <a:ext cx="1828795"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smtClean="0">
                <a:solidFill>
                  <a:srgbClr val="53565A"/>
                </a:solidFill>
              </a:rPr>
              <a:t>Update Architectural  Documentation</a:t>
            </a:r>
            <a:endParaRPr lang="en-US" sz="1100" b="1" dirty="0">
              <a:solidFill>
                <a:srgbClr val="FF0000"/>
              </a:solidFill>
            </a:endParaRPr>
          </a:p>
          <a:p>
            <a:pPr marL="171450" indent="-171450">
              <a:buFont typeface="Arial" panose="020B0604020202020204" pitchFamily="34" charset="0"/>
              <a:buChar char="•"/>
            </a:pPr>
            <a:endParaRPr lang="en-US" sz="1100" dirty="0">
              <a:solidFill>
                <a:srgbClr val="53565A"/>
              </a:solidFill>
            </a:endParaRPr>
          </a:p>
        </p:txBody>
      </p:sp>
      <p:sp>
        <p:nvSpPr>
          <p:cNvPr id="21" name="Chevron 20"/>
          <p:cNvSpPr/>
          <p:nvPr/>
        </p:nvSpPr>
        <p:spPr bwMode="auto">
          <a:xfrm>
            <a:off x="9623198" y="2102039"/>
            <a:ext cx="2032001"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Production Support (SS&amp;MO)</a:t>
            </a:r>
          </a:p>
        </p:txBody>
      </p:sp>
      <p:sp>
        <p:nvSpPr>
          <p:cNvPr id="22" name="Chevron 21"/>
          <p:cNvSpPr/>
          <p:nvPr/>
        </p:nvSpPr>
        <p:spPr bwMode="auto">
          <a:xfrm>
            <a:off x="7914197" y="2102039"/>
            <a:ext cx="2032001"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Sprint Delivery</a:t>
            </a:r>
          </a:p>
        </p:txBody>
      </p:sp>
      <p:sp>
        <p:nvSpPr>
          <p:cNvPr id="23" name="Chevron 22"/>
          <p:cNvSpPr/>
          <p:nvPr/>
        </p:nvSpPr>
        <p:spPr bwMode="auto">
          <a:xfrm>
            <a:off x="6400803" y="2102039"/>
            <a:ext cx="1860644"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PI Planning</a:t>
            </a:r>
          </a:p>
        </p:txBody>
      </p:sp>
      <p:sp>
        <p:nvSpPr>
          <p:cNvPr id="24" name="Chevron 23"/>
          <p:cNvSpPr/>
          <p:nvPr/>
        </p:nvSpPr>
        <p:spPr bwMode="auto">
          <a:xfrm>
            <a:off x="4314217" y="2102039"/>
            <a:ext cx="2483407"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Architectural Design Review/Scoring</a:t>
            </a:r>
          </a:p>
        </p:txBody>
      </p:sp>
      <p:sp>
        <p:nvSpPr>
          <p:cNvPr id="25" name="Chevron 24"/>
          <p:cNvSpPr/>
          <p:nvPr/>
        </p:nvSpPr>
        <p:spPr bwMode="auto">
          <a:xfrm>
            <a:off x="2587018" y="2102039"/>
            <a:ext cx="2032001"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Program Support</a:t>
            </a:r>
          </a:p>
        </p:txBody>
      </p:sp>
      <p:sp>
        <p:nvSpPr>
          <p:cNvPr id="26" name="Chevron 25"/>
          <p:cNvSpPr/>
          <p:nvPr/>
        </p:nvSpPr>
        <p:spPr bwMode="auto">
          <a:xfrm>
            <a:off x="896213" y="2102039"/>
            <a:ext cx="2032001" cy="762000"/>
          </a:xfrm>
          <a:prstGeom prst="chevron">
            <a:avLst/>
          </a:prstGeom>
          <a:solidFill>
            <a:schemeClr val="tx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lnSpc>
                <a:spcPct val="95000"/>
              </a:lnSpc>
              <a:spcBef>
                <a:spcPct val="0"/>
              </a:spcBef>
              <a:spcAft>
                <a:spcPct val="35000"/>
              </a:spcAft>
              <a:buClr>
                <a:srgbClr val="D45D00"/>
              </a:buClr>
            </a:pPr>
            <a:r>
              <a:rPr lang="en-US" sz="1200" dirty="0">
                <a:solidFill>
                  <a:srgbClr val="53565A"/>
                </a:solidFill>
                <a:ea typeface="Arial Unicode MS" pitchFamily="34" charset="-128"/>
                <a:cs typeface="Arial Unicode MS" pitchFamily="34" charset="-128"/>
              </a:rPr>
              <a:t>Strategy &amp; Planning</a:t>
            </a:r>
          </a:p>
        </p:txBody>
      </p:sp>
      <p:sp>
        <p:nvSpPr>
          <p:cNvPr id="27" name="TextBox 26"/>
          <p:cNvSpPr txBox="1"/>
          <p:nvPr/>
        </p:nvSpPr>
        <p:spPr>
          <a:xfrm>
            <a:off x="561479" y="456419"/>
            <a:ext cx="11330516" cy="485573"/>
          </a:xfrm>
          <a:prstGeom prst="rect">
            <a:avLst/>
          </a:prstGeom>
          <a:noFill/>
        </p:spPr>
        <p:txBody>
          <a:bodyPr wrap="none" lIns="0" tIns="0" rIns="0" bIns="0" rtlCol="0">
            <a:noAutofit/>
          </a:bodyPr>
          <a:lstStyle/>
          <a:p>
            <a:r>
              <a:rPr lang="en-US" sz="2400" b="1" dirty="0">
                <a:solidFill>
                  <a:srgbClr val="53565A"/>
                </a:solidFill>
                <a:cs typeface="Arial" pitchFamily="34" charset="0"/>
              </a:rPr>
              <a:t>EA Governance: ORx EA/OSAM Value Stream Activities and Deliverables </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37" y="3127035"/>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37" y="3715217"/>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12" y="4188573"/>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12" y="4479719"/>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724" y="3443315"/>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98" y="3102020"/>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198" y="3776448"/>
            <a:ext cx="253841" cy="24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419242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0363200" cy="1362075"/>
          </a:xfrm>
        </p:spPr>
        <p:txBody>
          <a:bodyPr/>
          <a:lstStyle/>
          <a:p>
            <a:pPr algn="ctr"/>
            <a:r>
              <a:rPr lang="en-US" dirty="0"/>
              <a:t>Optum Rx </a:t>
            </a:r>
            <a:r>
              <a:rPr lang="en-US" dirty="0" smtClean="0"/>
              <a:t>PBM </a:t>
            </a:r>
            <a:r>
              <a:rPr lang="en-US" dirty="0"/>
              <a:t>Services Group </a:t>
            </a:r>
          </a:p>
        </p:txBody>
      </p:sp>
      <p:sp>
        <p:nvSpPr>
          <p:cNvPr id="3" name="Text Placeholder 2"/>
          <p:cNvSpPr>
            <a:spLocks noGrp="1"/>
          </p:cNvSpPr>
          <p:nvPr>
            <p:ph type="body" idx="1"/>
          </p:nvPr>
        </p:nvSpPr>
        <p:spPr>
          <a:xfrm>
            <a:off x="963614" y="3191385"/>
            <a:ext cx="10363200" cy="1500187"/>
          </a:xfrm>
        </p:spPr>
        <p:txBody>
          <a:bodyPr/>
          <a:lstStyle/>
          <a:p>
            <a:r>
              <a:rPr lang="en-US" dirty="0" smtClean="0"/>
              <a:t>Claim Management</a:t>
            </a:r>
            <a:endParaRPr lang="en-US" dirty="0">
              <a:solidFill>
                <a:schemeClr val="tx1"/>
              </a:solidFill>
            </a:endParaRPr>
          </a:p>
        </p:txBody>
      </p:sp>
    </p:spTree>
    <p:extLst>
      <p:ext uri="{BB962C8B-B14F-4D97-AF65-F5344CB8AC3E}">
        <p14:creationId xmlns:p14="http://schemas.microsoft.com/office/powerpoint/2010/main" val="4230218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1050742" cy="1362075"/>
          </a:xfrm>
        </p:spPr>
        <p:txBody>
          <a:bodyPr/>
          <a:lstStyle/>
          <a:p>
            <a:pPr algn="ctr"/>
            <a:r>
              <a:rPr lang="en-US" dirty="0"/>
              <a:t>Optum Rx </a:t>
            </a:r>
            <a:r>
              <a:rPr lang="en-US" dirty="0" smtClean="0"/>
              <a:t>Pharmacy </a:t>
            </a:r>
            <a:r>
              <a:rPr lang="en-US" dirty="0"/>
              <a:t>Services Group </a:t>
            </a:r>
          </a:p>
        </p:txBody>
      </p:sp>
      <p:sp>
        <p:nvSpPr>
          <p:cNvPr id="3" name="Text Placeholder 2"/>
          <p:cNvSpPr>
            <a:spLocks noGrp="1"/>
          </p:cNvSpPr>
          <p:nvPr>
            <p:ph type="body" idx="1"/>
          </p:nvPr>
        </p:nvSpPr>
        <p:spPr>
          <a:xfrm>
            <a:off x="963614" y="3191385"/>
            <a:ext cx="10363200" cy="1500187"/>
          </a:xfrm>
        </p:spPr>
        <p:txBody>
          <a:bodyPr/>
          <a:lstStyle/>
          <a:p>
            <a:r>
              <a:rPr lang="en-US" dirty="0" smtClean="0"/>
              <a:t>Home Delivery and Specialty</a:t>
            </a:r>
            <a:endParaRPr lang="en-US" dirty="0">
              <a:solidFill>
                <a:schemeClr val="tx1"/>
              </a:solidFill>
            </a:endParaRPr>
          </a:p>
        </p:txBody>
      </p:sp>
    </p:spTree>
    <p:extLst>
      <p:ext uri="{BB962C8B-B14F-4D97-AF65-F5344CB8AC3E}">
        <p14:creationId xmlns:p14="http://schemas.microsoft.com/office/powerpoint/2010/main" val="106026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0363200" cy="1362075"/>
          </a:xfrm>
        </p:spPr>
        <p:txBody>
          <a:bodyPr/>
          <a:lstStyle/>
          <a:p>
            <a:pPr algn="ctr"/>
            <a:r>
              <a:rPr lang="en-US" dirty="0"/>
              <a:t>Optum Rx </a:t>
            </a:r>
            <a:r>
              <a:rPr lang="en-US" dirty="0" smtClean="0"/>
              <a:t>data </a:t>
            </a:r>
            <a:r>
              <a:rPr lang="en-US" dirty="0"/>
              <a:t>Services Group </a:t>
            </a:r>
          </a:p>
        </p:txBody>
      </p:sp>
      <p:sp>
        <p:nvSpPr>
          <p:cNvPr id="3" name="Text Placeholder 2"/>
          <p:cNvSpPr>
            <a:spLocks noGrp="1"/>
          </p:cNvSpPr>
          <p:nvPr>
            <p:ph type="body" idx="1"/>
          </p:nvPr>
        </p:nvSpPr>
        <p:spPr>
          <a:xfrm>
            <a:off x="963614" y="3191385"/>
            <a:ext cx="10363200" cy="1500187"/>
          </a:xfrm>
        </p:spPr>
        <p:txBody>
          <a:bodyPr/>
          <a:lstStyle/>
          <a:p>
            <a:r>
              <a:rPr lang="en-US" dirty="0" smtClean="0"/>
              <a:t>Business Intelligence and Clinical</a:t>
            </a:r>
            <a:endParaRPr lang="en-US" dirty="0">
              <a:solidFill>
                <a:schemeClr val="tx1"/>
              </a:solidFill>
            </a:endParaRPr>
          </a:p>
        </p:txBody>
      </p:sp>
    </p:spTree>
    <p:extLst>
      <p:ext uri="{BB962C8B-B14F-4D97-AF65-F5344CB8AC3E}">
        <p14:creationId xmlns:p14="http://schemas.microsoft.com/office/powerpoint/2010/main" val="106026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15183" y="437511"/>
            <a:ext cx="11195817" cy="627864"/>
          </a:xfrm>
        </p:spPr>
        <p:txBody>
          <a:bodyPr/>
          <a:lstStyle/>
          <a:p>
            <a:r>
              <a:rPr lang="en-US" dirty="0"/>
              <a:t>Going beyond pharmacy </a:t>
            </a:r>
            <a:r>
              <a:rPr lang="en-US" dirty="0" smtClean="0"/>
              <a:t>to </a:t>
            </a:r>
            <a:br>
              <a:rPr lang="en-US" dirty="0" smtClean="0"/>
            </a:br>
            <a:r>
              <a:rPr lang="en-US" dirty="0" smtClean="0"/>
              <a:t>impact total </a:t>
            </a:r>
            <a:r>
              <a:rPr lang="en-US" dirty="0"/>
              <a:t>care and cost</a:t>
            </a:r>
            <a:endParaRPr lang="en-US" dirty="0">
              <a:solidFill>
                <a:srgbClr val="55565A"/>
              </a:solidFill>
            </a:endParaRPr>
          </a:p>
        </p:txBody>
      </p:sp>
      <p:sp>
        <p:nvSpPr>
          <p:cNvPr id="4" name="Slide Number Placeholder 2"/>
          <p:cNvSpPr txBox="1">
            <a:spLocks/>
          </p:cNvSpPr>
          <p:nvPr/>
        </p:nvSpPr>
        <p:spPr>
          <a:xfrm>
            <a:off x="5650891" y="6431947"/>
            <a:ext cx="5781979" cy="179309"/>
          </a:xfrm>
          <a:prstGeom prst="rect">
            <a:avLst/>
          </a:prstGeom>
        </p:spPr>
        <p:txBody>
          <a:bodyPr vert="horz" lIns="0" tIns="0" rIns="0" bIns="0" rtlCol="0" anchor="b" anchorCtr="0"/>
          <a:lstStyle>
            <a:defPPr>
              <a:defRPr lang="en-US"/>
            </a:defPPr>
            <a:lvl1pPr marL="0" algn="r" defTabSz="932742" rtl="0" eaLnBrk="1" latinLnBrk="0" hangingPunct="1">
              <a:defRPr lang="en-US" sz="700" kern="1200" smtClean="0">
                <a:gradFill>
                  <a:gsLst>
                    <a:gs pos="15929">
                      <a:schemeClr val="tx1"/>
                    </a:gs>
                    <a:gs pos="44000">
                      <a:schemeClr val="tx1"/>
                    </a:gs>
                  </a:gsLst>
                  <a:lin ang="5400000" scaled="1"/>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600" dirty="0">
                <a:solidFill>
                  <a:srgbClr val="55565A"/>
                </a:solidFill>
              </a:rPr>
              <a:t>Confidential property of Optum. Do not distribute or reproduce without express permission from Optum.</a:t>
            </a:r>
          </a:p>
        </p:txBody>
      </p:sp>
      <p:grpSp>
        <p:nvGrpSpPr>
          <p:cNvPr id="10" name="Group 9"/>
          <p:cNvGrpSpPr/>
          <p:nvPr/>
        </p:nvGrpSpPr>
        <p:grpSpPr>
          <a:xfrm>
            <a:off x="2881745" y="1809289"/>
            <a:ext cx="8763443" cy="4309952"/>
            <a:chOff x="2132212" y="1694068"/>
            <a:chExt cx="6572582" cy="4309952"/>
          </a:xfrm>
        </p:grpSpPr>
        <p:sp>
          <p:nvSpPr>
            <p:cNvPr id="81" name="Rectangle 80"/>
            <p:cNvSpPr/>
            <p:nvPr/>
          </p:nvSpPr>
          <p:spPr>
            <a:xfrm>
              <a:off x="2132212" y="1694069"/>
              <a:ext cx="6572582" cy="4309951"/>
            </a:xfrm>
            <a:prstGeom prst="rect">
              <a:avLst/>
            </a:prstGeom>
            <a:solidFill>
              <a:sysClr val="window" lastClr="FFFFFF"/>
            </a:solidFill>
            <a:ln w="19050" cap="flat" cmpd="sng" algn="ctr">
              <a:noFill/>
              <a:prstDash val="solid"/>
            </a:ln>
            <a:effectLst>
              <a:outerShdw blurRad="190500" algn="ctr" rotWithShape="0">
                <a:srgbClr val="000000">
                  <a:alpha val="35000"/>
                </a:srgbClr>
              </a:outerShdw>
            </a:effectLst>
          </p:spPr>
          <p:txBody>
            <a:bodyPr lIns="45720" rIns="45720" rtlCol="0" anchor="ctr"/>
            <a:lstStyle/>
            <a:p>
              <a:pPr algn="ctr">
                <a:defRPr/>
              </a:pPr>
              <a:endParaRPr lang="en-US" sz="1600" kern="0" dirty="0">
                <a:solidFill>
                  <a:prstClr val="white"/>
                </a:solidFill>
              </a:endParaRPr>
            </a:p>
          </p:txBody>
        </p:sp>
        <p:sp>
          <p:nvSpPr>
            <p:cNvPr id="82" name="Rectangle 81"/>
            <p:cNvSpPr/>
            <p:nvPr/>
          </p:nvSpPr>
          <p:spPr>
            <a:xfrm>
              <a:off x="2132212" y="1694068"/>
              <a:ext cx="6572582" cy="640080"/>
            </a:xfrm>
            <a:prstGeom prst="rect">
              <a:avLst/>
            </a:prstGeom>
            <a:solidFill>
              <a:srgbClr val="F2B411"/>
            </a:solidFill>
            <a:ln w="19050" cap="flat" cmpd="sng" algn="ctr">
              <a:noFill/>
              <a:prstDash val="solid"/>
            </a:ln>
            <a:effectLst/>
          </p:spPr>
          <p:txBody>
            <a:bodyPr lIns="45720" rIns="45720" rtlCol="0" anchor="ctr"/>
            <a:lstStyle/>
            <a:p>
              <a:pPr algn="ctr">
                <a:defRPr/>
              </a:pPr>
              <a:r>
                <a:rPr lang="en-US" b="1" kern="0" dirty="0">
                  <a:solidFill>
                    <a:prstClr val="white"/>
                  </a:solidFill>
                </a:rPr>
                <a:t>OptumRx foundation: </a:t>
              </a:r>
              <a:r>
                <a:rPr lang="en-US" kern="0" dirty="0">
                  <a:solidFill>
                    <a:prstClr val="white"/>
                  </a:solidFill>
                </a:rPr>
                <a:t>Value and transparency</a:t>
              </a:r>
            </a:p>
          </p:txBody>
        </p:sp>
      </p:grpSp>
      <p:sp>
        <p:nvSpPr>
          <p:cNvPr id="47" name="Trapezoid 46"/>
          <p:cNvSpPr/>
          <p:nvPr/>
        </p:nvSpPr>
        <p:spPr>
          <a:xfrm rot="16200000">
            <a:off x="383841" y="3621333"/>
            <a:ext cx="4309951" cy="685860"/>
          </a:xfrm>
          <a:prstGeom prst="trapezoid">
            <a:avLst>
              <a:gd name="adj" fmla="val 94377"/>
            </a:avLst>
          </a:prstGeom>
          <a:gradFill flip="none" rotWithShape="1">
            <a:gsLst>
              <a:gs pos="100000">
                <a:srgbClr val="EAEAEA"/>
              </a:gs>
              <a:gs pos="0">
                <a:srgbClr val="D9D9D9"/>
              </a:gs>
            </a:gsLst>
            <a:lin ang="5400000" scaled="1"/>
            <a:tileRect/>
          </a:gradFill>
          <a:ln w="19050" cap="flat" cmpd="sng" algn="ctr">
            <a:noFill/>
            <a:prstDash val="solid"/>
          </a:ln>
          <a:effectLst/>
        </p:spPr>
        <p:txBody>
          <a:bodyPr lIns="45720" rIns="45720" rtlCol="0" anchor="ctr"/>
          <a:lstStyle/>
          <a:p>
            <a:pPr algn="ctr">
              <a:defRPr/>
            </a:pPr>
            <a:endParaRPr lang="en-US" sz="1600" kern="0" dirty="0">
              <a:solidFill>
                <a:prstClr val="white"/>
              </a:solidFill>
            </a:endParaRPr>
          </a:p>
        </p:txBody>
      </p:sp>
      <p:sp>
        <p:nvSpPr>
          <p:cNvPr id="48" name="Rectangle 47"/>
          <p:cNvSpPr/>
          <p:nvPr/>
        </p:nvSpPr>
        <p:spPr>
          <a:xfrm>
            <a:off x="603472" y="2294539"/>
            <a:ext cx="1592413" cy="3339457"/>
          </a:xfrm>
          <a:prstGeom prst="rect">
            <a:avLst/>
          </a:prstGeom>
          <a:solidFill>
            <a:srgbClr val="EAEAEA"/>
          </a:solidFill>
          <a:ln w="19050" cap="flat" cmpd="sng" algn="ctr">
            <a:noFill/>
            <a:prstDash val="solid"/>
          </a:ln>
          <a:effectLst/>
        </p:spPr>
        <p:txBody>
          <a:bodyPr lIns="45720" rIns="45720" rtlCol="0" anchor="ctr"/>
          <a:lstStyle/>
          <a:p>
            <a:pPr algn="ctr">
              <a:defRPr/>
            </a:pPr>
            <a:endParaRPr lang="en-US" sz="1600" kern="0" dirty="0">
              <a:solidFill>
                <a:prstClr val="white"/>
              </a:solidFill>
            </a:endParaRPr>
          </a:p>
        </p:txBody>
      </p:sp>
      <p:grpSp>
        <p:nvGrpSpPr>
          <p:cNvPr id="6" name="Group 5"/>
          <p:cNvGrpSpPr/>
          <p:nvPr/>
        </p:nvGrpSpPr>
        <p:grpSpPr>
          <a:xfrm>
            <a:off x="3031816" y="2858900"/>
            <a:ext cx="8257901" cy="2864580"/>
            <a:chOff x="1947274" y="2649175"/>
            <a:chExt cx="6193426" cy="2864580"/>
          </a:xfrm>
        </p:grpSpPr>
        <p:sp>
          <p:nvSpPr>
            <p:cNvPr id="142" name="TextBox 141"/>
            <p:cNvSpPr txBox="1"/>
            <p:nvPr/>
          </p:nvSpPr>
          <p:spPr>
            <a:xfrm>
              <a:off x="6829907" y="2907728"/>
              <a:ext cx="1310793" cy="733534"/>
            </a:xfrm>
            <a:prstGeom prst="rect">
              <a:avLst/>
            </a:prstGeom>
            <a:noFill/>
          </p:spPr>
          <p:txBody>
            <a:bodyPr wrap="square" lIns="0" tIns="45720" rIns="0" bIns="45720" rtlCol="0" anchor="ctr">
              <a:spAutoFit/>
            </a:bodyPr>
            <a:lstStyle/>
            <a:p>
              <a:pPr>
                <a:spcBef>
                  <a:spcPts val="200"/>
                </a:spcBef>
              </a:pPr>
              <a:r>
                <a:rPr lang="en-US" sz="1400" dirty="0">
                  <a:solidFill>
                    <a:srgbClr val="E87722"/>
                  </a:solidFill>
                  <a:cs typeface="Arial" pitchFamily="34" charset="0"/>
                </a:rPr>
                <a:t>Empowering physicians</a:t>
              </a:r>
              <a:endParaRPr lang="en-US" sz="1200" dirty="0">
                <a:solidFill>
                  <a:srgbClr val="444444"/>
                </a:solidFill>
                <a:cs typeface="Arial" pitchFamily="34" charset="0"/>
              </a:endParaRPr>
            </a:p>
            <a:p>
              <a:pPr>
                <a:spcBef>
                  <a:spcPts val="200"/>
                </a:spcBef>
              </a:pPr>
              <a:r>
                <a:rPr lang="en-US" sz="1200" dirty="0">
                  <a:solidFill>
                    <a:srgbClr val="444444"/>
                  </a:solidFill>
                  <a:cs typeface="Arial" pitchFamily="34" charset="0"/>
                </a:rPr>
                <a:t>Unprecedented visibility</a:t>
              </a:r>
            </a:p>
          </p:txBody>
        </p:sp>
        <p:sp>
          <p:nvSpPr>
            <p:cNvPr id="144" name="TextBox 143"/>
            <p:cNvSpPr txBox="1"/>
            <p:nvPr/>
          </p:nvSpPr>
          <p:spPr>
            <a:xfrm>
              <a:off x="6829907" y="4433182"/>
              <a:ext cx="1310793" cy="918200"/>
            </a:xfrm>
            <a:prstGeom prst="rect">
              <a:avLst/>
            </a:prstGeom>
            <a:noFill/>
          </p:spPr>
          <p:txBody>
            <a:bodyPr wrap="square" lIns="0" tIns="45720" rIns="0" bIns="45720" rtlCol="0" anchor="ctr">
              <a:spAutoFit/>
            </a:bodyPr>
            <a:lstStyle/>
            <a:p>
              <a:pPr>
                <a:spcBef>
                  <a:spcPts val="200"/>
                </a:spcBef>
              </a:pPr>
              <a:r>
                <a:rPr lang="en-US" sz="1400" dirty="0">
                  <a:solidFill>
                    <a:srgbClr val="E87722"/>
                  </a:solidFill>
                  <a:cs typeface="Arial" pitchFamily="34" charset="0"/>
                </a:rPr>
                <a:t>Impacting </a:t>
              </a:r>
              <a:br>
                <a:rPr lang="en-US" sz="1400" dirty="0">
                  <a:solidFill>
                    <a:srgbClr val="E87722"/>
                  </a:solidFill>
                  <a:cs typeface="Arial" pitchFamily="34" charset="0"/>
                </a:rPr>
              </a:br>
              <a:r>
                <a:rPr lang="en-US" sz="1400" dirty="0">
                  <a:solidFill>
                    <a:srgbClr val="E87722"/>
                  </a:solidFill>
                  <a:cs typeface="Arial" pitchFamily="34" charset="0"/>
                </a:rPr>
                <a:t>total cost</a:t>
              </a:r>
            </a:p>
            <a:p>
              <a:pPr>
                <a:spcBef>
                  <a:spcPts val="200"/>
                </a:spcBef>
              </a:pPr>
              <a:r>
                <a:rPr lang="en-US" sz="1200" dirty="0">
                  <a:solidFill>
                    <a:srgbClr val="444444"/>
                  </a:solidFill>
                  <a:cs typeface="Arial" pitchFamily="34" charset="0"/>
                </a:rPr>
                <a:t>Pharmacy</a:t>
              </a:r>
              <a:br>
                <a:rPr lang="en-US" sz="1200" dirty="0">
                  <a:solidFill>
                    <a:srgbClr val="444444"/>
                  </a:solidFill>
                  <a:cs typeface="Arial" pitchFamily="34" charset="0"/>
                </a:rPr>
              </a:br>
              <a:r>
                <a:rPr lang="en-US" sz="1200" dirty="0">
                  <a:solidFill>
                    <a:srgbClr val="444444"/>
                  </a:solidFill>
                  <a:cs typeface="Arial" pitchFamily="34" charset="0"/>
                </a:rPr>
                <a:t>and medical</a:t>
              </a:r>
            </a:p>
          </p:txBody>
        </p:sp>
        <p:sp>
          <p:nvSpPr>
            <p:cNvPr id="145" name="TextBox 144"/>
            <p:cNvSpPr txBox="1"/>
            <p:nvPr/>
          </p:nvSpPr>
          <p:spPr>
            <a:xfrm>
              <a:off x="1947274" y="2807661"/>
              <a:ext cx="1790537" cy="918200"/>
            </a:xfrm>
            <a:prstGeom prst="rect">
              <a:avLst/>
            </a:prstGeom>
            <a:noFill/>
          </p:spPr>
          <p:txBody>
            <a:bodyPr wrap="square" lIns="0" tIns="45720" rIns="0" bIns="45720" rtlCol="0" anchor="ctr">
              <a:spAutoFit/>
            </a:bodyPr>
            <a:lstStyle/>
            <a:p>
              <a:pPr algn="r">
                <a:spcBef>
                  <a:spcPts val="200"/>
                </a:spcBef>
              </a:pPr>
              <a:r>
                <a:rPr lang="en-US" sz="1400" dirty="0">
                  <a:solidFill>
                    <a:srgbClr val="E87722"/>
                  </a:solidFill>
                  <a:cs typeface="Arial" pitchFamily="34" charset="0"/>
                </a:rPr>
                <a:t>Synchronizing </a:t>
              </a:r>
              <a:br>
                <a:rPr lang="en-US" sz="1400" dirty="0">
                  <a:solidFill>
                    <a:srgbClr val="E87722"/>
                  </a:solidFill>
                  <a:cs typeface="Arial" pitchFamily="34" charset="0"/>
                </a:rPr>
              </a:br>
              <a:r>
                <a:rPr lang="en-US" sz="1400" dirty="0">
                  <a:solidFill>
                    <a:srgbClr val="E87722"/>
                  </a:solidFill>
                  <a:cs typeface="Arial" pitchFamily="34" charset="0"/>
                </a:rPr>
                <a:t>clinical care</a:t>
              </a:r>
              <a:r>
                <a:rPr lang="en-US" sz="1200" dirty="0">
                  <a:solidFill>
                    <a:srgbClr val="444444"/>
                  </a:solidFill>
                  <a:cs typeface="Arial" pitchFamily="34" charset="0"/>
                </a:rPr>
                <a:t> </a:t>
              </a:r>
            </a:p>
            <a:p>
              <a:pPr algn="r">
                <a:spcBef>
                  <a:spcPts val="200"/>
                </a:spcBef>
              </a:pPr>
              <a:r>
                <a:rPr lang="en-US" sz="1200" dirty="0">
                  <a:solidFill>
                    <a:srgbClr val="444444"/>
                  </a:solidFill>
                  <a:cs typeface="Arial" pitchFamily="34" charset="0"/>
                </a:rPr>
                <a:t>Total health </a:t>
              </a:r>
              <a:br>
                <a:rPr lang="en-US" sz="1200" dirty="0">
                  <a:solidFill>
                    <a:srgbClr val="444444"/>
                  </a:solidFill>
                  <a:cs typeface="Arial" pitchFamily="34" charset="0"/>
                </a:rPr>
              </a:br>
              <a:r>
                <a:rPr lang="en-US" sz="1200" dirty="0">
                  <a:solidFill>
                    <a:srgbClr val="444444"/>
                  </a:solidFill>
                  <a:cs typeface="Arial" pitchFamily="34" charset="0"/>
                </a:rPr>
                <a:t>approach</a:t>
              </a:r>
            </a:p>
          </p:txBody>
        </p:sp>
        <p:sp>
          <p:nvSpPr>
            <p:cNvPr id="146" name="TextBox 145"/>
            <p:cNvSpPr txBox="1"/>
            <p:nvPr/>
          </p:nvSpPr>
          <p:spPr>
            <a:xfrm>
              <a:off x="1947274" y="4432133"/>
              <a:ext cx="1790537" cy="918200"/>
            </a:xfrm>
            <a:prstGeom prst="rect">
              <a:avLst/>
            </a:prstGeom>
            <a:noFill/>
          </p:spPr>
          <p:txBody>
            <a:bodyPr wrap="square" lIns="0" tIns="45720" rIns="0" bIns="45720" rtlCol="0" anchor="ctr">
              <a:spAutoFit/>
            </a:bodyPr>
            <a:lstStyle/>
            <a:p>
              <a:pPr algn="r">
                <a:spcBef>
                  <a:spcPts val="200"/>
                </a:spcBef>
              </a:pPr>
              <a:r>
                <a:rPr lang="en-US" sz="1400" dirty="0">
                  <a:solidFill>
                    <a:srgbClr val="E87722"/>
                  </a:solidFill>
                  <a:cs typeface="Arial" pitchFamily="34" charset="0"/>
                </a:rPr>
                <a:t>Simplifying the member experience</a:t>
              </a:r>
            </a:p>
            <a:p>
              <a:pPr algn="r">
                <a:spcBef>
                  <a:spcPts val="200"/>
                </a:spcBef>
              </a:pPr>
              <a:r>
                <a:rPr lang="en-US" sz="1200" dirty="0">
                  <a:solidFill>
                    <a:srgbClr val="444444"/>
                  </a:solidFill>
                  <a:cs typeface="Arial" pitchFamily="34" charset="0"/>
                </a:rPr>
                <a:t>Personalized </a:t>
              </a:r>
              <a:br>
                <a:rPr lang="en-US" sz="1200" dirty="0">
                  <a:solidFill>
                    <a:srgbClr val="444444"/>
                  </a:solidFill>
                  <a:cs typeface="Arial" pitchFamily="34" charset="0"/>
                </a:rPr>
              </a:br>
              <a:r>
                <a:rPr lang="en-US" sz="1200" dirty="0">
                  <a:solidFill>
                    <a:srgbClr val="444444"/>
                  </a:solidFill>
                  <a:cs typeface="Arial" pitchFamily="34" charset="0"/>
                </a:rPr>
                <a:t>and connected</a:t>
              </a:r>
            </a:p>
          </p:txBody>
        </p:sp>
        <p:sp>
          <p:nvSpPr>
            <p:cNvPr id="2" name="Diamond 1"/>
            <p:cNvSpPr/>
            <p:nvPr/>
          </p:nvSpPr>
          <p:spPr>
            <a:xfrm>
              <a:off x="3844647" y="2649175"/>
              <a:ext cx="2864580" cy="2864580"/>
            </a:xfrm>
            <a:prstGeom prst="diamond">
              <a:avLst/>
            </a:prstGeom>
            <a:solidFill>
              <a:srgbClr val="EAEAEA"/>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15" name="Group 114"/>
            <p:cNvGrpSpPr/>
            <p:nvPr/>
          </p:nvGrpSpPr>
          <p:grpSpPr>
            <a:xfrm>
              <a:off x="3899778" y="2850899"/>
              <a:ext cx="850426" cy="850425"/>
              <a:chOff x="5763685" y="3664623"/>
              <a:chExt cx="777240" cy="777240"/>
            </a:xfrm>
          </p:grpSpPr>
          <p:sp>
            <p:nvSpPr>
              <p:cNvPr id="116" name="Oval 115"/>
              <p:cNvSpPr/>
              <p:nvPr/>
            </p:nvSpPr>
            <p:spPr>
              <a:xfrm>
                <a:off x="5763685" y="3664623"/>
                <a:ext cx="777240" cy="777240"/>
              </a:xfrm>
              <a:prstGeom prst="ellipse">
                <a:avLst/>
              </a:prstGeom>
              <a:solidFill>
                <a:schemeClr val="bg1"/>
              </a:solidFill>
              <a:ln w="9525" cap="flat" cmpd="sng" algn="ctr">
                <a:solidFill>
                  <a:srgbClr val="E87722"/>
                </a:solidFill>
                <a:prstDash val="solid"/>
              </a:ln>
              <a:effectLst>
                <a:outerShdw blurRad="190500" algn="ctr" rotWithShape="0">
                  <a:srgbClr val="000000">
                    <a:alpha val="35000"/>
                  </a:srgbClr>
                </a:outerShdw>
              </a:effectLst>
            </p:spPr>
            <p:txBody>
              <a:bodyPr lIns="45720" rIns="45720" rtlCol="0" anchor="ctr"/>
              <a:lstStyle/>
              <a:p>
                <a:pPr algn="ctr">
                  <a:defRPr/>
                </a:pPr>
                <a:endParaRPr lang="en-US" sz="1600" kern="0" dirty="0">
                  <a:solidFill>
                    <a:prstClr val="white"/>
                  </a:solidFill>
                </a:endParaRPr>
              </a:p>
            </p:txBody>
          </p:sp>
          <p:pic>
            <p:nvPicPr>
              <p:cNvPr id="117" name="Picture 16" descr="N:\Graphics\2016 Optum Icons Gallery\My Health Stats-PRINT-2C-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6358" y="3904721"/>
                <a:ext cx="371893" cy="3021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p:cNvGrpSpPr/>
            <p:nvPr/>
          </p:nvGrpSpPr>
          <p:grpSpPr>
            <a:xfrm>
              <a:off x="5820001" y="4463460"/>
              <a:ext cx="850426" cy="850425"/>
              <a:chOff x="4302522" y="3474657"/>
              <a:chExt cx="838127" cy="838127"/>
            </a:xfrm>
          </p:grpSpPr>
          <p:sp>
            <p:nvSpPr>
              <p:cNvPr id="128" name="Oval 127"/>
              <p:cNvSpPr/>
              <p:nvPr/>
            </p:nvSpPr>
            <p:spPr>
              <a:xfrm>
                <a:off x="4302522" y="3474657"/>
                <a:ext cx="838127" cy="838127"/>
              </a:xfrm>
              <a:prstGeom prst="ellipse">
                <a:avLst/>
              </a:prstGeom>
              <a:solidFill>
                <a:schemeClr val="bg1"/>
              </a:solidFill>
              <a:ln w="9525" cap="flat" cmpd="sng" algn="ctr">
                <a:solidFill>
                  <a:srgbClr val="E87722"/>
                </a:solidFill>
                <a:prstDash val="solid"/>
              </a:ln>
              <a:effectLst>
                <a:outerShdw blurRad="190500" algn="ctr" rotWithShape="0">
                  <a:srgbClr val="000000">
                    <a:alpha val="35000"/>
                  </a:srgbClr>
                </a:outerShdw>
              </a:effectLst>
            </p:spPr>
            <p:txBody>
              <a:bodyPr lIns="45720" rIns="45720" rtlCol="0" anchor="ctr"/>
              <a:lstStyle/>
              <a:p>
                <a:pPr algn="ctr">
                  <a:defRPr/>
                </a:pPr>
                <a:endParaRPr lang="en-US" sz="1600" kern="0" dirty="0">
                  <a:solidFill>
                    <a:prstClr val="white"/>
                  </a:solidFill>
                </a:endParaRPr>
              </a:p>
            </p:txBody>
          </p:sp>
          <p:pic>
            <p:nvPicPr>
              <p:cNvPr id="129" name="Picture 5" descr="N:\Graphics\2016 Optum Icons Gallery\Finances-PRINT-2C-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0135" y="3666304"/>
                <a:ext cx="3429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p:cNvGrpSpPr/>
            <p:nvPr/>
          </p:nvGrpSpPr>
          <p:grpSpPr>
            <a:xfrm>
              <a:off x="5820001" y="2849282"/>
              <a:ext cx="850426" cy="850425"/>
              <a:chOff x="1283976" y="925159"/>
              <a:chExt cx="838127" cy="838127"/>
            </a:xfrm>
          </p:grpSpPr>
          <p:sp>
            <p:nvSpPr>
              <p:cNvPr id="102" name="Oval 101"/>
              <p:cNvSpPr/>
              <p:nvPr/>
            </p:nvSpPr>
            <p:spPr>
              <a:xfrm>
                <a:off x="1283976" y="925159"/>
                <a:ext cx="838127" cy="838127"/>
              </a:xfrm>
              <a:prstGeom prst="ellipse">
                <a:avLst/>
              </a:prstGeom>
              <a:solidFill>
                <a:schemeClr val="bg1"/>
              </a:solidFill>
              <a:ln w="9525" cap="flat" cmpd="sng" algn="ctr">
                <a:solidFill>
                  <a:srgbClr val="E87722"/>
                </a:solidFill>
                <a:prstDash val="solid"/>
              </a:ln>
              <a:effectLst>
                <a:outerShdw blurRad="190500" algn="ctr" rotWithShape="0">
                  <a:srgbClr val="000000">
                    <a:alpha val="35000"/>
                  </a:srgbClr>
                </a:outerShdw>
              </a:effectLst>
            </p:spPr>
            <p:txBody>
              <a:bodyPr lIns="45720" rIns="45720" rtlCol="0" anchor="ctr"/>
              <a:lstStyle/>
              <a:p>
                <a:pPr algn="ctr">
                  <a:defRPr/>
                </a:pPr>
                <a:endParaRPr lang="en-US" sz="1600" kern="0" dirty="0">
                  <a:solidFill>
                    <a:prstClr val="white"/>
                  </a:solidFill>
                </a:endParaRPr>
              </a:p>
            </p:txBody>
          </p:sp>
          <p:pic>
            <p:nvPicPr>
              <p:cNvPr id="103" name="Picture 3" descr="N:\Graphics\2016 Optum Icons Gallery\Provider-PRINT-2C-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8249" y="1072975"/>
                <a:ext cx="351479" cy="545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p:cNvGrpSpPr/>
            <p:nvPr/>
          </p:nvGrpSpPr>
          <p:grpSpPr>
            <a:xfrm>
              <a:off x="3899778" y="4461606"/>
              <a:ext cx="850426" cy="850425"/>
              <a:chOff x="3141953" y="4088659"/>
              <a:chExt cx="838127" cy="838127"/>
            </a:xfrm>
          </p:grpSpPr>
          <p:sp>
            <p:nvSpPr>
              <p:cNvPr id="130" name="Oval 129"/>
              <p:cNvSpPr/>
              <p:nvPr/>
            </p:nvSpPr>
            <p:spPr>
              <a:xfrm>
                <a:off x="3141953" y="4088659"/>
                <a:ext cx="838127" cy="838127"/>
              </a:xfrm>
              <a:prstGeom prst="ellipse">
                <a:avLst/>
              </a:prstGeom>
              <a:solidFill>
                <a:schemeClr val="bg1"/>
              </a:solidFill>
              <a:ln w="9525" cap="flat" cmpd="sng" algn="ctr">
                <a:solidFill>
                  <a:srgbClr val="E87722"/>
                </a:solidFill>
                <a:prstDash val="solid"/>
              </a:ln>
              <a:effectLst>
                <a:outerShdw blurRad="190500" algn="ctr" rotWithShape="0">
                  <a:srgbClr val="000000">
                    <a:alpha val="35000"/>
                  </a:srgbClr>
                </a:outerShdw>
              </a:effectLst>
            </p:spPr>
            <p:txBody>
              <a:bodyPr lIns="45720" rIns="45720" rtlCol="0" anchor="ctr"/>
              <a:lstStyle/>
              <a:p>
                <a:pPr algn="ctr">
                  <a:defRPr/>
                </a:pPr>
                <a:endParaRPr lang="en-US" sz="1600" kern="0" dirty="0">
                  <a:solidFill>
                    <a:prstClr val="white"/>
                  </a:solidFill>
                </a:endParaRPr>
              </a:p>
            </p:txBody>
          </p:sp>
          <p:pic>
            <p:nvPicPr>
              <p:cNvPr id="131" name="Picture 3" descr="N:\Graphics\2016 Optum Icons Gallery\Family-PRIN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8375" y="4338554"/>
                <a:ext cx="525281" cy="32111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4" name="TextBox 43"/>
          <p:cNvSpPr txBox="1"/>
          <p:nvPr/>
        </p:nvSpPr>
        <p:spPr>
          <a:xfrm>
            <a:off x="6416447" y="4294935"/>
            <a:ext cx="2059509" cy="461665"/>
          </a:xfrm>
          <a:prstGeom prst="rect">
            <a:avLst/>
          </a:prstGeom>
          <a:noFill/>
        </p:spPr>
        <p:txBody>
          <a:bodyPr wrap="square" lIns="91414" tIns="45720" rIns="91414" bIns="45720" rtlCol="0" anchor="ctr">
            <a:spAutoFit/>
          </a:bodyPr>
          <a:lstStyle/>
          <a:p>
            <a:pPr algn="ctr"/>
            <a:r>
              <a:rPr lang="en-US" sz="1200" dirty="0">
                <a:solidFill>
                  <a:srgbClr val="444444"/>
                </a:solidFill>
                <a:cs typeface="Arial" pitchFamily="34" charset="0"/>
              </a:rPr>
              <a:t>Data, analytics,</a:t>
            </a:r>
            <a:br>
              <a:rPr lang="en-US" sz="1200" dirty="0">
                <a:solidFill>
                  <a:srgbClr val="444444"/>
                </a:solidFill>
                <a:cs typeface="Arial" pitchFamily="34" charset="0"/>
              </a:rPr>
            </a:br>
            <a:r>
              <a:rPr lang="en-US" sz="1200" dirty="0">
                <a:solidFill>
                  <a:srgbClr val="444444"/>
                </a:solidFill>
                <a:cs typeface="Arial" pitchFamily="34" charset="0"/>
              </a:rPr>
              <a:t>expertise</a:t>
            </a:r>
          </a:p>
        </p:txBody>
      </p:sp>
      <p:pic>
        <p:nvPicPr>
          <p:cNvPr id="4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535464" y="4001203"/>
            <a:ext cx="1866632" cy="28059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648727" y="2653776"/>
            <a:ext cx="1530953" cy="2467970"/>
            <a:chOff x="486545" y="2653776"/>
            <a:chExt cx="1148215" cy="2467970"/>
          </a:xfrm>
        </p:grpSpPr>
        <p:sp>
          <p:nvSpPr>
            <p:cNvPr id="43" name="TextBox 42"/>
            <p:cNvSpPr txBox="1"/>
            <p:nvPr/>
          </p:nvSpPr>
          <p:spPr>
            <a:xfrm>
              <a:off x="542533" y="4875525"/>
              <a:ext cx="1035690" cy="246221"/>
            </a:xfrm>
            <a:prstGeom prst="rect">
              <a:avLst/>
            </a:prstGeom>
            <a:noFill/>
          </p:spPr>
          <p:txBody>
            <a:bodyPr wrap="square" lIns="91440" tIns="45720" rIns="91440" bIns="45720" rtlCol="0" anchor="t">
              <a:spAutoFit/>
            </a:bodyPr>
            <a:lstStyle/>
            <a:p>
              <a:pPr algn="ctr">
                <a:defRPr/>
              </a:pPr>
              <a:r>
                <a:rPr lang="en-US" sz="1000" kern="0" dirty="0">
                  <a:solidFill>
                    <a:srgbClr val="444444"/>
                  </a:solidFill>
                </a:rPr>
                <a:t>Retail-driven </a:t>
              </a:r>
            </a:p>
          </p:txBody>
        </p:sp>
        <p:sp>
          <p:nvSpPr>
            <p:cNvPr id="46" name="TextBox 45"/>
            <p:cNvSpPr txBox="1"/>
            <p:nvPr/>
          </p:nvSpPr>
          <p:spPr>
            <a:xfrm>
              <a:off x="577610" y="4018638"/>
              <a:ext cx="955534" cy="246221"/>
            </a:xfrm>
            <a:prstGeom prst="rect">
              <a:avLst/>
            </a:prstGeom>
            <a:noFill/>
          </p:spPr>
          <p:txBody>
            <a:bodyPr wrap="square" lIns="91440" tIns="45720" rIns="91440" bIns="45720" rtlCol="0" anchor="t">
              <a:spAutoFit/>
            </a:bodyPr>
            <a:lstStyle/>
            <a:p>
              <a:pPr algn="ctr">
                <a:defRPr/>
              </a:pPr>
              <a:r>
                <a:rPr lang="en-US" sz="1000" kern="0" dirty="0">
                  <a:solidFill>
                    <a:srgbClr val="444444"/>
                  </a:solidFill>
                </a:rPr>
                <a:t>Mail-driven </a:t>
              </a:r>
            </a:p>
          </p:txBody>
        </p:sp>
        <p:grpSp>
          <p:nvGrpSpPr>
            <p:cNvPr id="61" name="Group 5"/>
            <p:cNvGrpSpPr>
              <a:grpSpLocks noChangeAspect="1"/>
            </p:cNvGrpSpPr>
            <p:nvPr/>
          </p:nvGrpSpPr>
          <p:grpSpPr bwMode="auto">
            <a:xfrm>
              <a:off x="881883" y="4489121"/>
              <a:ext cx="337760" cy="336881"/>
              <a:chOff x="-315" y="1681"/>
              <a:chExt cx="384" cy="383"/>
            </a:xfrm>
          </p:grpSpPr>
          <p:sp>
            <p:nvSpPr>
              <p:cNvPr id="65" name="Freeform 7"/>
              <p:cNvSpPr>
                <a:spLocks noEditPoints="1"/>
              </p:cNvSpPr>
              <p:nvPr/>
            </p:nvSpPr>
            <p:spPr bwMode="auto">
              <a:xfrm>
                <a:off x="-315" y="1681"/>
                <a:ext cx="384" cy="383"/>
              </a:xfrm>
              <a:custGeom>
                <a:avLst/>
                <a:gdLst>
                  <a:gd name="T0" fmla="*/ 113 w 2689"/>
                  <a:gd name="T1" fmla="*/ 112 h 2678"/>
                  <a:gd name="T2" fmla="*/ 113 w 2689"/>
                  <a:gd name="T3" fmla="*/ 2566 h 2678"/>
                  <a:gd name="T4" fmla="*/ 2576 w 2689"/>
                  <a:gd name="T5" fmla="*/ 2566 h 2678"/>
                  <a:gd name="T6" fmla="*/ 2576 w 2689"/>
                  <a:gd name="T7" fmla="*/ 112 h 2678"/>
                  <a:gd name="T8" fmla="*/ 113 w 2689"/>
                  <a:gd name="T9" fmla="*/ 112 h 2678"/>
                  <a:gd name="T10" fmla="*/ 0 w 2689"/>
                  <a:gd name="T11" fmla="*/ 0 h 2678"/>
                  <a:gd name="T12" fmla="*/ 2689 w 2689"/>
                  <a:gd name="T13" fmla="*/ 0 h 2678"/>
                  <a:gd name="T14" fmla="*/ 2689 w 2689"/>
                  <a:gd name="T15" fmla="*/ 2678 h 2678"/>
                  <a:gd name="T16" fmla="*/ 0 w 2689"/>
                  <a:gd name="T17" fmla="*/ 2678 h 2678"/>
                  <a:gd name="T18" fmla="*/ 0 w 2689"/>
                  <a:gd name="T19" fmla="*/ 0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9" h="2678">
                    <a:moveTo>
                      <a:pt x="113" y="112"/>
                    </a:moveTo>
                    <a:lnTo>
                      <a:pt x="113" y="2566"/>
                    </a:lnTo>
                    <a:lnTo>
                      <a:pt x="2576" y="2566"/>
                    </a:lnTo>
                    <a:lnTo>
                      <a:pt x="2576" y="112"/>
                    </a:lnTo>
                    <a:lnTo>
                      <a:pt x="113" y="112"/>
                    </a:lnTo>
                    <a:close/>
                    <a:moveTo>
                      <a:pt x="0" y="0"/>
                    </a:moveTo>
                    <a:lnTo>
                      <a:pt x="2689" y="0"/>
                    </a:lnTo>
                    <a:lnTo>
                      <a:pt x="2689" y="2678"/>
                    </a:lnTo>
                    <a:lnTo>
                      <a:pt x="0" y="2678"/>
                    </a:lnTo>
                    <a:lnTo>
                      <a:pt x="0" y="0"/>
                    </a:lnTo>
                    <a:close/>
                  </a:path>
                </a:pathLst>
              </a:custGeom>
              <a:solidFill>
                <a:srgbClr val="888B8D"/>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dirty="0">
                  <a:solidFill>
                    <a:srgbClr val="53565A"/>
                  </a:solidFill>
                </a:endParaRPr>
              </a:p>
            </p:txBody>
          </p:sp>
          <p:sp>
            <p:nvSpPr>
              <p:cNvPr id="66" name="Freeform 8"/>
              <p:cNvSpPr>
                <a:spLocks noEditPoints="1"/>
              </p:cNvSpPr>
              <p:nvPr/>
            </p:nvSpPr>
            <p:spPr bwMode="auto">
              <a:xfrm>
                <a:off x="-269" y="1808"/>
                <a:ext cx="64" cy="111"/>
              </a:xfrm>
              <a:custGeom>
                <a:avLst/>
                <a:gdLst>
                  <a:gd name="T0" fmla="*/ 112 w 449"/>
                  <a:gd name="T1" fmla="*/ 112 h 783"/>
                  <a:gd name="T2" fmla="*/ 112 w 449"/>
                  <a:gd name="T3" fmla="*/ 671 h 783"/>
                  <a:gd name="T4" fmla="*/ 337 w 449"/>
                  <a:gd name="T5" fmla="*/ 671 h 783"/>
                  <a:gd name="T6" fmla="*/ 337 w 449"/>
                  <a:gd name="T7" fmla="*/ 112 h 783"/>
                  <a:gd name="T8" fmla="*/ 112 w 449"/>
                  <a:gd name="T9" fmla="*/ 112 h 783"/>
                  <a:gd name="T10" fmla="*/ 0 w 449"/>
                  <a:gd name="T11" fmla="*/ 0 h 783"/>
                  <a:gd name="T12" fmla="*/ 449 w 449"/>
                  <a:gd name="T13" fmla="*/ 0 h 783"/>
                  <a:gd name="T14" fmla="*/ 449 w 449"/>
                  <a:gd name="T15" fmla="*/ 783 h 783"/>
                  <a:gd name="T16" fmla="*/ 0 w 449"/>
                  <a:gd name="T17" fmla="*/ 783 h 783"/>
                  <a:gd name="T18" fmla="*/ 0 w 449"/>
                  <a:gd name="T19"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 h="783">
                    <a:moveTo>
                      <a:pt x="112" y="112"/>
                    </a:moveTo>
                    <a:lnTo>
                      <a:pt x="112" y="671"/>
                    </a:lnTo>
                    <a:lnTo>
                      <a:pt x="337" y="671"/>
                    </a:lnTo>
                    <a:lnTo>
                      <a:pt x="337" y="112"/>
                    </a:lnTo>
                    <a:lnTo>
                      <a:pt x="112" y="112"/>
                    </a:lnTo>
                    <a:close/>
                    <a:moveTo>
                      <a:pt x="0" y="0"/>
                    </a:moveTo>
                    <a:lnTo>
                      <a:pt x="449" y="0"/>
                    </a:lnTo>
                    <a:lnTo>
                      <a:pt x="449" y="783"/>
                    </a:lnTo>
                    <a:lnTo>
                      <a:pt x="0" y="783"/>
                    </a:lnTo>
                    <a:lnTo>
                      <a:pt x="0" y="0"/>
                    </a:lnTo>
                    <a:close/>
                  </a:path>
                </a:pathLst>
              </a:custGeom>
              <a:solidFill>
                <a:srgbClr val="E8772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dirty="0">
                  <a:solidFill>
                    <a:srgbClr val="53565A"/>
                  </a:solidFill>
                </a:endParaRPr>
              </a:p>
            </p:txBody>
          </p:sp>
          <p:sp>
            <p:nvSpPr>
              <p:cNvPr id="67" name="Freeform 9"/>
              <p:cNvSpPr>
                <a:spLocks noEditPoints="1"/>
              </p:cNvSpPr>
              <p:nvPr/>
            </p:nvSpPr>
            <p:spPr bwMode="auto">
              <a:xfrm>
                <a:off x="-41" y="1808"/>
                <a:ext cx="64" cy="111"/>
              </a:xfrm>
              <a:custGeom>
                <a:avLst/>
                <a:gdLst>
                  <a:gd name="T0" fmla="*/ 112 w 449"/>
                  <a:gd name="T1" fmla="*/ 112 h 783"/>
                  <a:gd name="T2" fmla="*/ 112 w 449"/>
                  <a:gd name="T3" fmla="*/ 671 h 783"/>
                  <a:gd name="T4" fmla="*/ 337 w 449"/>
                  <a:gd name="T5" fmla="*/ 671 h 783"/>
                  <a:gd name="T6" fmla="*/ 337 w 449"/>
                  <a:gd name="T7" fmla="*/ 112 h 783"/>
                  <a:gd name="T8" fmla="*/ 112 w 449"/>
                  <a:gd name="T9" fmla="*/ 112 h 783"/>
                  <a:gd name="T10" fmla="*/ 0 w 449"/>
                  <a:gd name="T11" fmla="*/ 0 h 783"/>
                  <a:gd name="T12" fmla="*/ 449 w 449"/>
                  <a:gd name="T13" fmla="*/ 0 h 783"/>
                  <a:gd name="T14" fmla="*/ 449 w 449"/>
                  <a:gd name="T15" fmla="*/ 783 h 783"/>
                  <a:gd name="T16" fmla="*/ 0 w 449"/>
                  <a:gd name="T17" fmla="*/ 783 h 783"/>
                  <a:gd name="T18" fmla="*/ 0 w 449"/>
                  <a:gd name="T19"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 h="783">
                    <a:moveTo>
                      <a:pt x="112" y="112"/>
                    </a:moveTo>
                    <a:lnTo>
                      <a:pt x="112" y="671"/>
                    </a:lnTo>
                    <a:lnTo>
                      <a:pt x="337" y="671"/>
                    </a:lnTo>
                    <a:lnTo>
                      <a:pt x="337" y="112"/>
                    </a:lnTo>
                    <a:lnTo>
                      <a:pt x="112" y="112"/>
                    </a:lnTo>
                    <a:close/>
                    <a:moveTo>
                      <a:pt x="0" y="0"/>
                    </a:moveTo>
                    <a:lnTo>
                      <a:pt x="449" y="0"/>
                    </a:lnTo>
                    <a:lnTo>
                      <a:pt x="449" y="783"/>
                    </a:lnTo>
                    <a:lnTo>
                      <a:pt x="0" y="783"/>
                    </a:lnTo>
                    <a:lnTo>
                      <a:pt x="0" y="0"/>
                    </a:lnTo>
                    <a:close/>
                  </a:path>
                </a:pathLst>
              </a:custGeom>
              <a:solidFill>
                <a:srgbClr val="E87722"/>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dirty="0">
                  <a:solidFill>
                    <a:srgbClr val="53565A"/>
                  </a:solidFill>
                </a:endParaRPr>
              </a:p>
            </p:txBody>
          </p:sp>
          <p:sp>
            <p:nvSpPr>
              <p:cNvPr id="68" name="Freeform 10"/>
              <p:cNvSpPr>
                <a:spLocks noEditPoints="1"/>
              </p:cNvSpPr>
              <p:nvPr/>
            </p:nvSpPr>
            <p:spPr bwMode="auto">
              <a:xfrm>
                <a:off x="-163" y="1808"/>
                <a:ext cx="80" cy="256"/>
              </a:xfrm>
              <a:custGeom>
                <a:avLst/>
                <a:gdLst>
                  <a:gd name="T0" fmla="*/ 112 w 560"/>
                  <a:gd name="T1" fmla="*/ 112 h 1792"/>
                  <a:gd name="T2" fmla="*/ 112 w 560"/>
                  <a:gd name="T3" fmla="*/ 1679 h 1792"/>
                  <a:gd name="T4" fmla="*/ 448 w 560"/>
                  <a:gd name="T5" fmla="*/ 1679 h 1792"/>
                  <a:gd name="T6" fmla="*/ 448 w 560"/>
                  <a:gd name="T7" fmla="*/ 112 h 1792"/>
                  <a:gd name="T8" fmla="*/ 112 w 560"/>
                  <a:gd name="T9" fmla="*/ 112 h 1792"/>
                  <a:gd name="T10" fmla="*/ 0 w 560"/>
                  <a:gd name="T11" fmla="*/ 0 h 1792"/>
                  <a:gd name="T12" fmla="*/ 560 w 560"/>
                  <a:gd name="T13" fmla="*/ 0 h 1792"/>
                  <a:gd name="T14" fmla="*/ 560 w 560"/>
                  <a:gd name="T15" fmla="*/ 1792 h 1792"/>
                  <a:gd name="T16" fmla="*/ 0 w 560"/>
                  <a:gd name="T17" fmla="*/ 1792 h 1792"/>
                  <a:gd name="T18" fmla="*/ 0 w 560"/>
                  <a:gd name="T19" fmla="*/ 0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0" h="1792">
                    <a:moveTo>
                      <a:pt x="112" y="112"/>
                    </a:moveTo>
                    <a:lnTo>
                      <a:pt x="112" y="1679"/>
                    </a:lnTo>
                    <a:lnTo>
                      <a:pt x="448" y="1679"/>
                    </a:lnTo>
                    <a:lnTo>
                      <a:pt x="448" y="112"/>
                    </a:lnTo>
                    <a:lnTo>
                      <a:pt x="112" y="112"/>
                    </a:lnTo>
                    <a:close/>
                    <a:moveTo>
                      <a:pt x="0" y="0"/>
                    </a:moveTo>
                    <a:lnTo>
                      <a:pt x="560" y="0"/>
                    </a:lnTo>
                    <a:lnTo>
                      <a:pt x="560" y="1792"/>
                    </a:lnTo>
                    <a:lnTo>
                      <a:pt x="0" y="1792"/>
                    </a:lnTo>
                    <a:lnTo>
                      <a:pt x="0" y="0"/>
                    </a:lnTo>
                    <a:close/>
                  </a:path>
                </a:pathLst>
              </a:custGeom>
              <a:solidFill>
                <a:srgbClr val="888B8D"/>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100" kern="0" dirty="0">
                  <a:solidFill>
                    <a:srgbClr val="53565A"/>
                  </a:solidFill>
                </a:endParaRPr>
              </a:p>
            </p:txBody>
          </p:sp>
          <p:sp>
            <p:nvSpPr>
              <p:cNvPr id="69" name="Rectangle 14"/>
              <p:cNvSpPr>
                <a:spLocks noChangeArrowheads="1"/>
              </p:cNvSpPr>
              <p:nvPr/>
            </p:nvSpPr>
            <p:spPr bwMode="auto">
              <a:xfrm>
                <a:off x="-307" y="1734"/>
                <a:ext cx="368" cy="16"/>
              </a:xfrm>
              <a:prstGeom prst="rect">
                <a:avLst/>
              </a:prstGeom>
              <a:solidFill>
                <a:srgbClr val="888B8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100" kern="0" dirty="0">
                  <a:solidFill>
                    <a:srgbClr val="53565A"/>
                  </a:solidFill>
                </a:endParaRPr>
              </a:p>
            </p:txBody>
          </p:sp>
        </p:grpSp>
        <p:pic>
          <p:nvPicPr>
            <p:cNvPr id="62" name="Picture 15" descr="N:\Graphics\2016 Optum Icons Gallery\HomeDelivery-PRINT-2C-RGBjp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427" y="3670064"/>
              <a:ext cx="440671" cy="31089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486545" y="2653776"/>
              <a:ext cx="1148215" cy="615553"/>
            </a:xfrm>
            <a:prstGeom prst="rect">
              <a:avLst/>
            </a:prstGeom>
            <a:noFill/>
          </p:spPr>
          <p:txBody>
            <a:bodyPr wrap="square" lIns="91440" tIns="91440" rIns="91440" bIns="91440" rtlCol="0" anchor="b">
              <a:spAutoFit/>
            </a:bodyPr>
            <a:lstStyle/>
            <a:p>
              <a:pPr algn="ctr">
                <a:defRPr/>
              </a:pPr>
              <a:r>
                <a:rPr lang="en-US" sz="1400" b="1" kern="0" dirty="0">
                  <a:solidFill>
                    <a:srgbClr val="444444"/>
                  </a:solidFill>
                  <a:cs typeface="Arial" pitchFamily="34" charset="0"/>
                </a:rPr>
                <a:t>Traditional</a:t>
              </a:r>
              <a:br>
                <a:rPr lang="en-US" sz="1400" b="1" kern="0" dirty="0">
                  <a:solidFill>
                    <a:srgbClr val="444444"/>
                  </a:solidFill>
                  <a:cs typeface="Arial" pitchFamily="34" charset="0"/>
                </a:rPr>
              </a:br>
              <a:r>
                <a:rPr lang="en-US" sz="1400" b="1" kern="0" dirty="0">
                  <a:solidFill>
                    <a:srgbClr val="444444"/>
                  </a:solidFill>
                  <a:cs typeface="Arial" pitchFamily="34" charset="0"/>
                </a:rPr>
                <a:t>Focus</a:t>
              </a:r>
            </a:p>
          </p:txBody>
        </p:sp>
        <p:cxnSp>
          <p:nvCxnSpPr>
            <p:cNvPr id="64" name="Straight Connector 63"/>
            <p:cNvCxnSpPr/>
            <p:nvPr/>
          </p:nvCxnSpPr>
          <p:spPr>
            <a:xfrm>
              <a:off x="577610" y="3396217"/>
              <a:ext cx="955534" cy="0"/>
            </a:xfrm>
            <a:prstGeom prst="line">
              <a:avLst/>
            </a:prstGeom>
            <a:noFill/>
            <a:ln w="9525" cap="flat" cmpd="sng" algn="ctr">
              <a:solidFill>
                <a:srgbClr val="55565A"/>
              </a:solidFill>
              <a:prstDash val="solid"/>
            </a:ln>
            <a:effectLst/>
          </p:spPr>
        </p:cxnSp>
      </p:grpSp>
    </p:spTree>
    <p:extLst>
      <p:ext uri="{BB962C8B-B14F-4D97-AF65-F5344CB8AC3E}">
        <p14:creationId xmlns:p14="http://schemas.microsoft.com/office/powerpoint/2010/main" val="2542183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5206" y="542278"/>
            <a:ext cx="10363200" cy="1362075"/>
          </a:xfrm>
        </p:spPr>
        <p:txBody>
          <a:bodyPr/>
          <a:lstStyle/>
          <a:p>
            <a:pPr algn="ctr"/>
            <a:r>
              <a:rPr lang="en-US" dirty="0"/>
              <a:t>Optum Rx </a:t>
            </a:r>
            <a:r>
              <a:rPr lang="en-US" dirty="0" smtClean="0"/>
              <a:t>member </a:t>
            </a:r>
            <a:r>
              <a:rPr lang="en-US" dirty="0"/>
              <a:t>Services Group </a:t>
            </a:r>
          </a:p>
        </p:txBody>
      </p:sp>
      <p:sp>
        <p:nvSpPr>
          <p:cNvPr id="3" name="Text Placeholder 2"/>
          <p:cNvSpPr>
            <a:spLocks noGrp="1"/>
          </p:cNvSpPr>
          <p:nvPr>
            <p:ph type="body" idx="1"/>
          </p:nvPr>
        </p:nvSpPr>
        <p:spPr>
          <a:xfrm>
            <a:off x="963614" y="3191385"/>
            <a:ext cx="10363200" cy="1500187"/>
          </a:xfrm>
        </p:spPr>
        <p:txBody>
          <a:bodyPr/>
          <a:lstStyle/>
          <a:p>
            <a:r>
              <a:rPr lang="en-US" dirty="0" smtClean="0"/>
              <a:t>Prior Authorization and TCOC / Offer Management</a:t>
            </a:r>
            <a:endParaRPr lang="en-US" dirty="0">
              <a:solidFill>
                <a:schemeClr val="tx1"/>
              </a:solidFill>
            </a:endParaRPr>
          </a:p>
        </p:txBody>
      </p:sp>
    </p:spTree>
    <p:extLst>
      <p:ext uri="{BB962C8B-B14F-4D97-AF65-F5344CB8AC3E}">
        <p14:creationId xmlns:p14="http://schemas.microsoft.com/office/powerpoint/2010/main" val="106026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23981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OptumRx Future State Middleware Layer Blueprint</a:t>
            </a:r>
            <a:endParaRPr lang="en-US" dirty="0"/>
          </a:p>
        </p:txBody>
      </p:sp>
      <p:sp>
        <p:nvSpPr>
          <p:cNvPr id="175" name="TextBox 174"/>
          <p:cNvSpPr txBox="1"/>
          <p:nvPr/>
        </p:nvSpPr>
        <p:spPr>
          <a:xfrm>
            <a:off x="8703724" y="3595804"/>
            <a:ext cx="3335875" cy="1567672"/>
          </a:xfrm>
          <a:prstGeom prst="rect">
            <a:avLst/>
          </a:prstGeom>
          <a:noFill/>
        </p:spPr>
        <p:txBody>
          <a:bodyPr wrap="square" lIns="0" tIns="0" rIns="0" bIns="0" rtlCol="0">
            <a:noAutofit/>
          </a:bodyPr>
          <a:lstStyle>
            <a:defPPr>
              <a:defRPr lang="en-US"/>
            </a:defPPr>
            <a:lvl1pPr>
              <a:defRPr sz="900" i="1">
                <a:solidFill>
                  <a:schemeClr val="bg1"/>
                </a:solidFill>
                <a:latin typeface="Arial" pitchFamily="34" charset="0"/>
                <a:cs typeface="Arial" pitchFamily="34" charset="0"/>
              </a:defRPr>
            </a:lvl1pPr>
          </a:lstStyle>
          <a:p>
            <a:r>
              <a:rPr lang="en-US" b="1" u="sng" dirty="0" smtClean="0">
                <a:solidFill>
                  <a:prstClr val="white"/>
                </a:solidFill>
              </a:rPr>
              <a:t>Synchronous:</a:t>
            </a:r>
          </a:p>
          <a:p>
            <a:pPr marL="171450" indent="-171450">
              <a:buFont typeface="Arial" panose="020B0604020202020204" pitchFamily="34" charset="0"/>
              <a:buChar char="•"/>
            </a:pPr>
            <a:r>
              <a:rPr lang="en-US" b="1" dirty="0" smtClean="0">
                <a:solidFill>
                  <a:prstClr val="white"/>
                </a:solidFill>
              </a:rPr>
              <a:t>Coarse Grained API - Business logic for aggregation across multiple Fine Grained APIs</a:t>
            </a:r>
          </a:p>
          <a:p>
            <a:pPr marL="171450" indent="-171450">
              <a:buFont typeface="Arial" panose="020B0604020202020204" pitchFamily="34" charset="0"/>
              <a:buChar char="•"/>
            </a:pPr>
            <a:r>
              <a:rPr lang="en-US" b="1" dirty="0" smtClean="0">
                <a:solidFill>
                  <a:prstClr val="white"/>
                </a:solidFill>
              </a:rPr>
              <a:t>Fine Grained API – Atomic API for Data source layer</a:t>
            </a:r>
            <a:endParaRPr lang="en-US" b="1" u="sng" dirty="0" smtClean="0">
              <a:solidFill>
                <a:prstClr val="white"/>
              </a:solidFill>
            </a:endParaRPr>
          </a:p>
          <a:p>
            <a:r>
              <a:rPr lang="en-US" b="1" u="sng" dirty="0" smtClean="0">
                <a:solidFill>
                  <a:prstClr val="white"/>
                </a:solidFill>
              </a:rPr>
              <a:t>Asynchronous:</a:t>
            </a:r>
          </a:p>
          <a:p>
            <a:pPr marL="171450" indent="-171450">
              <a:buFont typeface="Arial" panose="020B0604020202020204" pitchFamily="34" charset="0"/>
              <a:buChar char="•"/>
            </a:pPr>
            <a:r>
              <a:rPr lang="en-US" b="1" dirty="0" smtClean="0">
                <a:solidFill>
                  <a:prstClr val="white"/>
                </a:solidFill>
              </a:rPr>
              <a:t>Serves as a broker to orchestrate requests to message queues and responds  with events to consumers</a:t>
            </a:r>
          </a:p>
          <a:p>
            <a:pPr marL="171450" indent="-171450">
              <a:buFont typeface="Arial" panose="020B0604020202020204" pitchFamily="34" charset="0"/>
              <a:buChar char="•"/>
            </a:pPr>
            <a:r>
              <a:rPr lang="en-US" b="1" dirty="0" smtClean="0">
                <a:solidFill>
                  <a:prstClr val="white"/>
                </a:solidFill>
              </a:rPr>
              <a:t>Event listeners/publishers</a:t>
            </a:r>
          </a:p>
          <a:p>
            <a:pPr marL="171450" indent="-171450">
              <a:buFont typeface="Arial" panose="020B0604020202020204" pitchFamily="34" charset="0"/>
              <a:buChar char="•"/>
            </a:pPr>
            <a:r>
              <a:rPr lang="en-US" b="1" dirty="0" smtClean="0">
                <a:solidFill>
                  <a:prstClr val="white"/>
                </a:solidFill>
              </a:rPr>
              <a:t>ETL support for integration with other systems</a:t>
            </a:r>
            <a:endParaRPr lang="en-US" b="1" dirty="0">
              <a:solidFill>
                <a:prstClr val="white"/>
              </a:solidFill>
            </a:endParaRPr>
          </a:p>
        </p:txBody>
      </p:sp>
      <p:sp>
        <p:nvSpPr>
          <p:cNvPr id="184" name="TextBox 183"/>
          <p:cNvSpPr txBox="1"/>
          <p:nvPr/>
        </p:nvSpPr>
        <p:spPr>
          <a:xfrm>
            <a:off x="8241010" y="5034679"/>
            <a:ext cx="2600553" cy="977992"/>
          </a:xfrm>
          <a:prstGeom prst="rect">
            <a:avLst/>
          </a:prstGeom>
          <a:noFill/>
        </p:spPr>
        <p:txBody>
          <a:bodyPr wrap="square" lIns="0" tIns="0" rIns="0" bIns="0" rtlCol="0">
            <a:noAutofit/>
          </a:bodyPr>
          <a:lstStyle>
            <a:defPPr>
              <a:defRPr lang="en-US"/>
            </a:defPPr>
            <a:lvl1pPr>
              <a:defRPr sz="900" i="1">
                <a:solidFill>
                  <a:schemeClr val="bg1"/>
                </a:solidFill>
                <a:latin typeface="Arial" pitchFamily="34" charset="0"/>
                <a:cs typeface="Arial" pitchFamily="34" charset="0"/>
              </a:defRPr>
            </a:lvl1pPr>
          </a:lstStyle>
          <a:p>
            <a:pPr marL="171450" indent="-171450">
              <a:buFont typeface="Arial" panose="020B0604020202020204" pitchFamily="34" charset="0"/>
              <a:buChar char="•"/>
            </a:pPr>
            <a:r>
              <a:rPr lang="en-US" b="1" dirty="0" smtClean="0">
                <a:solidFill>
                  <a:prstClr val="white"/>
                </a:solidFill>
              </a:rPr>
              <a:t>NoSQL DB powered with intelligent caching capabilities to refresh with latest change in data state</a:t>
            </a:r>
          </a:p>
          <a:p>
            <a:pPr marL="171450" indent="-171450">
              <a:buFont typeface="Arial" panose="020B0604020202020204" pitchFamily="34" charset="0"/>
              <a:buChar char="•"/>
            </a:pPr>
            <a:r>
              <a:rPr lang="en-US" b="1" dirty="0" smtClean="0">
                <a:solidFill>
                  <a:prstClr val="white"/>
                </a:solidFill>
              </a:rPr>
              <a:t>Provide Materialized views to enable performance and reduce compute cost at run-time</a:t>
            </a:r>
            <a:endParaRPr lang="en-US" b="1" dirty="0">
              <a:solidFill>
                <a:prstClr val="white"/>
              </a:solidFill>
            </a:endParaRPr>
          </a:p>
        </p:txBody>
      </p:sp>
      <p:sp>
        <p:nvSpPr>
          <p:cNvPr id="134" name="Rectangle 133"/>
          <p:cNvSpPr/>
          <p:nvPr/>
        </p:nvSpPr>
        <p:spPr>
          <a:xfrm>
            <a:off x="2118036" y="1328210"/>
            <a:ext cx="7663201" cy="4860926"/>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2" name="TextBox 31"/>
          <p:cNvSpPr txBox="1"/>
          <p:nvPr/>
        </p:nvSpPr>
        <p:spPr>
          <a:xfrm>
            <a:off x="5446963" y="1413337"/>
            <a:ext cx="2213100" cy="326406"/>
          </a:xfrm>
          <a:prstGeom prst="rect">
            <a:avLst/>
          </a:prstGeom>
          <a:noFill/>
        </p:spPr>
        <p:txBody>
          <a:bodyPr wrap="square" lIns="0" tIns="0" rIns="0" bIns="0" rtlCol="0">
            <a:noAutofit/>
          </a:bodyPr>
          <a:lstStyle/>
          <a:p>
            <a:r>
              <a:rPr lang="en-US" dirty="0" smtClean="0">
                <a:solidFill>
                  <a:srgbClr val="53565A"/>
                </a:solidFill>
                <a:cs typeface="Arial" pitchFamily="34" charset="0"/>
              </a:rPr>
              <a:t>API Gateway</a:t>
            </a:r>
          </a:p>
        </p:txBody>
      </p:sp>
      <p:sp>
        <p:nvSpPr>
          <p:cNvPr id="33" name="Rectangle 32"/>
          <p:cNvSpPr/>
          <p:nvPr/>
        </p:nvSpPr>
        <p:spPr>
          <a:xfrm>
            <a:off x="3331956" y="1749497"/>
            <a:ext cx="6395661" cy="322359"/>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 name="Rectangle 30"/>
          <p:cNvSpPr/>
          <p:nvPr/>
        </p:nvSpPr>
        <p:spPr>
          <a:xfrm>
            <a:off x="3331956" y="1397867"/>
            <a:ext cx="6395661" cy="6739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 name="TextBox 33"/>
          <p:cNvSpPr txBox="1"/>
          <p:nvPr/>
        </p:nvSpPr>
        <p:spPr>
          <a:xfrm>
            <a:off x="3331956" y="1749497"/>
            <a:ext cx="6395661" cy="322359"/>
          </a:xfrm>
          <a:prstGeom prst="rect">
            <a:avLst/>
          </a:prstGeom>
          <a:noFill/>
        </p:spPr>
        <p:txBody>
          <a:bodyPr wrap="square" lIns="0" tIns="0" rIns="0" bIns="0" rtlCol="0" anchor="ctr">
            <a:noAutofit/>
          </a:bodyPr>
          <a:lstStyle/>
          <a:p>
            <a:pPr algn="ctr"/>
            <a:r>
              <a:rPr lang="en-US" sz="1400" dirty="0" smtClean="0">
                <a:solidFill>
                  <a:srgbClr val="53565A">
                    <a:lumMod val="60000"/>
                    <a:lumOff val="40000"/>
                  </a:srgbClr>
                </a:solidFill>
                <a:cs typeface="Arial" pitchFamily="34" charset="0"/>
              </a:rPr>
              <a:t>Registry, Discovery, Rate-limit, Throttle, Authentication, Authorization</a:t>
            </a:r>
          </a:p>
        </p:txBody>
      </p:sp>
      <p:sp>
        <p:nvSpPr>
          <p:cNvPr id="35" name="Rectangle 34"/>
          <p:cNvSpPr/>
          <p:nvPr/>
        </p:nvSpPr>
        <p:spPr>
          <a:xfrm>
            <a:off x="3331956" y="2633299"/>
            <a:ext cx="6395661" cy="149880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8" name="Rectangle 37"/>
          <p:cNvSpPr/>
          <p:nvPr/>
        </p:nvSpPr>
        <p:spPr>
          <a:xfrm>
            <a:off x="6519630" y="2902135"/>
            <a:ext cx="3094179" cy="1015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9" name="Rectangle 38"/>
          <p:cNvSpPr/>
          <p:nvPr/>
        </p:nvSpPr>
        <p:spPr>
          <a:xfrm>
            <a:off x="3435828" y="2902135"/>
            <a:ext cx="2273892" cy="10158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0" name="TextBox 39"/>
          <p:cNvSpPr txBox="1"/>
          <p:nvPr/>
        </p:nvSpPr>
        <p:spPr>
          <a:xfrm>
            <a:off x="8052050" y="2911903"/>
            <a:ext cx="1501801" cy="195361"/>
          </a:xfrm>
          <a:prstGeom prst="rect">
            <a:avLst/>
          </a:prstGeom>
          <a:noFill/>
        </p:spPr>
        <p:txBody>
          <a:bodyPr wrap="square" lIns="0" tIns="0" rIns="0" bIns="0" rtlCol="0">
            <a:noAutofit/>
          </a:bodyPr>
          <a:lstStyle/>
          <a:p>
            <a:pPr algn="r"/>
            <a:r>
              <a:rPr lang="en-US" sz="1000" i="1" dirty="0" smtClean="0">
                <a:solidFill>
                  <a:srgbClr val="53565A">
                    <a:lumMod val="60000"/>
                    <a:lumOff val="40000"/>
                  </a:srgbClr>
                </a:solidFill>
                <a:cs typeface="Arial" pitchFamily="34" charset="0"/>
              </a:rPr>
              <a:t>synchronous</a:t>
            </a:r>
          </a:p>
        </p:txBody>
      </p:sp>
      <p:sp>
        <p:nvSpPr>
          <p:cNvPr id="41" name="TextBox 40"/>
          <p:cNvSpPr txBox="1"/>
          <p:nvPr/>
        </p:nvSpPr>
        <p:spPr>
          <a:xfrm>
            <a:off x="4689062" y="2921672"/>
            <a:ext cx="999511" cy="195361"/>
          </a:xfrm>
          <a:prstGeom prst="rect">
            <a:avLst/>
          </a:prstGeom>
          <a:noFill/>
        </p:spPr>
        <p:txBody>
          <a:bodyPr wrap="square" lIns="0" tIns="0" rIns="0" bIns="0" rtlCol="0">
            <a:noAutofit/>
          </a:bodyPr>
          <a:lstStyle/>
          <a:p>
            <a:pPr algn="r"/>
            <a:r>
              <a:rPr lang="en-US" sz="1000" i="1" dirty="0" smtClean="0">
                <a:solidFill>
                  <a:srgbClr val="53565A">
                    <a:lumMod val="60000"/>
                    <a:lumOff val="40000"/>
                  </a:srgbClr>
                </a:solidFill>
                <a:cs typeface="Arial" pitchFamily="34" charset="0"/>
              </a:rPr>
              <a:t>asynchronous</a:t>
            </a:r>
          </a:p>
        </p:txBody>
      </p:sp>
      <p:sp>
        <p:nvSpPr>
          <p:cNvPr id="43" name="Rectangle 42"/>
          <p:cNvSpPr/>
          <p:nvPr/>
        </p:nvSpPr>
        <p:spPr>
          <a:xfrm>
            <a:off x="4607770" y="3163268"/>
            <a:ext cx="1040730" cy="263737"/>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4" name="Rectangle 43"/>
          <p:cNvSpPr/>
          <p:nvPr/>
        </p:nvSpPr>
        <p:spPr>
          <a:xfrm>
            <a:off x="4607769" y="3544225"/>
            <a:ext cx="1050458" cy="263737"/>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 name="TextBox 44"/>
          <p:cNvSpPr txBox="1"/>
          <p:nvPr/>
        </p:nvSpPr>
        <p:spPr>
          <a:xfrm>
            <a:off x="4612154" y="3192573"/>
            <a:ext cx="999511" cy="195361"/>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Events</a:t>
            </a:r>
          </a:p>
        </p:txBody>
      </p:sp>
      <p:sp>
        <p:nvSpPr>
          <p:cNvPr id="46" name="TextBox 45"/>
          <p:cNvSpPr txBox="1"/>
          <p:nvPr/>
        </p:nvSpPr>
        <p:spPr>
          <a:xfrm>
            <a:off x="4635866" y="3563759"/>
            <a:ext cx="944471" cy="244203"/>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Queues</a:t>
            </a:r>
          </a:p>
        </p:txBody>
      </p:sp>
      <p:sp>
        <p:nvSpPr>
          <p:cNvPr id="47" name="Rectangle 46"/>
          <p:cNvSpPr/>
          <p:nvPr/>
        </p:nvSpPr>
        <p:spPr>
          <a:xfrm>
            <a:off x="6614138" y="3598673"/>
            <a:ext cx="907507" cy="2589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48" name="Rectangle 47"/>
          <p:cNvSpPr/>
          <p:nvPr/>
        </p:nvSpPr>
        <p:spPr>
          <a:xfrm>
            <a:off x="7620969" y="3604146"/>
            <a:ext cx="907507" cy="2589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49" name="Rectangle 48"/>
          <p:cNvSpPr/>
          <p:nvPr/>
        </p:nvSpPr>
        <p:spPr>
          <a:xfrm>
            <a:off x="6740600" y="3280396"/>
            <a:ext cx="1305565" cy="258994"/>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a:t>
            </a:r>
            <a:endParaRPr lang="en-US" sz="700" dirty="0">
              <a:solidFill>
                <a:srgbClr val="53565A"/>
              </a:solidFill>
            </a:endParaRPr>
          </a:p>
        </p:txBody>
      </p:sp>
      <p:sp>
        <p:nvSpPr>
          <p:cNvPr id="52" name="Rectangle 51"/>
          <p:cNvSpPr/>
          <p:nvPr/>
        </p:nvSpPr>
        <p:spPr>
          <a:xfrm>
            <a:off x="8137500" y="3286532"/>
            <a:ext cx="1263936" cy="258994"/>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a:t>
            </a:r>
            <a:endParaRPr lang="en-US" sz="700" dirty="0">
              <a:solidFill>
                <a:srgbClr val="53565A"/>
              </a:solidFill>
            </a:endParaRPr>
          </a:p>
        </p:txBody>
      </p:sp>
      <p:sp>
        <p:nvSpPr>
          <p:cNvPr id="54" name="Rectangle 53"/>
          <p:cNvSpPr/>
          <p:nvPr/>
        </p:nvSpPr>
        <p:spPr>
          <a:xfrm>
            <a:off x="8623338" y="3604146"/>
            <a:ext cx="907507" cy="2589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cxnSp>
        <p:nvCxnSpPr>
          <p:cNvPr id="55" name="Straight Arrow Connector 54"/>
          <p:cNvCxnSpPr/>
          <p:nvPr/>
        </p:nvCxnSpPr>
        <p:spPr>
          <a:xfrm>
            <a:off x="3824332" y="2083265"/>
            <a:ext cx="2" cy="55003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304087" y="2077130"/>
            <a:ext cx="2" cy="55616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6252537" y="2067795"/>
            <a:ext cx="2" cy="5655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132349" y="2067795"/>
            <a:ext cx="2" cy="5655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8254186" y="2077130"/>
            <a:ext cx="1" cy="55616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9351918" y="2067795"/>
            <a:ext cx="2" cy="565504"/>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3336403" y="4316282"/>
            <a:ext cx="6391215" cy="573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3703" y="4532885"/>
            <a:ext cx="470381" cy="215489"/>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9850" y="4532885"/>
            <a:ext cx="470381" cy="215489"/>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025" y="4542654"/>
            <a:ext cx="470381" cy="215489"/>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0724" y="4542654"/>
            <a:ext cx="470381" cy="215489"/>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3688" y="4669636"/>
            <a:ext cx="470381" cy="215489"/>
          </a:xfrm>
          <a:prstGeom prst="rect">
            <a:avLst/>
          </a:prstGeom>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9836" y="4669636"/>
            <a:ext cx="470381" cy="215489"/>
          </a:xfrm>
          <a:prstGeom prst="rect">
            <a:avLst/>
          </a:prstGeom>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9010" y="4679404"/>
            <a:ext cx="470381" cy="215489"/>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0711" y="4679404"/>
            <a:ext cx="470381" cy="215489"/>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759" y="4326146"/>
            <a:ext cx="263676" cy="216717"/>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1497" y="4326052"/>
            <a:ext cx="263676" cy="216717"/>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603" y="4325957"/>
            <a:ext cx="263676" cy="216717"/>
          </a:xfrm>
          <a:prstGeom prst="rect">
            <a:avLst/>
          </a:prstGeom>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3765" y="4326052"/>
            <a:ext cx="263676" cy="216717"/>
          </a:xfrm>
          <a:prstGeom prst="rect">
            <a:avLst/>
          </a:prstGeom>
        </p:spPr>
      </p:pic>
      <p:sp>
        <p:nvSpPr>
          <p:cNvPr id="85" name="Rectangle 84"/>
          <p:cNvSpPr/>
          <p:nvPr/>
        </p:nvSpPr>
        <p:spPr>
          <a:xfrm rot="5400000">
            <a:off x="4372512" y="4251208"/>
            <a:ext cx="442275" cy="726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6" name="TextBox 85"/>
          <p:cNvSpPr txBox="1"/>
          <p:nvPr/>
        </p:nvSpPr>
        <p:spPr>
          <a:xfrm>
            <a:off x="4229987" y="4448023"/>
            <a:ext cx="726920" cy="344196"/>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Views</a:t>
            </a:r>
          </a:p>
        </p:txBody>
      </p:sp>
      <p:sp>
        <p:nvSpPr>
          <p:cNvPr id="87" name="Rectangle 86"/>
          <p:cNvSpPr/>
          <p:nvPr/>
        </p:nvSpPr>
        <p:spPr>
          <a:xfrm rot="5400000">
            <a:off x="5159858" y="4251208"/>
            <a:ext cx="442275" cy="726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8" name="TextBox 87"/>
          <p:cNvSpPr txBox="1"/>
          <p:nvPr/>
        </p:nvSpPr>
        <p:spPr>
          <a:xfrm>
            <a:off x="5017333" y="4448023"/>
            <a:ext cx="726920" cy="344196"/>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Views</a:t>
            </a:r>
          </a:p>
        </p:txBody>
      </p:sp>
      <p:sp>
        <p:nvSpPr>
          <p:cNvPr id="89" name="Rectangle 88"/>
          <p:cNvSpPr/>
          <p:nvPr/>
        </p:nvSpPr>
        <p:spPr>
          <a:xfrm rot="5400000">
            <a:off x="3565995" y="4251208"/>
            <a:ext cx="442275" cy="726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0" name="TextBox 89"/>
          <p:cNvSpPr txBox="1"/>
          <p:nvPr/>
        </p:nvSpPr>
        <p:spPr>
          <a:xfrm>
            <a:off x="3423469" y="4448023"/>
            <a:ext cx="726920" cy="344196"/>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Views</a:t>
            </a:r>
          </a:p>
        </p:txBody>
      </p:sp>
      <p:cxnSp>
        <p:nvCxnSpPr>
          <p:cNvPr id="91" name="Straight Arrow Connector 90"/>
          <p:cNvCxnSpPr/>
          <p:nvPr/>
        </p:nvCxnSpPr>
        <p:spPr>
          <a:xfrm flipH="1">
            <a:off x="5324561" y="4110287"/>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6273012" y="4100952"/>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7152824" y="4100952"/>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8274660" y="4110287"/>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9372393" y="4100952"/>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3824333" y="4111152"/>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4373928" y="4111152"/>
            <a:ext cx="1" cy="2076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rot="16200000">
            <a:off x="658247" y="3581369"/>
            <a:ext cx="4687455" cy="30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600" dirty="0" smtClean="0">
                <a:solidFill>
                  <a:srgbClr val="53565A"/>
                </a:solidFill>
                <a:cs typeface="Arial" pitchFamily="34" charset="0"/>
              </a:rPr>
              <a:t>Logging Framework</a:t>
            </a:r>
          </a:p>
        </p:txBody>
      </p:sp>
      <p:sp>
        <p:nvSpPr>
          <p:cNvPr id="100" name="Rectangle 99"/>
          <p:cNvSpPr/>
          <p:nvPr/>
        </p:nvSpPr>
        <p:spPr>
          <a:xfrm rot="5400000">
            <a:off x="8942738" y="4240559"/>
            <a:ext cx="442275" cy="726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1" name="TextBox 100"/>
          <p:cNvSpPr txBox="1"/>
          <p:nvPr/>
        </p:nvSpPr>
        <p:spPr>
          <a:xfrm>
            <a:off x="8800213" y="4437375"/>
            <a:ext cx="726920" cy="344196"/>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Views</a:t>
            </a:r>
          </a:p>
        </p:txBody>
      </p:sp>
      <p:sp>
        <p:nvSpPr>
          <p:cNvPr id="104" name="Rectangle 103"/>
          <p:cNvSpPr/>
          <p:nvPr/>
        </p:nvSpPr>
        <p:spPr>
          <a:xfrm rot="5400000">
            <a:off x="8136221" y="4240559"/>
            <a:ext cx="442275" cy="7269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5" name="TextBox 104"/>
          <p:cNvSpPr txBox="1"/>
          <p:nvPr/>
        </p:nvSpPr>
        <p:spPr>
          <a:xfrm>
            <a:off x="7993696" y="4437375"/>
            <a:ext cx="726920" cy="344196"/>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Views</a:t>
            </a:r>
          </a:p>
        </p:txBody>
      </p:sp>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9426" y="5214558"/>
            <a:ext cx="279785" cy="688972"/>
          </a:xfrm>
          <a:prstGeom prst="rect">
            <a:avLst/>
          </a:prstGeom>
        </p:spPr>
      </p:pic>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2119" y="5229421"/>
            <a:ext cx="279785" cy="688972"/>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7988" y="5214559"/>
            <a:ext cx="279785" cy="688972"/>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6346" y="5234148"/>
            <a:ext cx="279785" cy="688972"/>
          </a:xfrm>
          <a:prstGeom prst="rect">
            <a:avLst/>
          </a:prstGeom>
        </p:spPr>
      </p:pic>
      <p:sp>
        <p:nvSpPr>
          <p:cNvPr id="110" name="Left Bracket 109"/>
          <p:cNvSpPr/>
          <p:nvPr/>
        </p:nvSpPr>
        <p:spPr>
          <a:xfrm rot="16200000">
            <a:off x="5872803" y="3828137"/>
            <a:ext cx="851130" cy="3405085"/>
          </a:xfrm>
          <a:prstGeom prst="leftBracket">
            <a:avLst>
              <a:gd name="adj" fmla="val 4656"/>
            </a:avLst>
          </a:prstGeom>
          <a:no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888B8D"/>
              </a:solidFill>
            </a:endParaRPr>
          </a:p>
        </p:txBody>
      </p:sp>
      <p:pic>
        <p:nvPicPr>
          <p:cNvPr id="111" name="Pictur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709" y="5229421"/>
            <a:ext cx="279785" cy="688972"/>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576" y="5214559"/>
            <a:ext cx="279785" cy="688972"/>
          </a:xfrm>
          <a:prstGeom prst="rect">
            <a:avLst/>
          </a:prstGeom>
        </p:spPr>
      </p:pic>
      <p:pic>
        <p:nvPicPr>
          <p:cNvPr id="113" name="Pictur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9935" y="5234148"/>
            <a:ext cx="279785" cy="688972"/>
          </a:xfrm>
          <a:prstGeom prst="rect">
            <a:avLst/>
          </a:prstGeom>
        </p:spPr>
      </p:pic>
      <p:sp>
        <p:nvSpPr>
          <p:cNvPr id="114" name="TextBox 113"/>
          <p:cNvSpPr txBox="1"/>
          <p:nvPr/>
        </p:nvSpPr>
        <p:spPr>
          <a:xfrm rot="5400000">
            <a:off x="6842267" y="5427491"/>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5" name="TextBox 114"/>
          <p:cNvSpPr txBox="1"/>
          <p:nvPr/>
        </p:nvSpPr>
        <p:spPr>
          <a:xfrm rot="5400000">
            <a:off x="6488599" y="5427486"/>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6" name="TextBox 115"/>
          <p:cNvSpPr txBox="1"/>
          <p:nvPr/>
        </p:nvSpPr>
        <p:spPr>
          <a:xfrm rot="5400000">
            <a:off x="6161456" y="5420552"/>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7" name="TextBox 116"/>
          <p:cNvSpPr txBox="1"/>
          <p:nvPr/>
        </p:nvSpPr>
        <p:spPr>
          <a:xfrm rot="5400000">
            <a:off x="5843155" y="5413617"/>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8" name="TextBox 117"/>
          <p:cNvSpPr txBox="1"/>
          <p:nvPr/>
        </p:nvSpPr>
        <p:spPr>
          <a:xfrm rot="5400000">
            <a:off x="5443874" y="5412267"/>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19" name="TextBox 118"/>
          <p:cNvSpPr txBox="1"/>
          <p:nvPr/>
        </p:nvSpPr>
        <p:spPr>
          <a:xfrm rot="5400000">
            <a:off x="5090205" y="5419192"/>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20" name="TextBox 119"/>
          <p:cNvSpPr txBox="1"/>
          <p:nvPr/>
        </p:nvSpPr>
        <p:spPr>
          <a:xfrm rot="5400000">
            <a:off x="4763062" y="5405327"/>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0999" y="5229598"/>
            <a:ext cx="279785" cy="688972"/>
          </a:xfrm>
          <a:prstGeom prst="rect">
            <a:avLst/>
          </a:prstGeom>
        </p:spPr>
      </p:pic>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6866" y="5214736"/>
            <a:ext cx="279785" cy="688972"/>
          </a:xfrm>
          <a:prstGeom prst="rect">
            <a:avLst/>
          </a:prstGeom>
        </p:spPr>
      </p:pic>
      <p:sp>
        <p:nvSpPr>
          <p:cNvPr id="123" name="TextBox 122"/>
          <p:cNvSpPr txBox="1"/>
          <p:nvPr/>
        </p:nvSpPr>
        <p:spPr>
          <a:xfrm rot="5400000">
            <a:off x="7567480" y="5434592"/>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24" name="TextBox 123"/>
          <p:cNvSpPr txBox="1"/>
          <p:nvPr/>
        </p:nvSpPr>
        <p:spPr>
          <a:xfrm rot="5400000">
            <a:off x="7240337" y="5420727"/>
            <a:ext cx="230260" cy="147914"/>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cxnSp>
        <p:nvCxnSpPr>
          <p:cNvPr id="125" name="Straight Connector 124"/>
          <p:cNvCxnSpPr/>
          <p:nvPr/>
        </p:nvCxnSpPr>
        <p:spPr>
          <a:xfrm rot="5400000">
            <a:off x="6367860" y="3405197"/>
            <a:ext cx="0" cy="32660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V="1">
            <a:off x="5354861" y="4950209"/>
            <a:ext cx="126914" cy="38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5400000" flipV="1">
            <a:off x="6335397" y="4947350"/>
            <a:ext cx="126914" cy="38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V="1">
            <a:off x="7182469" y="4940202"/>
            <a:ext cx="126914" cy="38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Rounded Rectangle 128"/>
          <p:cNvSpPr/>
          <p:nvPr/>
        </p:nvSpPr>
        <p:spPr>
          <a:xfrm>
            <a:off x="4669707" y="5064000"/>
            <a:ext cx="3291503" cy="28680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Data Transformation Layer</a:t>
            </a:r>
            <a:endParaRPr lang="en-US" sz="1400" dirty="0">
              <a:solidFill>
                <a:srgbClr val="888B8D"/>
              </a:solidFill>
            </a:endParaRPr>
          </a:p>
        </p:txBody>
      </p:sp>
      <p:sp>
        <p:nvSpPr>
          <p:cNvPr id="130" name="Rounded Rectangle 129"/>
          <p:cNvSpPr/>
          <p:nvPr/>
        </p:nvSpPr>
        <p:spPr>
          <a:xfrm>
            <a:off x="8044583" y="5077865"/>
            <a:ext cx="877755" cy="303110"/>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b="1" dirty="0" smtClean="0">
                <a:solidFill>
                  <a:srgbClr val="888B8D"/>
                </a:solidFill>
              </a:rPr>
              <a:t>Consumer</a:t>
            </a:r>
            <a:endParaRPr lang="en-US" sz="800" b="1" dirty="0">
              <a:solidFill>
                <a:srgbClr val="888B8D"/>
              </a:solidFill>
            </a:endParaRPr>
          </a:p>
        </p:txBody>
      </p:sp>
      <p:sp>
        <p:nvSpPr>
          <p:cNvPr id="131" name="Rounded Rectangle 130"/>
          <p:cNvSpPr/>
          <p:nvPr/>
        </p:nvSpPr>
        <p:spPr>
          <a:xfrm>
            <a:off x="8056152" y="5691717"/>
            <a:ext cx="849524" cy="303110"/>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b="1" dirty="0" smtClean="0">
                <a:solidFill>
                  <a:srgbClr val="888B8D"/>
                </a:solidFill>
              </a:rPr>
              <a:t>Publisher</a:t>
            </a:r>
            <a:endParaRPr lang="en-US" sz="800" b="1" dirty="0">
              <a:solidFill>
                <a:srgbClr val="888B8D"/>
              </a:solidFill>
            </a:endParaRPr>
          </a:p>
        </p:txBody>
      </p:sp>
      <p:sp>
        <p:nvSpPr>
          <p:cNvPr id="132" name="TextBox 131"/>
          <p:cNvSpPr txBox="1"/>
          <p:nvPr/>
        </p:nvSpPr>
        <p:spPr>
          <a:xfrm rot="16200000">
            <a:off x="7795004" y="5338877"/>
            <a:ext cx="324583" cy="167172"/>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33" name="TextBox 132"/>
          <p:cNvSpPr txBox="1"/>
          <p:nvPr/>
        </p:nvSpPr>
        <p:spPr>
          <a:xfrm rot="16200000">
            <a:off x="4566535" y="5348156"/>
            <a:ext cx="324583" cy="167172"/>
          </a:xfrm>
          <a:prstGeom prst="rect">
            <a:avLst/>
          </a:prstGeom>
          <a:noFill/>
        </p:spPr>
        <p:txBody>
          <a:bodyPr wrap="square" lIns="0" tIns="0" rIns="0" bIns="0" rtlCol="0">
            <a:noAutofit/>
          </a:bodyPr>
          <a:lstStyle/>
          <a:p>
            <a:r>
              <a:rPr lang="en-US" sz="600" dirty="0" smtClean="0">
                <a:solidFill>
                  <a:srgbClr val="53565A"/>
                </a:solidFill>
                <a:cs typeface="Arial" pitchFamily="34" charset="0"/>
              </a:rPr>
              <a:t>Topic</a:t>
            </a:r>
          </a:p>
        </p:txBody>
      </p:sp>
      <p:sp>
        <p:nvSpPr>
          <p:cNvPr id="146" name="TextBox 145"/>
          <p:cNvSpPr txBox="1"/>
          <p:nvPr/>
        </p:nvSpPr>
        <p:spPr>
          <a:xfrm rot="16200000">
            <a:off x="319342" y="3586014"/>
            <a:ext cx="4678166" cy="30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600" dirty="0" smtClean="0">
                <a:solidFill>
                  <a:srgbClr val="53565A"/>
                </a:solidFill>
                <a:cs typeface="Arial" pitchFamily="34" charset="0"/>
              </a:rPr>
              <a:t>Instrumentation</a:t>
            </a:r>
          </a:p>
        </p:txBody>
      </p:sp>
      <p:cxnSp>
        <p:nvCxnSpPr>
          <p:cNvPr id="157" name="Straight Arrow Connector 156"/>
          <p:cNvCxnSpPr/>
          <p:nvPr/>
        </p:nvCxnSpPr>
        <p:spPr>
          <a:xfrm flipH="1">
            <a:off x="3155947" y="1555052"/>
            <a:ext cx="167544"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H="1">
            <a:off x="3160393" y="1907589"/>
            <a:ext cx="167544"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a:off x="3164705" y="4542863"/>
            <a:ext cx="167544"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3146008" y="5431742"/>
            <a:ext cx="1414690"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7152612" y="2955318"/>
            <a:ext cx="782617" cy="2589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165" name="Rectangle 164"/>
          <p:cNvSpPr/>
          <p:nvPr/>
        </p:nvSpPr>
        <p:spPr>
          <a:xfrm>
            <a:off x="8048398" y="2955318"/>
            <a:ext cx="721316" cy="2589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rgbClr val="53565A"/>
                </a:solidFill>
              </a:rPr>
              <a:t>EDGE API</a:t>
            </a:r>
          </a:p>
        </p:txBody>
      </p:sp>
      <p:sp>
        <p:nvSpPr>
          <p:cNvPr id="190" name="Rectangle 189"/>
          <p:cNvSpPr/>
          <p:nvPr/>
        </p:nvSpPr>
        <p:spPr>
          <a:xfrm>
            <a:off x="3480873" y="3155132"/>
            <a:ext cx="1040730" cy="263737"/>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1" name="Rectangle 190"/>
          <p:cNvSpPr/>
          <p:nvPr/>
        </p:nvSpPr>
        <p:spPr>
          <a:xfrm>
            <a:off x="3480872" y="3536089"/>
            <a:ext cx="1050458" cy="263737"/>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2" name="TextBox 191"/>
          <p:cNvSpPr txBox="1"/>
          <p:nvPr/>
        </p:nvSpPr>
        <p:spPr>
          <a:xfrm>
            <a:off x="3485257" y="3184437"/>
            <a:ext cx="999511" cy="195361"/>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ETL</a:t>
            </a:r>
          </a:p>
        </p:txBody>
      </p:sp>
      <p:sp>
        <p:nvSpPr>
          <p:cNvPr id="193" name="TextBox 192"/>
          <p:cNvSpPr txBox="1"/>
          <p:nvPr/>
        </p:nvSpPr>
        <p:spPr>
          <a:xfrm>
            <a:off x="3508969" y="3555623"/>
            <a:ext cx="944471" cy="244203"/>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Reporting</a:t>
            </a:r>
          </a:p>
        </p:txBody>
      </p:sp>
      <p:sp>
        <p:nvSpPr>
          <p:cNvPr id="194" name="Rectangle 193"/>
          <p:cNvSpPr/>
          <p:nvPr/>
        </p:nvSpPr>
        <p:spPr>
          <a:xfrm rot="5400000">
            <a:off x="5646436" y="3259652"/>
            <a:ext cx="1467651" cy="248816"/>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5" name="Rectangle 194"/>
          <p:cNvSpPr/>
          <p:nvPr/>
        </p:nvSpPr>
        <p:spPr>
          <a:xfrm rot="5400000">
            <a:off x="5381993" y="3259653"/>
            <a:ext cx="1467653" cy="248816"/>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96" name="TextBox 195"/>
          <p:cNvSpPr txBox="1"/>
          <p:nvPr/>
        </p:nvSpPr>
        <p:spPr>
          <a:xfrm rot="16200000">
            <a:off x="5582478" y="3317738"/>
            <a:ext cx="1059449" cy="184309"/>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Aggregation</a:t>
            </a:r>
          </a:p>
        </p:txBody>
      </p:sp>
      <p:sp>
        <p:nvSpPr>
          <p:cNvPr id="197" name="TextBox 196"/>
          <p:cNvSpPr txBox="1"/>
          <p:nvPr/>
        </p:nvSpPr>
        <p:spPr>
          <a:xfrm rot="16200000">
            <a:off x="5850619" y="3342306"/>
            <a:ext cx="1059449" cy="184309"/>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Orchestration</a:t>
            </a:r>
          </a:p>
        </p:txBody>
      </p:sp>
      <p:cxnSp>
        <p:nvCxnSpPr>
          <p:cNvPr id="198" name="Straight Arrow Connector 197"/>
          <p:cNvCxnSpPr/>
          <p:nvPr/>
        </p:nvCxnSpPr>
        <p:spPr>
          <a:xfrm flipH="1">
            <a:off x="3162942" y="2933187"/>
            <a:ext cx="167544"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flipH="1">
            <a:off x="3167387" y="3869947"/>
            <a:ext cx="167544"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0" name="Rectangle 199"/>
          <p:cNvSpPr/>
          <p:nvPr/>
        </p:nvSpPr>
        <p:spPr>
          <a:xfrm rot="5400000">
            <a:off x="5118384" y="3259647"/>
            <a:ext cx="1467653" cy="248816"/>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01" name="TextBox 200"/>
          <p:cNvSpPr txBox="1"/>
          <p:nvPr/>
        </p:nvSpPr>
        <p:spPr>
          <a:xfrm rot="16200000">
            <a:off x="5318869" y="3317732"/>
            <a:ext cx="1059449" cy="184309"/>
          </a:xfrm>
          <a:prstGeom prst="rect">
            <a:avLst/>
          </a:prstGeom>
          <a:noFill/>
        </p:spPr>
        <p:txBody>
          <a:bodyPr wrap="square" lIns="0" tIns="0" rIns="0" bIns="0" rtlCol="0">
            <a:noAutofit/>
          </a:bodyPr>
          <a:lstStyle/>
          <a:p>
            <a:pPr algn="ctr"/>
            <a:r>
              <a:rPr lang="en-US" sz="1200" dirty="0" smtClean="0">
                <a:solidFill>
                  <a:srgbClr val="53565A"/>
                </a:solidFill>
                <a:cs typeface="Arial" pitchFamily="34" charset="0"/>
              </a:rPr>
              <a:t>Transformation</a:t>
            </a:r>
          </a:p>
        </p:txBody>
      </p:sp>
      <p:sp>
        <p:nvSpPr>
          <p:cNvPr id="135" name="TextBox 134"/>
          <p:cNvSpPr txBox="1"/>
          <p:nvPr/>
        </p:nvSpPr>
        <p:spPr>
          <a:xfrm rot="16200000">
            <a:off x="-24740" y="3586015"/>
            <a:ext cx="4678166" cy="30794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600" dirty="0" smtClean="0">
                <a:solidFill>
                  <a:srgbClr val="53565A"/>
                </a:solidFill>
                <a:cs typeface="Arial" pitchFamily="34" charset="0"/>
              </a:rPr>
              <a:t>Security</a:t>
            </a:r>
          </a:p>
        </p:txBody>
      </p:sp>
    </p:spTree>
    <p:extLst>
      <p:ext uri="{BB962C8B-B14F-4D97-AF65-F5344CB8AC3E}">
        <p14:creationId xmlns:p14="http://schemas.microsoft.com/office/powerpoint/2010/main" val="5642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339" y="404308"/>
            <a:ext cx="7170876" cy="540958"/>
          </a:xfrm>
        </p:spPr>
        <p:txBody>
          <a:bodyPr anchor="b">
            <a:normAutofit/>
          </a:bodyPr>
          <a:lstStyle/>
          <a:p>
            <a:pPr algn="ctr"/>
            <a:r>
              <a:rPr lang="en-US" dirty="0" smtClean="0"/>
              <a:t>ORx DSG Member Portal – Future State Blueprint</a:t>
            </a:r>
            <a:endParaRPr lang="en-US" dirty="0"/>
          </a:p>
        </p:txBody>
      </p:sp>
      <p:sp>
        <p:nvSpPr>
          <p:cNvPr id="4" name="Rectangle 3"/>
          <p:cNvSpPr/>
          <p:nvPr/>
        </p:nvSpPr>
        <p:spPr>
          <a:xfrm>
            <a:off x="2709303" y="1138323"/>
            <a:ext cx="5466941" cy="5163044"/>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grpSp>
        <p:nvGrpSpPr>
          <p:cNvPr id="3" name="Group 2"/>
          <p:cNvGrpSpPr/>
          <p:nvPr/>
        </p:nvGrpSpPr>
        <p:grpSpPr>
          <a:xfrm>
            <a:off x="3053463" y="1245607"/>
            <a:ext cx="4822956" cy="5055759"/>
            <a:chOff x="7200900" y="1288098"/>
            <a:chExt cx="4868145" cy="5333593"/>
          </a:xfrm>
        </p:grpSpPr>
        <p:sp>
          <p:nvSpPr>
            <p:cNvPr id="67" name="Rectangle 66"/>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8" name="Rounded Rectangle 67"/>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69" name="Rounded Rectangle 68"/>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70" name="Straight Arrow Connector 69"/>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73" name="TextBox 72"/>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74" name="TextBox 73"/>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75" name="Rectangle 74"/>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6" name="Rectangle 75"/>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7" name="TextBox 76"/>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78" name="TextBox 77"/>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79" name="Straight Arrow Connector 78"/>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84" name="Straight Arrow Connector 83"/>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7" name="TextBox 86"/>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88" name="Straight Arrow Connector 87"/>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0" name="Rounded Rectangle 89"/>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91" name="Rounded Rectangle 90"/>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92" name="Rounded Rectangle 91"/>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93"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94" name="Straight Arrow Connector 93"/>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9093034" y="575791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9" name="TextBox 98"/>
            <p:cNvSpPr txBox="1"/>
            <p:nvPr/>
          </p:nvSpPr>
          <p:spPr>
            <a:xfrm>
              <a:off x="10538541" y="595662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100" name="TextBox 99"/>
            <p:cNvSpPr txBox="1"/>
            <p:nvPr/>
          </p:nvSpPr>
          <p:spPr>
            <a:xfrm>
              <a:off x="9200909"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ScriptMed</a:t>
              </a:r>
            </a:p>
          </p:txBody>
        </p:sp>
        <p:sp>
          <p:nvSpPr>
            <p:cNvPr id="101" name="TextBox 100"/>
            <p:cNvSpPr txBox="1"/>
            <p:nvPr/>
          </p:nvSpPr>
          <p:spPr>
            <a:xfrm>
              <a:off x="9851325"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102"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103" name="Rectangle 102"/>
            <p:cNvSpPr/>
            <p:nvPr/>
          </p:nvSpPr>
          <p:spPr>
            <a:xfrm>
              <a:off x="8032426" y="576676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4" name="TextBox 103"/>
            <p:cNvSpPr txBox="1"/>
            <p:nvPr/>
          </p:nvSpPr>
          <p:spPr>
            <a:xfrm>
              <a:off x="8070006" y="5956623"/>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105" name="TextBox 104"/>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106"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07" name="Rounded Rectangle 106"/>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108" name="Straight Arrow Connector 107"/>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113" name="Rectangle 112"/>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114" name="Rectangle 113"/>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115" name="Rectangle 114"/>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6" name="Rectangle 115"/>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7" name="TextBox 116"/>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118" name="Picture 1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120" name="Picture 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121" name="Picture 1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122" name="Picture 1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123" name="Picture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124" name="Rectangle 123"/>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5" name="TextBox 124"/>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126" name="Straight Arrow Connector 125"/>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9" name="Rounded Rectangle 128"/>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130" name="Straight Arrow Connector 129"/>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3"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44" name="TextBox 143"/>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145" name="TextBox 144"/>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146" name="TextBox 145"/>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147" name="TextBox 146"/>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grpSp>
      <p:pic>
        <p:nvPicPr>
          <p:cNvPr id="1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351" y="1255132"/>
            <a:ext cx="666750" cy="228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68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137" y="362310"/>
            <a:ext cx="9297693" cy="540958"/>
          </a:xfrm>
        </p:spPr>
        <p:txBody>
          <a:bodyPr anchor="b">
            <a:normAutofit/>
          </a:bodyPr>
          <a:lstStyle/>
          <a:p>
            <a:pPr algn="ctr"/>
            <a:r>
              <a:rPr lang="en-US" dirty="0" smtClean="0"/>
              <a:t>BriovaRx Patient Portal – Future State Blueprint</a:t>
            </a:r>
            <a:endParaRPr lang="en-US" dirty="0"/>
          </a:p>
        </p:txBody>
      </p:sp>
      <p:sp>
        <p:nvSpPr>
          <p:cNvPr id="57" name="Rectangle 56"/>
          <p:cNvSpPr/>
          <p:nvPr/>
        </p:nvSpPr>
        <p:spPr>
          <a:xfrm>
            <a:off x="2840040" y="1181099"/>
            <a:ext cx="5303836" cy="5191125"/>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grpSp>
        <p:nvGrpSpPr>
          <p:cNvPr id="58" name="Group 57"/>
          <p:cNvGrpSpPr/>
          <p:nvPr/>
        </p:nvGrpSpPr>
        <p:grpSpPr>
          <a:xfrm>
            <a:off x="3075692" y="1316466"/>
            <a:ext cx="4822956" cy="5055759"/>
            <a:chOff x="7200900" y="1288098"/>
            <a:chExt cx="4868145" cy="5333593"/>
          </a:xfrm>
        </p:grpSpPr>
        <p:sp>
          <p:nvSpPr>
            <p:cNvPr id="59" name="Rectangle 58"/>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0" name="Rounded Rectangle 59"/>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61" name="Rounded Rectangle 60"/>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62" name="Straight Arrow Connector 61"/>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65" name="TextBox 64"/>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66" name="TextBox 65"/>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71" name="Rectangle 70"/>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2" name="Rectangle 71"/>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3" name="TextBox 72"/>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74" name="TextBox 73"/>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75" name="Straight Arrow Connector 74"/>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80" name="Straight Arrow Connector 79"/>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3" name="TextBox 82"/>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84" name="Straight Arrow Connector 83"/>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87" name="Rounded Rectangle 86"/>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88" name="Rounded Rectangle 87"/>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89"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90" name="Straight Arrow Connector 89"/>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9093034" y="5757910"/>
              <a:ext cx="1998561"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5" name="TextBox 94"/>
            <p:cNvSpPr txBox="1"/>
            <p:nvPr/>
          </p:nvSpPr>
          <p:spPr>
            <a:xfrm>
              <a:off x="10538541" y="5956623"/>
              <a:ext cx="505738"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96" name="TextBox 95"/>
            <p:cNvSpPr txBox="1"/>
            <p:nvPr/>
          </p:nvSpPr>
          <p:spPr>
            <a:xfrm>
              <a:off x="9248980" y="5956623"/>
              <a:ext cx="585303" cy="433954"/>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RxWeb</a:t>
              </a:r>
            </a:p>
          </p:txBody>
        </p:sp>
        <p:sp>
          <p:nvSpPr>
            <p:cNvPr id="97" name="TextBox 96"/>
            <p:cNvSpPr txBox="1"/>
            <p:nvPr/>
          </p:nvSpPr>
          <p:spPr>
            <a:xfrm>
              <a:off x="9822482" y="5956623"/>
              <a:ext cx="585303"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p:txBody>
        </p:sp>
        <p:sp>
          <p:nvSpPr>
            <p:cNvPr id="98"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99" name="Rectangle 98"/>
            <p:cNvSpPr/>
            <p:nvPr/>
          </p:nvSpPr>
          <p:spPr>
            <a:xfrm>
              <a:off x="8032426" y="5766768"/>
              <a:ext cx="1012983"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0" name="TextBox 99"/>
            <p:cNvSpPr txBox="1"/>
            <p:nvPr/>
          </p:nvSpPr>
          <p:spPr>
            <a:xfrm>
              <a:off x="8070006" y="5956623"/>
              <a:ext cx="781570" cy="6650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101" name="TextBox 100"/>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102"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03" name="Rounded Rectangle 102"/>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104" name="Straight Arrow Connector 103"/>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109" name="Rectangle 108"/>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110" name="Rectangle 109"/>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111" name="Rectangle 110"/>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2" name="Rectangle 111"/>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3" name="TextBox 112"/>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114" name="Picture 1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120" name="Rectangle 119"/>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1" name="TextBox 120"/>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122" name="Straight Arrow Connector 121"/>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5" name="Rounded Rectangle 124"/>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126" name="Straight Arrow Connector 125"/>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38"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39" name="TextBox 138"/>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140" name="TextBox 139"/>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141" name="TextBox 140"/>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142" name="TextBox 141"/>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grpSp>
      <p:pic>
        <p:nvPicPr>
          <p:cNvPr id="14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6053" y="1348261"/>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046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920" y="356918"/>
            <a:ext cx="7743380" cy="540958"/>
          </a:xfrm>
        </p:spPr>
        <p:txBody>
          <a:bodyPr anchor="b"/>
          <a:lstStyle/>
          <a:p>
            <a:pPr algn="ctr"/>
            <a:r>
              <a:rPr lang="en-US" dirty="0" smtClean="0"/>
              <a:t>BriovaRx Provider Portal – Future State Blueprint</a:t>
            </a:r>
            <a:endParaRPr lang="en-US" dirty="0"/>
          </a:p>
        </p:txBody>
      </p:sp>
      <p:grpSp>
        <p:nvGrpSpPr>
          <p:cNvPr id="5" name="Group 4"/>
          <p:cNvGrpSpPr/>
          <p:nvPr/>
        </p:nvGrpSpPr>
        <p:grpSpPr>
          <a:xfrm>
            <a:off x="3593049" y="1299878"/>
            <a:ext cx="4822956" cy="4908618"/>
            <a:chOff x="7200900" y="1288098"/>
            <a:chExt cx="4868145" cy="5178366"/>
          </a:xfrm>
        </p:grpSpPr>
        <p:sp>
          <p:nvSpPr>
            <p:cNvPr id="6" name="Rectangle 5"/>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 name="Rounded Rectangle 6"/>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8" name="Rounded Rectangle 7"/>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9" name="Straight Arrow Connector 8"/>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12" name="TextBox 11"/>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13" name="TextBox 12"/>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14" name="Rectangle 13"/>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 name="Rectangle 14"/>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 name="TextBox 15"/>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17" name="TextBox 16"/>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18" name="Straight Arrow Connector 17"/>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cxnSp>
          <p:nvCxnSpPr>
            <p:cNvPr id="23" name="Straight Arrow Connector 22"/>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6" name="TextBox 25"/>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cxnSp>
          <p:nvCxnSpPr>
            <p:cNvPr id="27" name="Straight Arrow Connector 26"/>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0" name="Rounded Rectangle 29"/>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31" name="Rounded Rectangle 30"/>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32"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33" name="Straight Arrow Connector 32"/>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374944" y="5757911"/>
              <a:ext cx="1603562"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8"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39" name="Rectangle 38"/>
            <p:cNvSpPr/>
            <p:nvPr/>
          </p:nvSpPr>
          <p:spPr>
            <a:xfrm>
              <a:off x="8032425" y="5766768"/>
              <a:ext cx="1230840"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0" name="TextBox 39"/>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Open Source </a:t>
              </a:r>
            </a:p>
            <a:p>
              <a:pPr algn="ctr"/>
              <a:r>
                <a:rPr lang="en-US" sz="1000" dirty="0" smtClean="0">
                  <a:solidFill>
                    <a:srgbClr val="53565A"/>
                  </a:solidFill>
                  <a:cs typeface="Arial" pitchFamily="34" charset="0"/>
                </a:rPr>
                <a:t>CMS</a:t>
              </a:r>
            </a:p>
          </p:txBody>
        </p:sp>
        <p:sp>
          <p:nvSpPr>
            <p:cNvPr id="41"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2" name="Rounded Rectangle 41"/>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43" name="Straight Arrow Connector 42"/>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48" name="Rectangle 47"/>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49" name="Rectangle 48"/>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50" name="Rectangle 49"/>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1" name="Rectangle 50"/>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2" name="TextBox 51"/>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59" name="Rectangle 58"/>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0" name="TextBox 59"/>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61" name="Straight Arrow Connector 60"/>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4" name="Rounded Rectangle 63"/>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65" name="Straight Arrow Connector 64"/>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7"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78" name="TextBox 77"/>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79" name="TextBox 78"/>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80" name="TextBox 79"/>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81" name="TextBox 80"/>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grpSp>
      <p:pic>
        <p:nvPicPr>
          <p:cNvPr id="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3410" y="1331673"/>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Box 83"/>
          <p:cNvSpPr txBox="1"/>
          <p:nvPr/>
        </p:nvSpPr>
        <p:spPr>
          <a:xfrm>
            <a:off x="6746933" y="5734435"/>
            <a:ext cx="415136"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pic>
        <p:nvPicPr>
          <p:cNvPr id="8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8980" y="5753112"/>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TextBox 85"/>
          <p:cNvSpPr txBox="1"/>
          <p:nvPr/>
        </p:nvSpPr>
        <p:spPr>
          <a:xfrm>
            <a:off x="4460383" y="5706370"/>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endParaRPr lang="en-US" sz="1000" dirty="0" smtClean="0">
              <a:solidFill>
                <a:srgbClr val="53565A"/>
              </a:solidFill>
              <a:cs typeface="Arial" pitchFamily="34" charset="0"/>
            </a:endParaRPr>
          </a:p>
        </p:txBody>
      </p:sp>
      <p:sp>
        <p:nvSpPr>
          <p:cNvPr id="87" name="Rectangle 86"/>
          <p:cNvSpPr/>
          <p:nvPr/>
        </p:nvSpPr>
        <p:spPr>
          <a:xfrm>
            <a:off x="3247692" y="1181099"/>
            <a:ext cx="5303836" cy="5191125"/>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Tree>
    <p:extLst>
      <p:ext uri="{BB962C8B-B14F-4D97-AF65-F5344CB8AC3E}">
        <p14:creationId xmlns:p14="http://schemas.microsoft.com/office/powerpoint/2010/main" val="124020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673" y="438149"/>
            <a:ext cx="9063758" cy="540958"/>
          </a:xfrm>
        </p:spPr>
        <p:txBody>
          <a:bodyPr anchor="b">
            <a:normAutofit/>
          </a:bodyPr>
          <a:lstStyle/>
          <a:p>
            <a:pPr algn="ctr"/>
            <a:r>
              <a:rPr lang="en-US" dirty="0" smtClean="0"/>
              <a:t>ORx DSG Member Mobile – Future State Blueprint</a:t>
            </a:r>
            <a:endParaRPr lang="en-US" dirty="0"/>
          </a:p>
        </p:txBody>
      </p:sp>
      <p:sp>
        <p:nvSpPr>
          <p:cNvPr id="65" name="Rectangle 64"/>
          <p:cNvSpPr/>
          <p:nvPr/>
        </p:nvSpPr>
        <p:spPr>
          <a:xfrm>
            <a:off x="3812051" y="2706932"/>
            <a:ext cx="4094259" cy="2421023"/>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6" name="TextBox 65"/>
          <p:cNvSpPr txBox="1"/>
          <p:nvPr/>
        </p:nvSpPr>
        <p:spPr>
          <a:xfrm rot="16200000">
            <a:off x="2962058" y="3833411"/>
            <a:ext cx="2268545" cy="18352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67" name="TextBox 66"/>
          <p:cNvSpPr txBox="1"/>
          <p:nvPr/>
        </p:nvSpPr>
        <p:spPr>
          <a:xfrm rot="16200000">
            <a:off x="2724545" y="3837916"/>
            <a:ext cx="2259533" cy="183520"/>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68" name="TextBox 67"/>
          <p:cNvSpPr txBox="1"/>
          <p:nvPr/>
        </p:nvSpPr>
        <p:spPr>
          <a:xfrm rot="16200000">
            <a:off x="3205940" y="3818197"/>
            <a:ext cx="2277246" cy="20524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cxnSp>
        <p:nvCxnSpPr>
          <p:cNvPr id="69" name="Straight Arrow Connector 68"/>
          <p:cNvCxnSpPr/>
          <p:nvPr/>
        </p:nvCxnSpPr>
        <p:spPr>
          <a:xfrm flipH="1" flipV="1">
            <a:off x="4465196" y="2741754"/>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16200000">
            <a:off x="7384946" y="2940046"/>
            <a:ext cx="782853" cy="18367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sp>
        <p:nvSpPr>
          <p:cNvPr id="71" name="Rectangle 70"/>
          <p:cNvSpPr/>
          <p:nvPr/>
        </p:nvSpPr>
        <p:spPr>
          <a:xfrm>
            <a:off x="8099123" y="2490599"/>
            <a:ext cx="238235" cy="86655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2" name="TextBox 71"/>
          <p:cNvSpPr txBox="1"/>
          <p:nvPr/>
        </p:nvSpPr>
        <p:spPr>
          <a:xfrm rot="16200000">
            <a:off x="7914021" y="3059892"/>
            <a:ext cx="596535" cy="128561"/>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sp>
        <p:nvSpPr>
          <p:cNvPr id="73" name="Rounded Rectangle 72"/>
          <p:cNvSpPr/>
          <p:nvPr/>
        </p:nvSpPr>
        <p:spPr>
          <a:xfrm>
            <a:off x="4661886" y="3553427"/>
            <a:ext cx="3032803" cy="825633"/>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74" name="Rounded Rectangle 73"/>
          <p:cNvSpPr/>
          <p:nvPr/>
        </p:nvSpPr>
        <p:spPr>
          <a:xfrm>
            <a:off x="6210544" y="3735404"/>
            <a:ext cx="1406129" cy="59770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75" name="Rounded Rectangle 74"/>
          <p:cNvSpPr/>
          <p:nvPr/>
        </p:nvSpPr>
        <p:spPr>
          <a:xfrm>
            <a:off x="4661173" y="3735404"/>
            <a:ext cx="899474" cy="597705"/>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76" name="TextBox 2"/>
          <p:cNvSpPr txBox="1"/>
          <p:nvPr/>
        </p:nvSpPr>
        <p:spPr>
          <a:xfrm>
            <a:off x="6276988" y="3469221"/>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77" name="Straight Arrow Connector 76"/>
          <p:cNvCxnSpPr/>
          <p:nvPr/>
        </p:nvCxnSpPr>
        <p:spPr>
          <a:xfrm flipH="1" flipV="1">
            <a:off x="7906311" y="3095398"/>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5652450" y="5670120"/>
            <a:ext cx="1951446" cy="6471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9" name="TextBox 78"/>
          <p:cNvSpPr txBox="1"/>
          <p:nvPr/>
        </p:nvSpPr>
        <p:spPr>
          <a:xfrm>
            <a:off x="7062764" y="5836490"/>
            <a:ext cx="49381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r>
              <a:rPr lang="en-US" sz="1000" dirty="0" smtClean="0">
                <a:solidFill>
                  <a:srgbClr val="53565A"/>
                </a:solidFill>
                <a:cs typeface="Arial" pitchFamily="34" charset="0"/>
              </a:rPr>
              <a:t>RxCCR</a:t>
            </a: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80" name="TextBox 79"/>
          <p:cNvSpPr txBox="1"/>
          <p:nvPr/>
        </p:nvSpPr>
        <p:spPr>
          <a:xfrm>
            <a:off x="5727008" y="5893640"/>
            <a:ext cx="57150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r>
              <a:rPr lang="en-US" sz="1000" dirty="0" smtClean="0">
                <a:solidFill>
                  <a:srgbClr val="53565A"/>
                </a:solidFill>
                <a:cs typeface="Arial" pitchFamily="34" charset="0"/>
              </a:rPr>
              <a:t>ScriptMed</a:t>
            </a:r>
          </a:p>
        </p:txBody>
      </p:sp>
      <p:sp>
        <p:nvSpPr>
          <p:cNvPr id="81" name="TextBox 80"/>
          <p:cNvSpPr txBox="1"/>
          <p:nvPr/>
        </p:nvSpPr>
        <p:spPr>
          <a:xfrm>
            <a:off x="6377424" y="5807915"/>
            <a:ext cx="57150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82" name="TextBox 2"/>
          <p:cNvSpPr txBox="1"/>
          <p:nvPr/>
        </p:nvSpPr>
        <p:spPr>
          <a:xfrm>
            <a:off x="5840134" y="5590055"/>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83" name="Rectangle 82"/>
          <p:cNvSpPr/>
          <p:nvPr/>
        </p:nvSpPr>
        <p:spPr>
          <a:xfrm>
            <a:off x="4568608" y="5678210"/>
            <a:ext cx="989102" cy="6390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4" name="TextBox 83"/>
          <p:cNvSpPr txBox="1"/>
          <p:nvPr/>
        </p:nvSpPr>
        <p:spPr>
          <a:xfrm>
            <a:off x="4600731" y="5846015"/>
            <a:ext cx="76314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sp>
        <p:nvSpPr>
          <p:cNvPr id="85" name="TextBox 84"/>
          <p:cNvSpPr txBox="1"/>
          <p:nvPr/>
        </p:nvSpPr>
        <p:spPr>
          <a:xfrm rot="16200000">
            <a:off x="7859587" y="2612273"/>
            <a:ext cx="643817" cy="12754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iChat</a:t>
            </a:r>
          </a:p>
        </p:txBody>
      </p:sp>
      <p:sp>
        <p:nvSpPr>
          <p:cNvPr id="86" name="TextBox 2"/>
          <p:cNvSpPr txBox="1"/>
          <p:nvPr/>
        </p:nvSpPr>
        <p:spPr>
          <a:xfrm>
            <a:off x="4602731" y="3475279"/>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87" name="Rounded Rectangle 86"/>
          <p:cNvSpPr/>
          <p:nvPr/>
        </p:nvSpPr>
        <p:spPr>
          <a:xfrm>
            <a:off x="4738569" y="2599610"/>
            <a:ext cx="2761946" cy="35216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88" name="Straight Arrow Connector 87"/>
          <p:cNvCxnSpPr/>
          <p:nvPr/>
        </p:nvCxnSpPr>
        <p:spPr>
          <a:xfrm>
            <a:off x="5329848" y="2999067"/>
            <a:ext cx="0" cy="49861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748903" y="2997809"/>
            <a:ext cx="51" cy="48534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06121" y="2998209"/>
            <a:ext cx="10748" cy="48957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533227" y="3746070"/>
            <a:ext cx="854015" cy="1459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92" name="Rectangle 91"/>
          <p:cNvSpPr/>
          <p:nvPr/>
        </p:nvSpPr>
        <p:spPr>
          <a:xfrm>
            <a:off x="6273181" y="3944589"/>
            <a:ext cx="1317857" cy="123868"/>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93" name="Rectangle 92"/>
          <p:cNvSpPr/>
          <p:nvPr/>
        </p:nvSpPr>
        <p:spPr>
          <a:xfrm>
            <a:off x="6273182" y="4134268"/>
            <a:ext cx="1317856" cy="1628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94" name="Rectangle 93"/>
          <p:cNvSpPr/>
          <p:nvPr/>
        </p:nvSpPr>
        <p:spPr>
          <a:xfrm>
            <a:off x="4731447" y="4562097"/>
            <a:ext cx="3021067" cy="454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5" name="Rectangle 94"/>
          <p:cNvSpPr/>
          <p:nvPr/>
        </p:nvSpPr>
        <p:spPr>
          <a:xfrm rot="5400000">
            <a:off x="4984648" y="4388594"/>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6" name="TextBox 95"/>
          <p:cNvSpPr txBox="1"/>
          <p:nvPr/>
        </p:nvSpPr>
        <p:spPr>
          <a:xfrm>
            <a:off x="4758563" y="4654318"/>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84" y="4711159"/>
            <a:ext cx="518871" cy="182377"/>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2232" y="4719626"/>
            <a:ext cx="518871" cy="182377"/>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7666" y="4829691"/>
            <a:ext cx="518871" cy="182377"/>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514" y="4838158"/>
            <a:ext cx="518871" cy="182377"/>
          </a:xfrm>
          <a:prstGeom prst="rect">
            <a:avLst/>
          </a:prstGeom>
        </p:spPr>
      </p:pic>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328" y="4531827"/>
            <a:ext cx="290857" cy="183417"/>
          </a:xfrm>
          <a:prstGeom prst="rect">
            <a:avLst/>
          </a:prstGeom>
        </p:spPr>
      </p:pic>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4429" y="4531906"/>
            <a:ext cx="290857" cy="183417"/>
          </a:xfrm>
          <a:prstGeom prst="rect">
            <a:avLst/>
          </a:prstGeom>
        </p:spPr>
      </p:pic>
      <p:sp>
        <p:nvSpPr>
          <p:cNvPr id="103" name="Rectangle 102"/>
          <p:cNvSpPr/>
          <p:nvPr/>
        </p:nvSpPr>
        <p:spPr>
          <a:xfrm rot="5400000">
            <a:off x="7102530" y="4388594"/>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4" name="TextBox 103"/>
          <p:cNvSpPr txBox="1"/>
          <p:nvPr/>
        </p:nvSpPr>
        <p:spPr>
          <a:xfrm>
            <a:off x="6876445" y="4654318"/>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105" name="Straight Arrow Connector 104"/>
          <p:cNvCxnSpPr/>
          <p:nvPr/>
        </p:nvCxnSpPr>
        <p:spPr>
          <a:xfrm>
            <a:off x="5329847" y="4372996"/>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6748901" y="4358466"/>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6016868" y="4372617"/>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8" name="Rounded Rectangle 107"/>
          <p:cNvSpPr/>
          <p:nvPr/>
        </p:nvSpPr>
        <p:spPr>
          <a:xfrm>
            <a:off x="4793204" y="5303125"/>
            <a:ext cx="2615978" cy="22705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109" name="Straight Arrow Connector 108"/>
          <p:cNvCxnSpPr/>
          <p:nvPr/>
        </p:nvCxnSpPr>
        <p:spPr>
          <a:xfrm flipH="1" flipV="1">
            <a:off x="4447188" y="3886876"/>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H="1" flipV="1">
            <a:off x="4454895" y="4772917"/>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549061" y="5475617"/>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124912" y="5475614"/>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541602" y="5476148"/>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049291" y="5514065"/>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050949" y="5513534"/>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549062" y="5150077"/>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124913" y="5150074"/>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541603" y="5150608"/>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049292" y="5140900"/>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50950" y="5140369"/>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2" name="TextBox 2"/>
          <p:cNvSpPr txBox="1"/>
          <p:nvPr/>
        </p:nvSpPr>
        <p:spPr>
          <a:xfrm>
            <a:off x="4359794" y="5613088"/>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23" name="TextBox 122"/>
          <p:cNvSpPr txBox="1"/>
          <p:nvPr/>
        </p:nvSpPr>
        <p:spPr>
          <a:xfrm>
            <a:off x="4692388" y="3755939"/>
            <a:ext cx="849216" cy="249972"/>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124" name="TextBox 123"/>
          <p:cNvSpPr txBox="1"/>
          <p:nvPr/>
        </p:nvSpPr>
        <p:spPr>
          <a:xfrm rot="16200000">
            <a:off x="5495226" y="3880219"/>
            <a:ext cx="771184" cy="18102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125" name="TextBox 124"/>
          <p:cNvSpPr txBox="1"/>
          <p:nvPr/>
        </p:nvSpPr>
        <p:spPr>
          <a:xfrm rot="16200000">
            <a:off x="5292597" y="3896388"/>
            <a:ext cx="774749" cy="13678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126" name="TextBox 125"/>
          <p:cNvSpPr txBox="1"/>
          <p:nvPr/>
        </p:nvSpPr>
        <p:spPr>
          <a:xfrm rot="16200000">
            <a:off x="5697726" y="3898175"/>
            <a:ext cx="774607" cy="1510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
        <p:nvSpPr>
          <p:cNvPr id="127" name="Rounded Rectangle 126"/>
          <p:cNvSpPr/>
          <p:nvPr/>
        </p:nvSpPr>
        <p:spPr>
          <a:xfrm>
            <a:off x="4505514" y="2120652"/>
            <a:ext cx="2615978" cy="16077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Layer7</a:t>
            </a:r>
            <a:endParaRPr lang="en-US" sz="1200" dirty="0">
              <a:solidFill>
                <a:srgbClr val="888B8D"/>
              </a:solidFill>
            </a:endParaRPr>
          </a:p>
        </p:txBody>
      </p:sp>
      <p:cxnSp>
        <p:nvCxnSpPr>
          <p:cNvPr id="128" name="Straight Arrow Connector 127"/>
          <p:cNvCxnSpPr/>
          <p:nvPr/>
        </p:nvCxnSpPr>
        <p:spPr>
          <a:xfrm>
            <a:off x="4986853" y="2298200"/>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6529732" y="2283670"/>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592"/>
          <p:cNvCxnSpPr>
            <a:stCxn id="71" idx="0"/>
            <a:endCxn id="131" idx="3"/>
          </p:cNvCxnSpPr>
          <p:nvPr/>
        </p:nvCxnSpPr>
        <p:spPr>
          <a:xfrm rot="16200000" flipV="1">
            <a:off x="7185985" y="1458343"/>
            <a:ext cx="967763" cy="1096750"/>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1" name="Rounded Rectangle 130"/>
          <p:cNvSpPr/>
          <p:nvPr/>
        </p:nvSpPr>
        <p:spPr>
          <a:xfrm>
            <a:off x="4454894" y="1131052"/>
            <a:ext cx="2666597" cy="78356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5546" y="1141552"/>
            <a:ext cx="227987" cy="434915"/>
          </a:xfrm>
          <a:prstGeom prst="rect">
            <a:avLst/>
          </a:prstGeom>
        </p:spPr>
      </p:pic>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1214" y="1176856"/>
            <a:ext cx="601987" cy="419326"/>
          </a:xfrm>
          <a:prstGeom prst="rect">
            <a:avLst/>
          </a:prstGeom>
        </p:spPr>
      </p:pic>
      <p:cxnSp>
        <p:nvCxnSpPr>
          <p:cNvPr id="135" name="Straight Arrow Connector 134"/>
          <p:cNvCxnSpPr/>
          <p:nvPr/>
        </p:nvCxnSpPr>
        <p:spPr>
          <a:xfrm>
            <a:off x="4986853" y="1944743"/>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6529732" y="1930213"/>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4506802" y="1643424"/>
            <a:ext cx="2567509" cy="23761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8" name="TextBox 137"/>
          <p:cNvSpPr txBox="1"/>
          <p:nvPr/>
        </p:nvSpPr>
        <p:spPr>
          <a:xfrm>
            <a:off x="4949134" y="1642561"/>
            <a:ext cx="1655481" cy="229232"/>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 Native UI</a:t>
            </a:r>
          </a:p>
        </p:txBody>
      </p:sp>
      <p:cxnSp>
        <p:nvCxnSpPr>
          <p:cNvPr id="139" name="Straight Arrow Connector 138"/>
          <p:cNvCxnSpPr/>
          <p:nvPr/>
        </p:nvCxnSpPr>
        <p:spPr>
          <a:xfrm flipH="1" flipV="1">
            <a:off x="7490192" y="2782682"/>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418896" y="1098518"/>
            <a:ext cx="5104872" cy="5316850"/>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23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8791" y="1193946"/>
            <a:ext cx="504315" cy="19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5412685" y="1289313"/>
            <a:ext cx="714375" cy="244843"/>
          </a:xfrm>
          <a:prstGeom prst="rect">
            <a:avLst/>
          </a:prstGeom>
          <a:noFill/>
        </p:spPr>
        <p:txBody>
          <a:bodyPr wrap="none" lIns="0" tIns="0" rIns="0" bIns="0" rtlCol="0">
            <a:noAutofit/>
          </a:bodyPr>
          <a:lstStyle/>
          <a:p>
            <a:r>
              <a:rPr lang="en-US" sz="1400" dirty="0" smtClean="0">
                <a:solidFill>
                  <a:srgbClr val="53565A"/>
                </a:solidFill>
                <a:cs typeface="Arial" pitchFamily="34" charset="0"/>
              </a:rPr>
              <a:t>Member</a:t>
            </a:r>
          </a:p>
        </p:txBody>
      </p:sp>
    </p:spTree>
    <p:extLst>
      <p:ext uri="{BB962C8B-B14F-4D97-AF65-F5344CB8AC3E}">
        <p14:creationId xmlns:p14="http://schemas.microsoft.com/office/powerpoint/2010/main" val="11980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7459" y="471757"/>
            <a:ext cx="6181811" cy="540958"/>
          </a:xfrm>
        </p:spPr>
        <p:txBody>
          <a:bodyPr anchor="b"/>
          <a:lstStyle/>
          <a:p>
            <a:pPr algn="ctr"/>
            <a:r>
              <a:rPr lang="en-US" dirty="0" smtClean="0"/>
              <a:t>BriovaRx Mobile – Future State Blueprint</a:t>
            </a:r>
            <a:endParaRPr lang="en-US" dirty="0"/>
          </a:p>
        </p:txBody>
      </p:sp>
      <p:sp>
        <p:nvSpPr>
          <p:cNvPr id="65" name="Rectangle 64"/>
          <p:cNvSpPr/>
          <p:nvPr/>
        </p:nvSpPr>
        <p:spPr>
          <a:xfrm>
            <a:off x="3812051" y="2706932"/>
            <a:ext cx="4094259" cy="2421023"/>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6" name="TextBox 65"/>
          <p:cNvSpPr txBox="1"/>
          <p:nvPr/>
        </p:nvSpPr>
        <p:spPr>
          <a:xfrm rot="16200000">
            <a:off x="2962058" y="3833411"/>
            <a:ext cx="2268545" cy="18352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67" name="TextBox 66"/>
          <p:cNvSpPr txBox="1"/>
          <p:nvPr/>
        </p:nvSpPr>
        <p:spPr>
          <a:xfrm rot="16200000">
            <a:off x="2724545" y="3837916"/>
            <a:ext cx="2259533" cy="183520"/>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68" name="TextBox 67"/>
          <p:cNvSpPr txBox="1"/>
          <p:nvPr/>
        </p:nvSpPr>
        <p:spPr>
          <a:xfrm rot="16200000">
            <a:off x="3205940" y="3818197"/>
            <a:ext cx="2277246" cy="20524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cxnSp>
        <p:nvCxnSpPr>
          <p:cNvPr id="69" name="Straight Arrow Connector 68"/>
          <p:cNvCxnSpPr/>
          <p:nvPr/>
        </p:nvCxnSpPr>
        <p:spPr>
          <a:xfrm flipH="1" flipV="1">
            <a:off x="4465196" y="2741754"/>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16200000">
            <a:off x="7384946" y="2940046"/>
            <a:ext cx="782853" cy="18367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a:t>
            </a:r>
          </a:p>
        </p:txBody>
      </p:sp>
      <p:sp>
        <p:nvSpPr>
          <p:cNvPr id="71" name="Rectangle 70"/>
          <p:cNvSpPr/>
          <p:nvPr/>
        </p:nvSpPr>
        <p:spPr>
          <a:xfrm>
            <a:off x="8099123" y="2490599"/>
            <a:ext cx="238235" cy="86655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2" name="TextBox 71"/>
          <p:cNvSpPr txBox="1"/>
          <p:nvPr/>
        </p:nvSpPr>
        <p:spPr>
          <a:xfrm rot="16200000">
            <a:off x="7914021" y="3059892"/>
            <a:ext cx="596535" cy="128561"/>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a:t>
            </a:r>
          </a:p>
        </p:txBody>
      </p:sp>
      <p:sp>
        <p:nvSpPr>
          <p:cNvPr id="73" name="Rounded Rectangle 72"/>
          <p:cNvSpPr/>
          <p:nvPr/>
        </p:nvSpPr>
        <p:spPr>
          <a:xfrm>
            <a:off x="4661886" y="3553427"/>
            <a:ext cx="3032803" cy="825633"/>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74" name="Rounded Rectangle 73"/>
          <p:cNvSpPr/>
          <p:nvPr/>
        </p:nvSpPr>
        <p:spPr>
          <a:xfrm>
            <a:off x="6210544" y="3735404"/>
            <a:ext cx="1406129" cy="59770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solidFill>
                <a:srgbClr val="53565A"/>
              </a:solidFill>
              <a:latin typeface="Avenir Light"/>
            </a:endParaRPr>
          </a:p>
        </p:txBody>
      </p:sp>
      <p:sp>
        <p:nvSpPr>
          <p:cNvPr id="75" name="Rounded Rectangle 74"/>
          <p:cNvSpPr/>
          <p:nvPr/>
        </p:nvSpPr>
        <p:spPr>
          <a:xfrm>
            <a:off x="4661173" y="3735404"/>
            <a:ext cx="899474" cy="597705"/>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76" name="TextBox 2"/>
          <p:cNvSpPr txBox="1"/>
          <p:nvPr/>
        </p:nvSpPr>
        <p:spPr>
          <a:xfrm>
            <a:off x="6276988" y="3469221"/>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cxnSp>
        <p:nvCxnSpPr>
          <p:cNvPr id="77" name="Straight Arrow Connector 76"/>
          <p:cNvCxnSpPr/>
          <p:nvPr/>
        </p:nvCxnSpPr>
        <p:spPr>
          <a:xfrm flipH="1" flipV="1">
            <a:off x="7906311" y="3095398"/>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5652450" y="5746320"/>
            <a:ext cx="1951446" cy="4986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79" name="TextBox 78"/>
          <p:cNvSpPr txBox="1"/>
          <p:nvPr/>
        </p:nvSpPr>
        <p:spPr>
          <a:xfrm>
            <a:off x="7062764" y="5941265"/>
            <a:ext cx="49381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IRIS</a:t>
            </a:r>
          </a:p>
          <a:p>
            <a:endParaRPr lang="en-US" sz="1000" dirty="0" smtClean="0">
              <a:solidFill>
                <a:srgbClr val="53565A"/>
              </a:solidFill>
              <a:cs typeface="Arial" pitchFamily="34" charset="0"/>
            </a:endParaRPr>
          </a:p>
        </p:txBody>
      </p:sp>
      <p:sp>
        <p:nvSpPr>
          <p:cNvPr id="80" name="TextBox 79"/>
          <p:cNvSpPr txBox="1"/>
          <p:nvPr/>
        </p:nvSpPr>
        <p:spPr>
          <a:xfrm>
            <a:off x="5734410" y="5933174"/>
            <a:ext cx="571505" cy="607453"/>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p:txBody>
      </p:sp>
      <p:sp>
        <p:nvSpPr>
          <p:cNvPr id="81" name="TextBox 80"/>
          <p:cNvSpPr txBox="1"/>
          <p:nvPr/>
        </p:nvSpPr>
        <p:spPr>
          <a:xfrm>
            <a:off x="6292144" y="5941265"/>
            <a:ext cx="571505" cy="173012"/>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p:txBody>
      </p:sp>
      <p:sp>
        <p:nvSpPr>
          <p:cNvPr id="82" name="TextBox 2"/>
          <p:cNvSpPr txBox="1"/>
          <p:nvPr/>
        </p:nvSpPr>
        <p:spPr>
          <a:xfrm>
            <a:off x="5840134" y="5666255"/>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83" name="Rectangle 82"/>
          <p:cNvSpPr/>
          <p:nvPr/>
        </p:nvSpPr>
        <p:spPr>
          <a:xfrm>
            <a:off x="4096330" y="5754410"/>
            <a:ext cx="1461380" cy="490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4" name="TextBox 83"/>
          <p:cNvSpPr txBox="1"/>
          <p:nvPr/>
        </p:nvSpPr>
        <p:spPr>
          <a:xfrm>
            <a:off x="4846433" y="5856336"/>
            <a:ext cx="695169" cy="342869"/>
          </a:xfrm>
          <a:prstGeom prst="rect">
            <a:avLst/>
          </a:prstGeom>
          <a:noFill/>
        </p:spPr>
        <p:txBody>
          <a:bodyPr wrap="none" lIns="0" tIns="0" rIns="0" bIns="0" rtlCol="0">
            <a:noAutofit/>
          </a:bodyPr>
          <a:lstStyle/>
          <a:p>
            <a:r>
              <a:rPr lang="en-US" sz="1000" dirty="0" smtClean="0">
                <a:solidFill>
                  <a:srgbClr val="53565A"/>
                </a:solidFill>
                <a:cs typeface="Arial" pitchFamily="34" charset="0"/>
              </a:rPr>
              <a:t>Trust</a:t>
            </a:r>
          </a:p>
          <a:p>
            <a:r>
              <a:rPr lang="en-US" sz="1000" dirty="0" smtClean="0">
                <a:solidFill>
                  <a:srgbClr val="53565A"/>
                </a:solidFill>
                <a:cs typeface="Arial" pitchFamily="34" charset="0"/>
              </a:rPr>
              <a:t> Commerce</a:t>
            </a:r>
          </a:p>
        </p:txBody>
      </p:sp>
      <p:sp>
        <p:nvSpPr>
          <p:cNvPr id="85" name="TextBox 84"/>
          <p:cNvSpPr txBox="1"/>
          <p:nvPr/>
        </p:nvSpPr>
        <p:spPr>
          <a:xfrm rot="16200000">
            <a:off x="7859587" y="2612273"/>
            <a:ext cx="643817" cy="12754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iChat</a:t>
            </a:r>
          </a:p>
        </p:txBody>
      </p:sp>
      <p:sp>
        <p:nvSpPr>
          <p:cNvPr id="86" name="TextBox 2"/>
          <p:cNvSpPr txBox="1"/>
          <p:nvPr/>
        </p:nvSpPr>
        <p:spPr>
          <a:xfrm>
            <a:off x="4602731" y="3475279"/>
            <a:ext cx="14755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87" name="Rounded Rectangle 86"/>
          <p:cNvSpPr/>
          <p:nvPr/>
        </p:nvSpPr>
        <p:spPr>
          <a:xfrm>
            <a:off x="4738569" y="2599610"/>
            <a:ext cx="2761946" cy="35216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88" name="Straight Arrow Connector 87"/>
          <p:cNvCxnSpPr/>
          <p:nvPr/>
        </p:nvCxnSpPr>
        <p:spPr>
          <a:xfrm>
            <a:off x="5329848" y="2999067"/>
            <a:ext cx="0" cy="49861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6748903" y="2997809"/>
            <a:ext cx="51" cy="48534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06121" y="2998209"/>
            <a:ext cx="10748" cy="48957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533227" y="3746070"/>
            <a:ext cx="854015" cy="14593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92" name="Rectangle 91"/>
          <p:cNvSpPr/>
          <p:nvPr/>
        </p:nvSpPr>
        <p:spPr>
          <a:xfrm>
            <a:off x="6273181" y="3944589"/>
            <a:ext cx="1317857" cy="123868"/>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93" name="Rectangle 92"/>
          <p:cNvSpPr/>
          <p:nvPr/>
        </p:nvSpPr>
        <p:spPr>
          <a:xfrm>
            <a:off x="6273182" y="4134268"/>
            <a:ext cx="1317856" cy="1628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94" name="Rectangle 93"/>
          <p:cNvSpPr/>
          <p:nvPr/>
        </p:nvSpPr>
        <p:spPr>
          <a:xfrm>
            <a:off x="4731447" y="4562097"/>
            <a:ext cx="3021067" cy="4542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5" name="Rectangle 94"/>
          <p:cNvSpPr/>
          <p:nvPr/>
        </p:nvSpPr>
        <p:spPr>
          <a:xfrm rot="5400000">
            <a:off x="4984648" y="4388594"/>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6" name="TextBox 95"/>
          <p:cNvSpPr txBox="1"/>
          <p:nvPr/>
        </p:nvSpPr>
        <p:spPr>
          <a:xfrm>
            <a:off x="4758563" y="4654318"/>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6384" y="4711159"/>
            <a:ext cx="518871" cy="182377"/>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2232" y="4719626"/>
            <a:ext cx="518871" cy="182377"/>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7666" y="4829691"/>
            <a:ext cx="518871" cy="182377"/>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3514" y="4838158"/>
            <a:ext cx="518871" cy="182377"/>
          </a:xfrm>
          <a:prstGeom prst="rect">
            <a:avLst/>
          </a:prstGeom>
        </p:spPr>
      </p:pic>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328" y="4531827"/>
            <a:ext cx="290857" cy="183417"/>
          </a:xfrm>
          <a:prstGeom prst="rect">
            <a:avLst/>
          </a:prstGeom>
        </p:spPr>
      </p:pic>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4429" y="4531906"/>
            <a:ext cx="290857" cy="183417"/>
          </a:xfrm>
          <a:prstGeom prst="rect">
            <a:avLst/>
          </a:prstGeom>
        </p:spPr>
      </p:pic>
      <p:sp>
        <p:nvSpPr>
          <p:cNvPr id="103" name="Rectangle 102"/>
          <p:cNvSpPr/>
          <p:nvPr/>
        </p:nvSpPr>
        <p:spPr>
          <a:xfrm rot="5400000">
            <a:off x="7102530" y="4388594"/>
            <a:ext cx="350142" cy="801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4" name="TextBox 103"/>
          <p:cNvSpPr txBox="1"/>
          <p:nvPr/>
        </p:nvSpPr>
        <p:spPr>
          <a:xfrm>
            <a:off x="6876445" y="4654318"/>
            <a:ext cx="801856" cy="272495"/>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105" name="Straight Arrow Connector 104"/>
          <p:cNvCxnSpPr/>
          <p:nvPr/>
        </p:nvCxnSpPr>
        <p:spPr>
          <a:xfrm>
            <a:off x="5329847" y="4372996"/>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6748901" y="4358466"/>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6016868" y="4372617"/>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8" name="Rounded Rectangle 107"/>
          <p:cNvSpPr/>
          <p:nvPr/>
        </p:nvSpPr>
        <p:spPr>
          <a:xfrm>
            <a:off x="4793204" y="5303125"/>
            <a:ext cx="2615978" cy="227055"/>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109" name="Straight Arrow Connector 108"/>
          <p:cNvCxnSpPr/>
          <p:nvPr/>
        </p:nvCxnSpPr>
        <p:spPr>
          <a:xfrm flipH="1" flipV="1">
            <a:off x="4447188" y="3886876"/>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H="1" flipV="1">
            <a:off x="4454895" y="4772917"/>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549061" y="5551817"/>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124912" y="5551814"/>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541602" y="5552348"/>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049291" y="5542640"/>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050949" y="5542109"/>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549062" y="5150077"/>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124913" y="5150074"/>
            <a:ext cx="422"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541603" y="5150608"/>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5049292" y="5140900"/>
            <a:ext cx="0" cy="106079"/>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50950" y="5140369"/>
            <a:ext cx="4310" cy="100474"/>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2" name="TextBox 2"/>
          <p:cNvSpPr txBox="1"/>
          <p:nvPr/>
        </p:nvSpPr>
        <p:spPr>
          <a:xfrm>
            <a:off x="4359794" y="5689288"/>
            <a:ext cx="98070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123" name="TextBox 122"/>
          <p:cNvSpPr txBox="1"/>
          <p:nvPr/>
        </p:nvSpPr>
        <p:spPr>
          <a:xfrm>
            <a:off x="4692388" y="3755939"/>
            <a:ext cx="849216" cy="249972"/>
          </a:xfrm>
          <a:prstGeom prst="rect">
            <a:avLst/>
          </a:prstGeom>
          <a:noFill/>
        </p:spPr>
        <p:txBody>
          <a:bodyPr wrap="square" lIns="0" tIns="0" rIns="0" bIns="0" rtlCol="0">
            <a:noAutofit/>
          </a:bodyPr>
          <a:lstStyle/>
          <a:p>
            <a:pPr algn="ctr"/>
            <a:r>
              <a:rPr lang="en-US" sz="900" b="1" dirty="0" smtClean="0">
                <a:solidFill>
                  <a:srgbClr val="53565A"/>
                </a:solidFill>
                <a:cs typeface="Arial" pitchFamily="34" charset="0"/>
              </a:rPr>
              <a:t>ETL            </a:t>
            </a:r>
          </a:p>
          <a:p>
            <a:pPr algn="ctr"/>
            <a:r>
              <a:rPr lang="en-US" sz="900" b="1" dirty="0" smtClean="0">
                <a:solidFill>
                  <a:srgbClr val="53565A"/>
                </a:solidFill>
                <a:cs typeface="Arial" pitchFamily="34" charset="0"/>
              </a:rPr>
              <a:t>Reporting</a:t>
            </a:r>
            <a:endParaRPr lang="en-US" sz="900" b="1" dirty="0">
              <a:solidFill>
                <a:srgbClr val="53565A"/>
              </a:solidFill>
              <a:cs typeface="Arial" pitchFamily="34" charset="0"/>
            </a:endParaRPr>
          </a:p>
          <a:p>
            <a:pPr algn="ctr"/>
            <a:r>
              <a:rPr lang="en-US" sz="900" b="1" dirty="0" smtClean="0">
                <a:solidFill>
                  <a:srgbClr val="53565A"/>
                </a:solidFill>
                <a:cs typeface="Arial" pitchFamily="34" charset="0"/>
              </a:rPr>
              <a:t>Events</a:t>
            </a:r>
          </a:p>
          <a:p>
            <a:pPr algn="ctr"/>
            <a:r>
              <a:rPr lang="en-US" sz="900" b="1" dirty="0" smtClean="0">
                <a:solidFill>
                  <a:srgbClr val="53565A"/>
                </a:solidFill>
                <a:cs typeface="Arial" pitchFamily="34" charset="0"/>
              </a:rPr>
              <a:t>Queues</a:t>
            </a:r>
          </a:p>
        </p:txBody>
      </p:sp>
      <p:sp>
        <p:nvSpPr>
          <p:cNvPr id="124" name="TextBox 123"/>
          <p:cNvSpPr txBox="1"/>
          <p:nvPr/>
        </p:nvSpPr>
        <p:spPr>
          <a:xfrm rot="16200000">
            <a:off x="5495226" y="3880219"/>
            <a:ext cx="771184" cy="18102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Transformation</a:t>
            </a:r>
          </a:p>
        </p:txBody>
      </p:sp>
      <p:sp>
        <p:nvSpPr>
          <p:cNvPr id="125" name="TextBox 124"/>
          <p:cNvSpPr txBox="1"/>
          <p:nvPr/>
        </p:nvSpPr>
        <p:spPr>
          <a:xfrm rot="16200000">
            <a:off x="5292597" y="3896388"/>
            <a:ext cx="774749" cy="136786"/>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Orchestration</a:t>
            </a:r>
          </a:p>
        </p:txBody>
      </p:sp>
      <p:sp>
        <p:nvSpPr>
          <p:cNvPr id="126" name="TextBox 125"/>
          <p:cNvSpPr txBox="1"/>
          <p:nvPr/>
        </p:nvSpPr>
        <p:spPr>
          <a:xfrm rot="16200000">
            <a:off x="5697726" y="3898175"/>
            <a:ext cx="774607" cy="1510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solidFill>
                  <a:srgbClr val="53565A"/>
                </a:solidFill>
                <a:cs typeface="Arial" pitchFamily="34" charset="0"/>
              </a:rPr>
              <a:t>Aggregation</a:t>
            </a:r>
          </a:p>
        </p:txBody>
      </p:sp>
      <p:sp>
        <p:nvSpPr>
          <p:cNvPr id="127" name="Rounded Rectangle 126"/>
          <p:cNvSpPr/>
          <p:nvPr/>
        </p:nvSpPr>
        <p:spPr>
          <a:xfrm>
            <a:off x="4505514" y="2120652"/>
            <a:ext cx="2615978" cy="16077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Layer7</a:t>
            </a:r>
            <a:endParaRPr lang="en-US" sz="1200" dirty="0">
              <a:solidFill>
                <a:srgbClr val="888B8D"/>
              </a:solidFill>
            </a:endParaRPr>
          </a:p>
        </p:txBody>
      </p:sp>
      <p:cxnSp>
        <p:nvCxnSpPr>
          <p:cNvPr id="128" name="Straight Arrow Connector 127"/>
          <p:cNvCxnSpPr/>
          <p:nvPr/>
        </p:nvCxnSpPr>
        <p:spPr>
          <a:xfrm>
            <a:off x="4986853" y="2298200"/>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6529732" y="2283670"/>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592"/>
          <p:cNvCxnSpPr>
            <a:stCxn id="71" idx="0"/>
            <a:endCxn id="131" idx="3"/>
          </p:cNvCxnSpPr>
          <p:nvPr/>
        </p:nvCxnSpPr>
        <p:spPr>
          <a:xfrm rot="16200000" flipV="1">
            <a:off x="7185985" y="1458343"/>
            <a:ext cx="967763" cy="1096750"/>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1" name="Rounded Rectangle 130"/>
          <p:cNvSpPr/>
          <p:nvPr/>
        </p:nvSpPr>
        <p:spPr>
          <a:xfrm>
            <a:off x="4454894" y="1131052"/>
            <a:ext cx="2666597" cy="783568"/>
          </a:xfrm>
          <a:prstGeom prst="roundRect">
            <a:avLst>
              <a:gd name="adj" fmla="val 7105"/>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53565A"/>
              </a:solidFill>
            </a:endParaRP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5546" y="1141552"/>
            <a:ext cx="227987" cy="434915"/>
          </a:xfrm>
          <a:prstGeom prst="rect">
            <a:avLst/>
          </a:prstGeom>
        </p:spPr>
      </p:pic>
      <p:pic>
        <p:nvPicPr>
          <p:cNvPr id="134" name="Picture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1189" y="1176856"/>
            <a:ext cx="601987" cy="419326"/>
          </a:xfrm>
          <a:prstGeom prst="rect">
            <a:avLst/>
          </a:prstGeom>
        </p:spPr>
      </p:pic>
      <p:cxnSp>
        <p:nvCxnSpPr>
          <p:cNvPr id="135" name="Straight Arrow Connector 134"/>
          <p:cNvCxnSpPr/>
          <p:nvPr/>
        </p:nvCxnSpPr>
        <p:spPr>
          <a:xfrm>
            <a:off x="4986853" y="1944743"/>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6529732" y="1930213"/>
            <a:ext cx="1" cy="164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4506802" y="1643424"/>
            <a:ext cx="2567509" cy="23761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8" name="TextBox 137"/>
          <p:cNvSpPr txBox="1"/>
          <p:nvPr/>
        </p:nvSpPr>
        <p:spPr>
          <a:xfrm>
            <a:off x="4949134" y="1642561"/>
            <a:ext cx="1655481" cy="229232"/>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 Native UI</a:t>
            </a:r>
          </a:p>
        </p:txBody>
      </p:sp>
      <p:cxnSp>
        <p:nvCxnSpPr>
          <p:cNvPr id="139" name="Straight Arrow Connector 138"/>
          <p:cNvCxnSpPr/>
          <p:nvPr/>
        </p:nvCxnSpPr>
        <p:spPr>
          <a:xfrm flipH="1" flipV="1">
            <a:off x="7490192" y="2782682"/>
            <a:ext cx="4647" cy="57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418896" y="1098518"/>
            <a:ext cx="5104872" cy="5283232"/>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1" name="TextBox 140"/>
          <p:cNvSpPr txBox="1"/>
          <p:nvPr/>
        </p:nvSpPr>
        <p:spPr>
          <a:xfrm>
            <a:off x="4123941" y="5998964"/>
            <a:ext cx="763145" cy="211186"/>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p:txBody>
      </p:sp>
      <p:sp>
        <p:nvSpPr>
          <p:cNvPr id="142" name="TextBox 141"/>
          <p:cNvSpPr txBox="1"/>
          <p:nvPr/>
        </p:nvSpPr>
        <p:spPr>
          <a:xfrm>
            <a:off x="4123942" y="5842692"/>
            <a:ext cx="381572" cy="139568"/>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4664" y="1170276"/>
            <a:ext cx="601925" cy="157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87469" y="1322971"/>
            <a:ext cx="726899" cy="289562"/>
          </a:xfrm>
          <a:prstGeom prst="rect">
            <a:avLst/>
          </a:prstGeom>
          <a:noFill/>
        </p:spPr>
        <p:txBody>
          <a:bodyPr wrap="none" lIns="0" tIns="0" rIns="0" bIns="0" rtlCol="0">
            <a:noAutofit/>
          </a:bodyPr>
          <a:lstStyle/>
          <a:p>
            <a:r>
              <a:rPr lang="en-US" sz="1400" dirty="0" smtClean="0">
                <a:solidFill>
                  <a:srgbClr val="53565A"/>
                </a:solidFill>
                <a:cs typeface="Arial" pitchFamily="34" charset="0"/>
              </a:rPr>
              <a:t>Member</a:t>
            </a:r>
          </a:p>
        </p:txBody>
      </p:sp>
    </p:spTree>
    <p:extLst>
      <p:ext uri="{BB962C8B-B14F-4D97-AF65-F5344CB8AC3E}">
        <p14:creationId xmlns:p14="http://schemas.microsoft.com/office/powerpoint/2010/main" val="89686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ext Placeholder 2"/>
          <p:cNvSpPr>
            <a:spLocks noGrp="1"/>
          </p:cNvSpPr>
          <p:nvPr>
            <p:ph type="body" sz="quarter" idx="12"/>
          </p:nvPr>
        </p:nvSpPr>
        <p:spPr/>
        <p:txBody>
          <a:bodyPr/>
          <a:lstStyle/>
          <a:p>
            <a:r>
              <a:rPr lang="en-US" dirty="0" smtClean="0">
                <a:solidFill>
                  <a:schemeClr val="tx1"/>
                </a:solidFill>
              </a:rPr>
              <a:t>Appendix – Working Slide Content  </a:t>
            </a:r>
            <a:endParaRPr lang="en-US" dirty="0">
              <a:solidFill>
                <a:schemeClr val="tx1"/>
              </a:solidFill>
            </a:endParaRPr>
          </a:p>
        </p:txBody>
      </p:sp>
    </p:spTree>
    <p:extLst>
      <p:ext uri="{BB962C8B-B14F-4D97-AF65-F5344CB8AC3E}">
        <p14:creationId xmlns:p14="http://schemas.microsoft.com/office/powerpoint/2010/main" val="407254429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8576594"/>
              </p:ext>
            </p:extLst>
          </p:nvPr>
        </p:nvGraphicFramePr>
        <p:xfrm>
          <a:off x="102241" y="482400"/>
          <a:ext cx="11981713" cy="6370320"/>
        </p:xfrm>
        <a:graphic>
          <a:graphicData uri="http://schemas.openxmlformats.org/drawingml/2006/table">
            <a:tbl>
              <a:tblPr firstRow="1" bandRow="1">
                <a:tableStyleId>{5FD0F851-EC5A-4D38-B0AD-8093EC10F338}</a:tableStyleId>
              </a:tblPr>
              <a:tblGrid>
                <a:gridCol w="1604716">
                  <a:extLst>
                    <a:ext uri="{9D8B030D-6E8A-4147-A177-3AD203B41FA5}">
                      <a16:colId xmlns="" xmlns:a16="http://schemas.microsoft.com/office/drawing/2014/main" val="20000"/>
                    </a:ext>
                  </a:extLst>
                </a:gridCol>
                <a:gridCol w="1849684">
                  <a:extLst>
                    <a:ext uri="{9D8B030D-6E8A-4147-A177-3AD203B41FA5}">
                      <a16:colId xmlns="" xmlns:a16="http://schemas.microsoft.com/office/drawing/2014/main" val="20001"/>
                    </a:ext>
                  </a:extLst>
                </a:gridCol>
                <a:gridCol w="1807535">
                  <a:extLst>
                    <a:ext uri="{9D8B030D-6E8A-4147-A177-3AD203B41FA5}">
                      <a16:colId xmlns="" xmlns:a16="http://schemas.microsoft.com/office/drawing/2014/main" val="20002"/>
                    </a:ext>
                  </a:extLst>
                </a:gridCol>
                <a:gridCol w="1679945">
                  <a:extLst>
                    <a:ext uri="{9D8B030D-6E8A-4147-A177-3AD203B41FA5}">
                      <a16:colId xmlns="" xmlns:a16="http://schemas.microsoft.com/office/drawing/2014/main" val="20003"/>
                    </a:ext>
                  </a:extLst>
                </a:gridCol>
                <a:gridCol w="1733107">
                  <a:extLst>
                    <a:ext uri="{9D8B030D-6E8A-4147-A177-3AD203B41FA5}">
                      <a16:colId xmlns="" xmlns:a16="http://schemas.microsoft.com/office/drawing/2014/main" val="20004"/>
                    </a:ext>
                  </a:extLst>
                </a:gridCol>
                <a:gridCol w="1594883">
                  <a:extLst>
                    <a:ext uri="{9D8B030D-6E8A-4147-A177-3AD203B41FA5}">
                      <a16:colId xmlns="" xmlns:a16="http://schemas.microsoft.com/office/drawing/2014/main" val="20005"/>
                    </a:ext>
                  </a:extLst>
                </a:gridCol>
                <a:gridCol w="1711843">
                  <a:extLst>
                    <a:ext uri="{9D8B030D-6E8A-4147-A177-3AD203B41FA5}">
                      <a16:colId xmlns="" xmlns:a16="http://schemas.microsoft.com/office/drawing/2014/main" val="20006"/>
                    </a:ext>
                  </a:extLst>
                </a:gridCol>
              </a:tblGrid>
              <a:tr h="497314">
                <a:tc>
                  <a:txBody>
                    <a:bodyPr/>
                    <a:lstStyle/>
                    <a:p>
                      <a:endParaRPr lang="en-US" dirty="0"/>
                    </a:p>
                  </a:txBody>
                  <a:tcPr>
                    <a:solidFill>
                      <a:schemeClr val="accent2">
                        <a:lumMod val="20000"/>
                        <a:lumOff val="80000"/>
                      </a:schemeClr>
                    </a:solidFill>
                  </a:tcPr>
                </a:tc>
                <a:tc>
                  <a:txBody>
                    <a:bodyPr/>
                    <a:lstStyle/>
                    <a:p>
                      <a:pPr algn="ctr"/>
                      <a:r>
                        <a:rPr lang="en-US" dirty="0"/>
                        <a:t>NPS</a:t>
                      </a:r>
                    </a:p>
                  </a:txBody>
                  <a:tcPr anchor="ctr">
                    <a:solidFill>
                      <a:schemeClr val="accent2">
                        <a:lumMod val="20000"/>
                        <a:lumOff val="80000"/>
                      </a:schemeClr>
                    </a:solidFill>
                  </a:tcPr>
                </a:tc>
                <a:tc>
                  <a:txBody>
                    <a:bodyPr/>
                    <a:lstStyle/>
                    <a:p>
                      <a:pPr algn="ctr"/>
                      <a:r>
                        <a:rPr lang="en-US" dirty="0"/>
                        <a:t>Customer </a:t>
                      </a:r>
                    </a:p>
                    <a:p>
                      <a:pPr algn="ctr"/>
                      <a:r>
                        <a:rPr lang="en-US" dirty="0"/>
                        <a:t>Experience</a:t>
                      </a:r>
                    </a:p>
                  </a:txBody>
                  <a:tcPr anchor="ctr">
                    <a:solidFill>
                      <a:schemeClr val="accent2">
                        <a:lumMod val="20000"/>
                        <a:lumOff val="80000"/>
                      </a:schemeClr>
                    </a:solidFill>
                  </a:tcPr>
                </a:tc>
                <a:tc>
                  <a:txBody>
                    <a:bodyPr/>
                    <a:lstStyle/>
                    <a:p>
                      <a:pPr algn="ctr"/>
                      <a:r>
                        <a:rPr lang="en-US" dirty="0"/>
                        <a:t>TCO </a:t>
                      </a:r>
                    </a:p>
                  </a:txBody>
                  <a:tcPr anchor="ctr">
                    <a:solidFill>
                      <a:schemeClr val="accent2">
                        <a:lumMod val="20000"/>
                        <a:lumOff val="80000"/>
                      </a:schemeClr>
                    </a:solidFill>
                  </a:tcPr>
                </a:tc>
                <a:tc>
                  <a:txBody>
                    <a:bodyPr/>
                    <a:lstStyle/>
                    <a:p>
                      <a:pPr algn="ctr"/>
                      <a:r>
                        <a:rPr lang="en-US" dirty="0"/>
                        <a:t>Improved Support</a:t>
                      </a:r>
                    </a:p>
                  </a:txBody>
                  <a:tcPr anchor="ctr">
                    <a:solidFill>
                      <a:schemeClr val="accent2">
                        <a:lumMod val="20000"/>
                        <a:lumOff val="80000"/>
                      </a:schemeClr>
                    </a:solidFill>
                  </a:tcPr>
                </a:tc>
                <a:tc>
                  <a:txBody>
                    <a:bodyPr/>
                    <a:lstStyle/>
                    <a:p>
                      <a:pPr algn="ctr"/>
                      <a:r>
                        <a:rPr lang="en-US" dirty="0"/>
                        <a:t>Cost to Change</a:t>
                      </a:r>
                    </a:p>
                  </a:txBody>
                  <a:tcPr anchor="ctr">
                    <a:solidFill>
                      <a:schemeClr val="accent2">
                        <a:lumMod val="20000"/>
                        <a:lumOff val="80000"/>
                      </a:schemeClr>
                    </a:solidFill>
                  </a:tcPr>
                </a:tc>
                <a:tc>
                  <a:txBody>
                    <a:bodyPr/>
                    <a:lstStyle/>
                    <a:p>
                      <a:pPr algn="ctr"/>
                      <a:r>
                        <a:rPr lang="en-US" dirty="0"/>
                        <a:t>Speed to </a:t>
                      </a:r>
                    </a:p>
                    <a:p>
                      <a:pPr algn="ctr"/>
                      <a:r>
                        <a:rPr lang="en-US" dirty="0"/>
                        <a:t>Change</a:t>
                      </a:r>
                    </a:p>
                  </a:txBody>
                  <a:tcPr anchor="ctr">
                    <a:solidFill>
                      <a:schemeClr val="accent2">
                        <a:lumMod val="20000"/>
                        <a:lumOff val="80000"/>
                      </a:schemeClr>
                    </a:solidFill>
                  </a:tcPr>
                </a:tc>
                <a:extLst>
                  <a:ext uri="{0D108BD9-81ED-4DB2-BD59-A6C34878D82A}">
                    <a16:rowId xmlns="" xmlns:a16="http://schemas.microsoft.com/office/drawing/2014/main" val="10000"/>
                  </a:ext>
                </a:extLst>
              </a:tr>
              <a:tr h="785769">
                <a:tc>
                  <a:txBody>
                    <a:bodyPr/>
                    <a:lstStyle/>
                    <a:p>
                      <a:pPr algn="ctr"/>
                      <a:r>
                        <a:rPr lang="en-US" dirty="0"/>
                        <a:t>Resiliency</a:t>
                      </a:r>
                      <a:endParaRPr lang="en-US" baseline="0" dirty="0"/>
                    </a:p>
                    <a:p>
                      <a:pPr algn="ctr"/>
                      <a:r>
                        <a:rPr lang="en-US" baseline="0" dirty="0"/>
                        <a:t>&amp; Availability</a:t>
                      </a:r>
                      <a:endParaRPr lang="en-US"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Higher Service Levels </a:t>
                      </a:r>
                    </a:p>
                    <a:p>
                      <a:pPr marL="171450" indent="-171450">
                        <a:buFont typeface="Arial" panose="020B0604020202020204" pitchFamily="34" charset="0"/>
                        <a:buChar char="•"/>
                      </a:pPr>
                      <a:r>
                        <a:rPr lang="en-US" sz="1000" dirty="0"/>
                        <a:t>Meeting Customer Expectations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Always</a:t>
                      </a:r>
                      <a:r>
                        <a:rPr lang="en-US" sz="1000" baseline="0" dirty="0"/>
                        <a:t> On – available</a:t>
                      </a:r>
                    </a:p>
                    <a:p>
                      <a:pPr marL="171450" indent="-171450">
                        <a:buFont typeface="Arial" panose="020B0604020202020204" pitchFamily="34" charset="0"/>
                        <a:buChar char="•"/>
                      </a:pPr>
                      <a:r>
                        <a:rPr lang="en-US" sz="1000" baseline="0" dirty="0"/>
                        <a:t>No service interruptions</a:t>
                      </a:r>
                    </a:p>
                    <a:p>
                      <a:pPr marL="171450" indent="-171450">
                        <a:buFont typeface="Arial" panose="020B0604020202020204" pitchFamily="34" charset="0"/>
                        <a:buChar char="•"/>
                      </a:pPr>
                      <a:r>
                        <a:rPr lang="en-US" sz="1000" baseline="0" dirty="0"/>
                        <a:t>Built in HA at core platform</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Leveraged</a:t>
                      </a:r>
                      <a:r>
                        <a:rPr lang="en-US" sz="1000" baseline="0" dirty="0"/>
                        <a:t> HA/DR capability via foundational platforms</a:t>
                      </a:r>
                    </a:p>
                    <a:p>
                      <a:pPr marL="171450" indent="-171450">
                        <a:buFont typeface="Arial" panose="020B0604020202020204" pitchFamily="34" charset="0"/>
                        <a:buChar char="•"/>
                      </a:pPr>
                      <a:r>
                        <a:rPr lang="en-US" sz="1000" baseline="0" dirty="0"/>
                        <a:t>Shared Instrumentation </a:t>
                      </a:r>
                    </a:p>
                    <a:p>
                      <a:pPr marL="171450" indent="-171450">
                        <a:buFont typeface="Arial" panose="020B0604020202020204" pitchFamily="34" charset="0"/>
                        <a:buChar char="•"/>
                      </a:pPr>
                      <a:r>
                        <a:rPr lang="en-US" sz="1000" baseline="0" dirty="0"/>
                        <a:t>Lower cost of RPO/RTO</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Built in Monitoring and Alerting providing better intelligence/response</a:t>
                      </a:r>
                    </a:p>
                    <a:p>
                      <a:pPr marL="171450" indent="-171450">
                        <a:buFont typeface="Arial" panose="020B0604020202020204" pitchFamily="34" charset="0"/>
                        <a:buChar char="•"/>
                      </a:pPr>
                      <a:r>
                        <a:rPr lang="en-US" sz="1000" dirty="0"/>
                        <a:t>Improved</a:t>
                      </a:r>
                      <a:r>
                        <a:rPr lang="en-US" sz="1000" baseline="0" dirty="0"/>
                        <a:t> RTO/RPO</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Reduced</a:t>
                      </a:r>
                      <a:r>
                        <a:rPr lang="en-US" sz="1000" baseline="0" dirty="0"/>
                        <a:t> complexity </a:t>
                      </a:r>
                    </a:p>
                    <a:p>
                      <a:pPr marL="171450" indent="-171450">
                        <a:buFont typeface="Arial" panose="020B0604020202020204" pitchFamily="34" charset="0"/>
                        <a:buChar char="•"/>
                      </a:pPr>
                      <a:r>
                        <a:rPr lang="en-US" sz="1000" baseline="0" dirty="0"/>
                        <a:t>Smaller change scope</a:t>
                      </a:r>
                    </a:p>
                    <a:p>
                      <a:pPr marL="171450" indent="-171450">
                        <a:buFont typeface="Arial" panose="020B0604020202020204" pitchFamily="34" charset="0"/>
                        <a:buChar char="•"/>
                      </a:pPr>
                      <a:r>
                        <a:rPr lang="en-US" sz="1000" baseline="0" dirty="0"/>
                        <a:t>Ability to update without outages</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solidFill>
                            <a:schemeClr val="tx1"/>
                          </a:solidFill>
                        </a:rPr>
                        <a:t>Purpose</a:t>
                      </a:r>
                      <a:r>
                        <a:rPr lang="en-US" sz="1000" baseline="0" dirty="0">
                          <a:solidFill>
                            <a:schemeClr val="tx1"/>
                          </a:solidFill>
                        </a:rPr>
                        <a:t> built to promote updates </a:t>
                      </a:r>
                    </a:p>
                    <a:p>
                      <a:pPr marL="171450" indent="-171450">
                        <a:buFont typeface="Arial" panose="020B0604020202020204" pitchFamily="34" charset="0"/>
                        <a:buChar char="•"/>
                      </a:pPr>
                      <a:r>
                        <a:rPr lang="en-US" sz="1000" baseline="0" dirty="0">
                          <a:solidFill>
                            <a:schemeClr val="tx1"/>
                          </a:solidFill>
                        </a:rPr>
                        <a:t>Automated  Deployment </a:t>
                      </a:r>
                      <a:endParaRPr lang="en-US" sz="1000" dirty="0">
                        <a:solidFill>
                          <a:schemeClr val="tx1"/>
                        </a:solidFill>
                      </a:endParaRPr>
                    </a:p>
                  </a:txBody>
                  <a:tcPr anchor="ctr">
                    <a:solidFill>
                      <a:schemeClr val="accent2">
                        <a:lumMod val="20000"/>
                        <a:lumOff val="80000"/>
                        <a:alpha val="20000"/>
                      </a:schemeClr>
                    </a:solidFill>
                  </a:tcPr>
                </a:tc>
                <a:extLst>
                  <a:ext uri="{0D108BD9-81ED-4DB2-BD59-A6C34878D82A}">
                    <a16:rowId xmlns="" xmlns:a16="http://schemas.microsoft.com/office/drawing/2014/main" val="10001"/>
                  </a:ext>
                </a:extLst>
              </a:tr>
              <a:tr h="785769">
                <a:tc>
                  <a:txBody>
                    <a:bodyPr/>
                    <a:lstStyle/>
                    <a:p>
                      <a:pPr algn="ctr"/>
                      <a:r>
                        <a:rPr lang="en-US" dirty="0"/>
                        <a:t>Performance</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Improved response times </a:t>
                      </a:r>
                    </a:p>
                    <a:p>
                      <a:pPr marL="171450" indent="-171450">
                        <a:buFont typeface="Arial" panose="020B0604020202020204" pitchFamily="34" charset="0"/>
                        <a:buChar char="•"/>
                      </a:pPr>
                      <a:r>
                        <a:rPr lang="en-US" sz="1000" dirty="0" smtClean="0"/>
                        <a:t>In line </a:t>
                      </a:r>
                      <a:r>
                        <a:rPr lang="en-US" sz="1000" dirty="0"/>
                        <a:t>with Digital Experience Expectations</a:t>
                      </a:r>
                    </a:p>
                  </a:txBody>
                  <a:tcPr anchor="ctr">
                    <a:solidFill>
                      <a:schemeClr val="accent2">
                        <a:lumMod val="20000"/>
                        <a:lumOff val="80000"/>
                      </a:schemeClr>
                    </a:solidFill>
                  </a:tcPr>
                </a:tc>
                <a:tc>
                  <a:txBody>
                    <a:bodyPr/>
                    <a:lstStyle/>
                    <a:p>
                      <a:pPr marL="0" indent="0">
                        <a:buFont typeface="Arial" panose="020B0604020202020204" pitchFamily="34" charset="0"/>
                        <a:buNone/>
                      </a:pPr>
                      <a:r>
                        <a:rPr lang="en-US" sz="1000" baseline="0" dirty="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Responsive</a:t>
                      </a:r>
                      <a:r>
                        <a:rPr lang="en-US" sz="1000" baseline="0" dirty="0"/>
                        <a:t> interactions</a:t>
                      </a: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Quicker</a:t>
                      </a:r>
                      <a:r>
                        <a:rPr lang="en-US" sz="1000" baseline="0" dirty="0"/>
                        <a:t> Path to outcome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t>Ready when customers 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t>Information at the ready</a:t>
                      </a:r>
                      <a:endParaRPr lang="en-US" sz="1000" dirty="0"/>
                    </a:p>
                    <a:p>
                      <a:pPr marL="171450" indent="-171450">
                        <a:buFont typeface="Arial" panose="020B0604020202020204" pitchFamily="34" charset="0"/>
                        <a:buChar char="•"/>
                      </a:pP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Central</a:t>
                      </a:r>
                      <a:r>
                        <a:rPr lang="en-US" sz="1000" baseline="0" dirty="0"/>
                        <a:t> Common services Platform servicing all ORx </a:t>
                      </a:r>
                    </a:p>
                    <a:p>
                      <a:pPr marL="171450" indent="-171450">
                        <a:buFont typeface="Arial" panose="020B0604020202020204" pitchFamily="34" charset="0"/>
                        <a:buChar char="•"/>
                      </a:pPr>
                      <a:r>
                        <a:rPr lang="en-US" sz="1000" baseline="0" dirty="0"/>
                        <a:t>Active – Active lower cost </a:t>
                      </a:r>
                    </a:p>
                    <a:p>
                      <a:pPr marL="171450" indent="-171450">
                        <a:buFont typeface="Arial" panose="020B0604020202020204" pitchFamily="34" charset="0"/>
                        <a:buChar char="•"/>
                      </a:pPr>
                      <a:r>
                        <a:rPr lang="en-US" sz="1000" baseline="0" dirty="0"/>
                        <a:t>Scale on demand - PAYG </a:t>
                      </a: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Instrumented</a:t>
                      </a:r>
                      <a:r>
                        <a:rPr lang="en-US" sz="1000" baseline="0" dirty="0"/>
                        <a:t> to allow tuning</a:t>
                      </a:r>
                    </a:p>
                    <a:p>
                      <a:pPr marL="171450" indent="-171450">
                        <a:buFont typeface="Arial" panose="020B0604020202020204" pitchFamily="34" charset="0"/>
                        <a:buChar char="•"/>
                      </a:pPr>
                      <a:r>
                        <a:rPr lang="en-US" sz="1000" baseline="0" dirty="0"/>
                        <a:t>Reduced touch points for management</a:t>
                      </a:r>
                    </a:p>
                    <a:p>
                      <a:pPr marL="171450" indent="-171450">
                        <a:buFont typeface="Arial" panose="020B0604020202020204" pitchFamily="34" charset="0"/>
                        <a:buChar char="•"/>
                      </a:pPr>
                      <a:r>
                        <a:rPr lang="en-US" sz="1000" baseline="0" dirty="0"/>
                        <a:t>Quicker recovery via automated responses</a:t>
                      </a: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baseline="0" dirty="0">
                          <a:solidFill>
                            <a:schemeClr val="tx1"/>
                          </a:solidFill>
                        </a:rPr>
                        <a:t>Common stack reduces effort to extend services</a:t>
                      </a:r>
                    </a:p>
                    <a:p>
                      <a:pPr marL="171450" indent="-171450">
                        <a:buFont typeface="Arial" panose="020B0604020202020204" pitchFamily="34" charset="0"/>
                        <a:buChar char="•"/>
                      </a:pPr>
                      <a:r>
                        <a:rPr lang="en-US" sz="1000" baseline="0" dirty="0">
                          <a:solidFill>
                            <a:schemeClr val="tx1"/>
                          </a:solidFill>
                        </a:rPr>
                        <a:t>Reduced time to test via automated tools</a:t>
                      </a:r>
                    </a:p>
                    <a:p>
                      <a:endParaRPr lang="en-US" sz="1000" dirty="0">
                        <a:solidFill>
                          <a:schemeClr val="tx1"/>
                        </a:solidFil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baseline="0" dirty="0">
                          <a:solidFill>
                            <a:schemeClr val="tx1"/>
                          </a:solidFill>
                        </a:rPr>
                        <a:t>Automation in testing promotes velocity in dev as well as check out</a:t>
                      </a:r>
                    </a:p>
                    <a:p>
                      <a:pPr marL="171450" indent="-171450">
                        <a:buFont typeface="Arial" panose="020B0604020202020204" pitchFamily="34" charset="0"/>
                        <a:buChar char="•"/>
                      </a:pPr>
                      <a:r>
                        <a:rPr lang="en-US" sz="1000" baseline="0" dirty="0">
                          <a:solidFill>
                            <a:schemeClr val="tx1"/>
                          </a:solidFill>
                        </a:rPr>
                        <a:t>Smaller change scope reduces deployment impacts</a:t>
                      </a:r>
                    </a:p>
                  </a:txBody>
                  <a:tcPr anchor="ctr">
                    <a:solidFill>
                      <a:schemeClr val="accent2">
                        <a:lumMod val="20000"/>
                        <a:lumOff val="80000"/>
                      </a:schemeClr>
                    </a:solidFill>
                  </a:tcPr>
                </a:tc>
                <a:extLst>
                  <a:ext uri="{0D108BD9-81ED-4DB2-BD59-A6C34878D82A}">
                    <a16:rowId xmlns="" xmlns:a16="http://schemas.microsoft.com/office/drawing/2014/main" val="10002"/>
                  </a:ext>
                </a:extLst>
              </a:tr>
              <a:tr h="785769">
                <a:tc>
                  <a:txBody>
                    <a:bodyPr/>
                    <a:lstStyle/>
                    <a:p>
                      <a:pPr algn="ctr"/>
                      <a:r>
                        <a:rPr lang="en-US" dirty="0"/>
                        <a:t>Data Enablement</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Richer Customer Experience</a:t>
                      </a:r>
                    </a:p>
                    <a:p>
                      <a:pPr marL="171450" indent="-171450">
                        <a:buFont typeface="Arial" panose="020B0604020202020204" pitchFamily="34" charset="0"/>
                        <a:buChar char="•"/>
                      </a:pPr>
                      <a:r>
                        <a:rPr lang="en-US" sz="1000" dirty="0"/>
                        <a:t>Drives</a:t>
                      </a:r>
                      <a:r>
                        <a:rPr lang="en-US" sz="1000" baseline="0" dirty="0"/>
                        <a:t> Customer Confidence /Wellness</a:t>
                      </a:r>
                    </a:p>
                    <a:p>
                      <a:pPr marL="171450" indent="-171450">
                        <a:buFont typeface="Arial" panose="020B0604020202020204" pitchFamily="34" charset="0"/>
                        <a:buChar char="•"/>
                      </a:pPr>
                      <a:r>
                        <a:rPr lang="en-US" sz="1000" baseline="0" dirty="0"/>
                        <a:t>Higher level of first time success</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Robust data to enable</a:t>
                      </a:r>
                      <a:r>
                        <a:rPr lang="en-US" sz="1000" baseline="0" dirty="0"/>
                        <a:t> better self service</a:t>
                      </a:r>
                    </a:p>
                    <a:p>
                      <a:pPr marL="171450" indent="-171450">
                        <a:buFont typeface="Arial" panose="020B0604020202020204" pitchFamily="34" charset="0"/>
                        <a:buChar char="•"/>
                      </a:pPr>
                      <a:r>
                        <a:rPr lang="en-US" sz="1000" baseline="0" dirty="0"/>
                        <a:t>More choices – Options for Digital experience</a:t>
                      </a:r>
                    </a:p>
                    <a:p>
                      <a:pPr marL="171450" indent="-171450">
                        <a:buFont typeface="Arial" panose="020B0604020202020204" pitchFamily="34" charset="0"/>
                        <a:buChar char="•"/>
                      </a:pPr>
                      <a:r>
                        <a:rPr lang="en-US" sz="1000" baseline="0" dirty="0"/>
                        <a:t>Consistent Data - Channels</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Right user choice – lower touch points </a:t>
                      </a:r>
                    </a:p>
                    <a:p>
                      <a:pPr marL="171450" indent="-171450">
                        <a:buFont typeface="Arial" panose="020B0604020202020204" pitchFamily="34" charset="0"/>
                        <a:buChar char="•"/>
                      </a:pPr>
                      <a:r>
                        <a:rPr lang="en-US" sz="1000" dirty="0"/>
                        <a:t>Higher Self</a:t>
                      </a:r>
                      <a:r>
                        <a:rPr lang="en-US" sz="1000" baseline="0" dirty="0"/>
                        <a:t> Service / Resolution outcomes</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Improved Customer Experience Tracking data </a:t>
                      </a:r>
                    </a:p>
                    <a:p>
                      <a:pPr marL="171450" indent="-171450">
                        <a:buFont typeface="Arial" panose="020B0604020202020204" pitchFamily="34" charset="0"/>
                        <a:buChar char="•"/>
                      </a:pPr>
                      <a:r>
                        <a:rPr lang="en-US" sz="1000" dirty="0"/>
                        <a:t>Faster path to problem resolution </a:t>
                      </a:r>
                    </a:p>
                    <a:p>
                      <a:pPr marL="171450" indent="-171450">
                        <a:buFont typeface="Arial" panose="020B0604020202020204" pitchFamily="34" charset="0"/>
                        <a:buChar char="•"/>
                      </a:pPr>
                      <a:r>
                        <a:rPr lang="en-US" sz="1000" dirty="0"/>
                        <a:t>Correlation across events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solidFill>
                            <a:schemeClr val="tx1"/>
                          </a:solidFill>
                        </a:rPr>
                        <a:t>Improved intelligence on impact of</a:t>
                      </a:r>
                      <a:r>
                        <a:rPr lang="en-US" sz="1000" baseline="0" dirty="0">
                          <a:solidFill>
                            <a:schemeClr val="tx1"/>
                          </a:solidFill>
                        </a:rPr>
                        <a:t> change</a:t>
                      </a:r>
                    </a:p>
                    <a:p>
                      <a:pPr marL="171450" indent="-171450">
                        <a:buFont typeface="Arial" panose="020B0604020202020204" pitchFamily="34" charset="0"/>
                        <a:buChar char="•"/>
                      </a:pPr>
                      <a:r>
                        <a:rPr lang="en-US" sz="1000" baseline="0" dirty="0">
                          <a:solidFill>
                            <a:schemeClr val="tx1"/>
                          </a:solidFill>
                        </a:rPr>
                        <a:t>Better planning and outcomes via standard  data patterns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solidFill>
                            <a:schemeClr val="tx1"/>
                          </a:solidFill>
                        </a:rPr>
                        <a:t>Common data services reduce change touchpoints</a:t>
                      </a:r>
                    </a:p>
                    <a:p>
                      <a:pPr marL="171450" indent="-171450">
                        <a:buFont typeface="Arial" panose="020B0604020202020204" pitchFamily="34" charset="0"/>
                        <a:buChar char="•"/>
                      </a:pPr>
                      <a:r>
                        <a:rPr lang="en-US" sz="1000" dirty="0">
                          <a:solidFill>
                            <a:schemeClr val="tx1"/>
                          </a:solidFill>
                        </a:rPr>
                        <a:t>Data virtualization made easy to provision</a:t>
                      </a:r>
                      <a:r>
                        <a:rPr lang="en-US" sz="1000" baseline="0" dirty="0">
                          <a:solidFill>
                            <a:schemeClr val="tx1"/>
                          </a:solidFill>
                        </a:rPr>
                        <a:t> test data</a:t>
                      </a:r>
                      <a:endParaRPr lang="en-US" sz="1000" dirty="0">
                        <a:solidFill>
                          <a:schemeClr val="tx1"/>
                        </a:solidFill>
                      </a:endParaRPr>
                    </a:p>
                  </a:txBody>
                  <a:tcPr anchor="ctr">
                    <a:solidFill>
                      <a:schemeClr val="accent2">
                        <a:lumMod val="20000"/>
                        <a:lumOff val="80000"/>
                        <a:alpha val="20000"/>
                      </a:schemeClr>
                    </a:solidFill>
                  </a:tcPr>
                </a:tc>
                <a:extLst>
                  <a:ext uri="{0D108BD9-81ED-4DB2-BD59-A6C34878D82A}">
                    <a16:rowId xmlns="" xmlns:a16="http://schemas.microsoft.com/office/drawing/2014/main" val="10003"/>
                  </a:ext>
                </a:extLst>
              </a:tr>
              <a:tr h="785769">
                <a:tc>
                  <a:txBody>
                    <a:bodyPr/>
                    <a:lstStyle/>
                    <a:p>
                      <a:pPr algn="ctr"/>
                      <a:r>
                        <a:rPr lang="en-US" dirty="0"/>
                        <a:t>Cloud Enablement</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Agile and responsive</a:t>
                      </a:r>
                      <a:r>
                        <a:rPr lang="en-US" sz="1000" baseline="0" dirty="0"/>
                        <a:t> platforms </a:t>
                      </a:r>
                    </a:p>
                    <a:p>
                      <a:pPr marL="171450" indent="-171450">
                        <a:buFont typeface="Arial" panose="020B0604020202020204" pitchFamily="34" charset="0"/>
                        <a:buChar char="•"/>
                      </a:pPr>
                      <a:r>
                        <a:rPr lang="en-US" sz="1000" baseline="0" dirty="0"/>
                        <a:t>Scaled to meet demand</a:t>
                      </a:r>
                    </a:p>
                    <a:p>
                      <a:pPr marL="171450" indent="-171450">
                        <a:buFont typeface="Arial" panose="020B0604020202020204" pitchFamily="34" charset="0"/>
                        <a:buChar char="•"/>
                      </a:pPr>
                      <a:r>
                        <a:rPr lang="en-US" sz="1000" baseline="0" dirty="0"/>
                        <a:t>Lower cost of TCOC</a:t>
                      </a: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Improved</a:t>
                      </a:r>
                      <a:r>
                        <a:rPr lang="en-US" sz="1000" baseline="0" dirty="0"/>
                        <a:t> system readiness</a:t>
                      </a:r>
                    </a:p>
                    <a:p>
                      <a:pPr marL="171450" indent="-171450">
                        <a:buFont typeface="Arial" panose="020B0604020202020204" pitchFamily="34" charset="0"/>
                        <a:buChar char="•"/>
                      </a:pPr>
                      <a:r>
                        <a:rPr lang="en-US" sz="1000" baseline="0" dirty="0"/>
                        <a:t>Auto scaling to meet peak demands</a:t>
                      </a:r>
                    </a:p>
                    <a:p>
                      <a:pPr marL="171450" indent="-171450">
                        <a:buFont typeface="Arial" panose="020B0604020202020204" pitchFamily="34" charset="0"/>
                        <a:buChar char="•"/>
                      </a:pP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Pay</a:t>
                      </a:r>
                      <a:r>
                        <a:rPr lang="en-US" sz="1000" baseline="0" dirty="0"/>
                        <a:t> for what we use –</a:t>
                      </a:r>
                    </a:p>
                    <a:p>
                      <a:pPr marL="171450" indent="-171450">
                        <a:buFont typeface="Arial" panose="020B0604020202020204" pitchFamily="34" charset="0"/>
                        <a:buChar char="•"/>
                      </a:pPr>
                      <a:r>
                        <a:rPr lang="en-US" sz="1000" baseline="0" dirty="0"/>
                        <a:t>Lower cost to host - OSFI</a:t>
                      </a:r>
                    </a:p>
                    <a:p>
                      <a:pPr marL="171450" indent="-171450">
                        <a:buFont typeface="Arial" panose="020B0604020202020204" pitchFamily="34" charset="0"/>
                        <a:buChar char="•"/>
                      </a:pPr>
                      <a:r>
                        <a:rPr lang="en-US" sz="1000" baseline="0" dirty="0"/>
                        <a:t>Better capacity –demand planning and use</a:t>
                      </a:r>
                    </a:p>
                    <a:p>
                      <a:pPr marL="171450" indent="-171450">
                        <a:buFont typeface="Arial" panose="020B0604020202020204" pitchFamily="34" charset="0"/>
                        <a:buChar char="•"/>
                      </a:pPr>
                      <a:r>
                        <a:rPr lang="en-US" sz="1000" baseline="0" dirty="0"/>
                        <a:t>Savings via lower platform complexity</a:t>
                      </a: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Improved system management</a:t>
                      </a:r>
                    </a:p>
                    <a:p>
                      <a:pPr marL="171450" indent="-171450">
                        <a:buFont typeface="Arial" panose="020B0604020202020204" pitchFamily="34" charset="0"/>
                        <a:buChar char="•"/>
                      </a:pPr>
                      <a:r>
                        <a:rPr lang="en-US" sz="1000" dirty="0"/>
                        <a:t>App team access to common platform</a:t>
                      </a:r>
                      <a:r>
                        <a:rPr lang="en-US" sz="1000" baseline="0" dirty="0"/>
                        <a:t> functions</a:t>
                      </a:r>
                      <a:endParaRPr lang="en-US" sz="1000" dirty="0"/>
                    </a:p>
                    <a:p>
                      <a:pPr marL="171450" indent="-171450">
                        <a:buFont typeface="Arial" panose="020B0604020202020204" pitchFamily="34" charset="0"/>
                        <a:buChar char="•"/>
                      </a:pP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Integrated</a:t>
                      </a:r>
                      <a:r>
                        <a:rPr lang="en-US" sz="1000" baseline="0" dirty="0">
                          <a:solidFill>
                            <a:schemeClr val="tx1"/>
                          </a:solidFill>
                        </a:rPr>
                        <a:t> tool and change management systems reduce effort </a:t>
                      </a:r>
                    </a:p>
                    <a:p>
                      <a:pPr marL="171450" indent="-171450">
                        <a:buFont typeface="Arial" panose="020B0604020202020204" pitchFamily="34" charset="0"/>
                        <a:buChar char="•"/>
                      </a:pPr>
                      <a:r>
                        <a:rPr lang="en-US" sz="1000" baseline="0" dirty="0">
                          <a:solidFill>
                            <a:schemeClr val="tx1"/>
                          </a:solidFill>
                        </a:rPr>
                        <a:t>Direct control for management teams</a:t>
                      </a:r>
                    </a:p>
                    <a:p>
                      <a:pPr marL="171450" indent="-171450">
                        <a:buFont typeface="Arial" panose="020B0604020202020204" pitchFamily="34" charset="0"/>
                        <a:buChar char="•"/>
                      </a:pPr>
                      <a:endParaRPr lang="en-US" sz="1000" dirty="0">
                        <a:solidFill>
                          <a:schemeClr val="tx1"/>
                        </a:solidFil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Automated deployment of environments</a:t>
                      </a:r>
                    </a:p>
                    <a:p>
                      <a:pPr marL="171450" indent="-171450">
                        <a:buFont typeface="Arial" panose="020B0604020202020204" pitchFamily="34" charset="0"/>
                        <a:buChar char="•"/>
                      </a:pPr>
                      <a:r>
                        <a:rPr lang="en-US" sz="1000" dirty="0">
                          <a:solidFill>
                            <a:schemeClr val="tx1"/>
                          </a:solidFill>
                        </a:rPr>
                        <a:t>Automated administration</a:t>
                      </a:r>
                      <a:r>
                        <a:rPr lang="en-US" sz="1000" baseline="0" dirty="0">
                          <a:solidFill>
                            <a:schemeClr val="tx1"/>
                          </a:solidFill>
                        </a:rPr>
                        <a:t> tasking</a:t>
                      </a:r>
                    </a:p>
                  </a:txBody>
                  <a:tcPr anchor="ctr">
                    <a:solidFill>
                      <a:schemeClr val="accent2">
                        <a:lumMod val="20000"/>
                        <a:lumOff val="80000"/>
                      </a:schemeClr>
                    </a:solidFill>
                  </a:tcPr>
                </a:tc>
                <a:extLst>
                  <a:ext uri="{0D108BD9-81ED-4DB2-BD59-A6C34878D82A}">
                    <a16:rowId xmlns="" xmlns:a16="http://schemas.microsoft.com/office/drawing/2014/main" val="10004"/>
                  </a:ext>
                </a:extLst>
              </a:tr>
              <a:tr h="785769">
                <a:tc>
                  <a:txBody>
                    <a:bodyPr/>
                    <a:lstStyle/>
                    <a:p>
                      <a:pPr algn="ctr"/>
                      <a:r>
                        <a:rPr lang="en-US" dirty="0"/>
                        <a:t>Security</a:t>
                      </a:r>
                    </a:p>
                  </a:txBody>
                  <a:tcPr anchor="ctr">
                    <a:solidFill>
                      <a:schemeClr val="accent2">
                        <a:lumMod val="20000"/>
                        <a:lumOff val="80000"/>
                        <a:alpha val="2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Customer trust </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Compliance with Data Protection Controls</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Protecting Member Data</a:t>
                      </a:r>
                    </a:p>
                  </a:txBody>
                  <a:tcPr anchor="ctr">
                    <a:solidFill>
                      <a:schemeClr val="accent2">
                        <a:lumMod val="20000"/>
                        <a:lumOff val="80000"/>
                        <a:alpha val="2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Balanced and effective security controls</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Provide feeling of secure experience / transactions</a:t>
                      </a:r>
                    </a:p>
                  </a:txBody>
                  <a:tcPr anchor="ctr">
                    <a:solidFill>
                      <a:schemeClr val="accent2">
                        <a:lumMod val="20000"/>
                        <a:lumOff val="80000"/>
                        <a:alpha val="2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Built in security via common services reuse</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Automated testing to reduce manual effort </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solidFill>
                            <a:schemeClr val="tx1"/>
                          </a:solidFill>
                        </a:rPr>
                        <a:t>Standard</a:t>
                      </a:r>
                      <a:r>
                        <a:rPr lang="en-US" sz="1000" baseline="0" dirty="0">
                          <a:solidFill>
                            <a:schemeClr val="tx1"/>
                          </a:solidFill>
                        </a:rPr>
                        <a:t> Security framework simplifies management</a:t>
                      </a:r>
                    </a:p>
                    <a:p>
                      <a:pPr marL="171450" indent="-171450">
                        <a:buFont typeface="Arial" panose="020B0604020202020204" pitchFamily="34" charset="0"/>
                        <a:buChar char="•"/>
                      </a:pPr>
                      <a:r>
                        <a:rPr lang="en-US" sz="1000" dirty="0">
                          <a:solidFill>
                            <a:schemeClr val="tx1"/>
                          </a:solidFill>
                        </a:rPr>
                        <a:t>Streamlined</a:t>
                      </a:r>
                      <a:r>
                        <a:rPr lang="en-US" sz="1000" baseline="0" dirty="0">
                          <a:solidFill>
                            <a:schemeClr val="tx1"/>
                          </a:solidFill>
                        </a:rPr>
                        <a:t> process to improved resolution</a:t>
                      </a:r>
                      <a:endParaRPr lang="en-US" sz="1000" dirty="0">
                        <a:solidFill>
                          <a:schemeClr val="tx1"/>
                        </a:solidFill>
                      </a:endParaRP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baseline="0" dirty="0">
                          <a:solidFill>
                            <a:schemeClr val="tx1"/>
                          </a:solidFill>
                        </a:rPr>
                        <a:t>Common Security Framework enables predictive impact</a:t>
                      </a:r>
                    </a:p>
                    <a:p>
                      <a:pPr marL="171450" indent="-171450">
                        <a:buFont typeface="Arial" panose="020B0604020202020204" pitchFamily="34" charset="0"/>
                        <a:buChar char="•"/>
                      </a:pPr>
                      <a:r>
                        <a:rPr lang="en-US" sz="1000" baseline="0" dirty="0">
                          <a:solidFill>
                            <a:schemeClr val="tx1"/>
                          </a:solidFill>
                        </a:rPr>
                        <a:t>Security Patterns incorporated into base design </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solidFill>
                            <a:schemeClr val="tx1"/>
                          </a:solidFill>
                        </a:rPr>
                        <a:t>Increased</a:t>
                      </a:r>
                      <a:r>
                        <a:rPr lang="en-US" sz="1000" baseline="0" dirty="0">
                          <a:solidFill>
                            <a:schemeClr val="tx1"/>
                          </a:solidFill>
                        </a:rPr>
                        <a:t> security compliance by design</a:t>
                      </a: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Automated security</a:t>
                      </a:r>
                      <a:r>
                        <a:rPr lang="en-US" sz="1000" baseline="0" dirty="0">
                          <a:solidFill>
                            <a:schemeClr val="tx1"/>
                          </a:solidFill>
                        </a:rPr>
                        <a:t> scanning</a:t>
                      </a:r>
                    </a:p>
                    <a:p>
                      <a:pPr marL="171450" indent="-171450">
                        <a:buFont typeface="Arial" panose="020B0604020202020204" pitchFamily="34" charset="0"/>
                        <a:buChar char="•"/>
                      </a:pPr>
                      <a:r>
                        <a:rPr lang="en-US" sz="1000" baseline="0" dirty="0">
                          <a:solidFill>
                            <a:schemeClr val="tx1"/>
                          </a:solidFill>
                        </a:rPr>
                        <a:t>Early Security Support</a:t>
                      </a:r>
                    </a:p>
                    <a:p>
                      <a:endParaRPr lang="en-US" sz="1000" dirty="0">
                        <a:solidFill>
                          <a:schemeClr val="tx1"/>
                        </a:solidFill>
                      </a:endParaRPr>
                    </a:p>
                  </a:txBody>
                  <a:tcPr anchor="ctr">
                    <a:solidFill>
                      <a:schemeClr val="accent2">
                        <a:lumMod val="20000"/>
                        <a:lumOff val="80000"/>
                        <a:alpha val="20000"/>
                      </a:schemeClr>
                    </a:solidFill>
                  </a:tcPr>
                </a:tc>
                <a:extLst>
                  <a:ext uri="{0D108BD9-81ED-4DB2-BD59-A6C34878D82A}">
                    <a16:rowId xmlns="" xmlns:a16="http://schemas.microsoft.com/office/drawing/2014/main" val="10005"/>
                  </a:ext>
                </a:extLst>
              </a:tr>
              <a:tr h="785769">
                <a:tc>
                  <a:txBody>
                    <a:bodyPr/>
                    <a:lstStyle/>
                    <a:p>
                      <a:pPr algn="ctr"/>
                      <a:r>
                        <a:rPr lang="en-US" dirty="0"/>
                        <a:t>Execution</a:t>
                      </a:r>
                    </a:p>
                  </a:txBody>
                  <a:tcPr anchor="ctr">
                    <a:solidFill>
                      <a:schemeClr val="accent2">
                        <a:lumMod val="20000"/>
                        <a:lumOff val="8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Faster time to market - Agile</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Address customer feedback sooner with frequent releases</a:t>
                      </a:r>
                    </a:p>
                  </a:txBody>
                  <a:tcPr anchor="ctr">
                    <a:solidFill>
                      <a:schemeClr val="accent2">
                        <a:lumMod val="20000"/>
                        <a:lumOff val="8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Low impact to customer experience</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Zero defects with automation in testing</a:t>
                      </a:r>
                    </a:p>
                  </a:txBody>
                  <a:tcPr anchor="ctr">
                    <a:solidFill>
                      <a:schemeClr val="accent2">
                        <a:lumMod val="20000"/>
                        <a:lumOff val="80000"/>
                      </a:schemeClr>
                    </a:solidFill>
                  </a:tcPr>
                </a:tc>
                <a:tc>
                  <a:txBody>
                    <a:bodyPr/>
                    <a:lstStyle/>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Shorter change windows / reduced effort via automation</a:t>
                      </a:r>
                    </a:p>
                    <a:p>
                      <a:pPr marL="171450" indent="-1714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Automated Continuous Integration and Deployment (CI-CD)</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Mean time</a:t>
                      </a:r>
                      <a:r>
                        <a:rPr lang="en-US" sz="1000" baseline="0" dirty="0">
                          <a:solidFill>
                            <a:schemeClr val="tx1"/>
                          </a:solidFill>
                        </a:rPr>
                        <a:t> to resolve is less with </a:t>
                      </a:r>
                      <a:r>
                        <a:rPr lang="en-US" sz="1000" baseline="0" dirty="0" smtClean="0">
                          <a:solidFill>
                            <a:schemeClr val="tx1"/>
                          </a:solidFill>
                        </a:rPr>
                        <a:t> </a:t>
                      </a:r>
                      <a:r>
                        <a:rPr lang="en-US" sz="1000" baseline="0" dirty="0">
                          <a:solidFill>
                            <a:schemeClr val="tx1"/>
                          </a:solidFill>
                        </a:rPr>
                        <a:t>standardized tech stack</a:t>
                      </a:r>
                    </a:p>
                    <a:p>
                      <a:pPr marL="171450" indent="-171450">
                        <a:buFont typeface="Arial" panose="020B0604020202020204" pitchFamily="34" charset="0"/>
                        <a:buChar char="•"/>
                      </a:pPr>
                      <a:r>
                        <a:rPr lang="en-US" sz="1000" baseline="0" dirty="0">
                          <a:solidFill>
                            <a:schemeClr val="tx1"/>
                          </a:solidFill>
                        </a:rPr>
                        <a:t>Simplified and Unified technology stack</a:t>
                      </a:r>
                      <a:endParaRPr lang="en-US" sz="1000" dirty="0">
                        <a:solidFill>
                          <a:schemeClr val="tx1"/>
                        </a:solidFil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Lower complexity reduces change effort</a:t>
                      </a:r>
                    </a:p>
                    <a:p>
                      <a:pPr marL="171450" indent="-171450">
                        <a:buFont typeface="Arial" panose="020B0604020202020204" pitchFamily="34" charset="0"/>
                        <a:buChar char="•"/>
                      </a:pPr>
                      <a:r>
                        <a:rPr lang="en-US" sz="1000" dirty="0">
                          <a:solidFill>
                            <a:schemeClr val="tx1"/>
                          </a:solidFill>
                        </a:rPr>
                        <a:t>Decoupled</a:t>
                      </a:r>
                      <a:r>
                        <a:rPr lang="en-US" sz="1000" baseline="0" dirty="0">
                          <a:solidFill>
                            <a:schemeClr val="tx1"/>
                          </a:solidFill>
                        </a:rPr>
                        <a:t> services reduce impact across application ecosystem</a:t>
                      </a:r>
                      <a:endParaRPr lang="en-US" sz="1000" dirty="0">
                        <a:solidFill>
                          <a:schemeClr val="tx1"/>
                        </a:solidFill>
                      </a:endParaRP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Faster delivery via common</a:t>
                      </a:r>
                      <a:r>
                        <a:rPr lang="en-US" sz="1000" baseline="0" dirty="0">
                          <a:solidFill>
                            <a:schemeClr val="tx1"/>
                          </a:solidFill>
                        </a:rPr>
                        <a:t> services and methodology</a:t>
                      </a: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Less</a:t>
                      </a:r>
                      <a:r>
                        <a:rPr lang="en-US" sz="1000" baseline="0" dirty="0">
                          <a:solidFill>
                            <a:schemeClr val="tx1"/>
                          </a:solidFill>
                        </a:rPr>
                        <a:t> complex eco-system</a:t>
                      </a:r>
                      <a:endParaRPr lang="en-US" sz="1000" dirty="0">
                        <a:solidFill>
                          <a:schemeClr val="tx1"/>
                        </a:solidFill>
                      </a:endParaRPr>
                    </a:p>
                  </a:txBody>
                  <a:tcPr anchor="ctr">
                    <a:solidFill>
                      <a:schemeClr val="accent2">
                        <a:lumMod val="20000"/>
                        <a:lumOff val="80000"/>
                      </a:schemeClr>
                    </a:solidFill>
                  </a:tcPr>
                </a:tc>
                <a:extLst>
                  <a:ext uri="{0D108BD9-81ED-4DB2-BD59-A6C34878D82A}">
                    <a16:rowId xmlns="" xmlns:a16="http://schemas.microsoft.com/office/drawing/2014/main" val="10006"/>
                  </a:ext>
                </a:extLst>
              </a:tr>
            </a:tbl>
          </a:graphicData>
        </a:graphic>
      </p:graphicFrame>
      <p:sp>
        <p:nvSpPr>
          <p:cNvPr id="3" name="TextBox 2"/>
          <p:cNvSpPr txBox="1"/>
          <p:nvPr/>
        </p:nvSpPr>
        <p:spPr>
          <a:xfrm>
            <a:off x="2337877" y="0"/>
            <a:ext cx="8404344" cy="523220"/>
          </a:xfrm>
          <a:prstGeom prst="rect">
            <a:avLst/>
          </a:prstGeom>
          <a:noFill/>
        </p:spPr>
        <p:txBody>
          <a:bodyPr wrap="square" rtlCol="0">
            <a:spAutoFit/>
          </a:bodyPr>
          <a:lstStyle>
            <a:defPPr>
              <a:defRPr lang="en-US"/>
            </a:defPPr>
            <a:lvl1pPr algn="ctr">
              <a:defRPr sz="2800"/>
            </a:lvl1pPr>
          </a:lstStyle>
          <a:p>
            <a:r>
              <a:rPr lang="en-US" dirty="0"/>
              <a:t>Optum Rx Enterprise Strategy Value Drivers – The Why!</a:t>
            </a:r>
          </a:p>
        </p:txBody>
      </p:sp>
    </p:spTree>
    <p:extLst>
      <p:ext uri="{BB962C8B-B14F-4D97-AF65-F5344CB8AC3E}">
        <p14:creationId xmlns:p14="http://schemas.microsoft.com/office/powerpoint/2010/main" val="175765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Optum Rx Integrated Planning Approach</a:t>
            </a:r>
            <a:endParaRPr lang="en-US" dirty="0"/>
          </a:p>
        </p:txBody>
      </p:sp>
      <p:sp>
        <p:nvSpPr>
          <p:cNvPr id="8" name="Content Placeholder 7"/>
          <p:cNvSpPr>
            <a:spLocks noGrp="1"/>
          </p:cNvSpPr>
          <p:nvPr>
            <p:ph idx="1"/>
          </p:nvPr>
        </p:nvSpPr>
        <p:spPr/>
        <p:txBody>
          <a:bodyPr/>
          <a:lstStyle/>
          <a:p>
            <a:pPr marL="228600" lvl="1" indent="0">
              <a:buNone/>
            </a:pPr>
            <a:r>
              <a:rPr lang="en-US" dirty="0" smtClean="0"/>
              <a:t> </a:t>
            </a:r>
            <a:endParaRPr lang="en-US" dirty="0"/>
          </a:p>
        </p:txBody>
      </p:sp>
      <p:graphicFrame>
        <p:nvGraphicFramePr>
          <p:cNvPr id="4" name="Diagram 3"/>
          <p:cNvGraphicFramePr/>
          <p:nvPr>
            <p:extLst>
              <p:ext uri="{D42A27DB-BD31-4B8C-83A1-F6EECF244321}">
                <p14:modId xmlns:p14="http://schemas.microsoft.com/office/powerpoint/2010/main" val="3006111090"/>
              </p:ext>
            </p:extLst>
          </p:nvPr>
        </p:nvGraphicFramePr>
        <p:xfrm>
          <a:off x="2042556" y="890658"/>
          <a:ext cx="7980218" cy="5318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10148207" y="3445327"/>
            <a:ext cx="1673679" cy="849087"/>
          </a:xfrm>
          <a:prstGeom prst="rect">
            <a:avLst/>
          </a:prstGeom>
          <a:noFill/>
          <a:ln w="38100">
            <a:solidFill>
              <a:srgbClr val="EB883D"/>
            </a:solidFill>
          </a:ln>
        </p:spPr>
        <p:txBody>
          <a:bodyPr wrap="square" lIns="0" tIns="0" rIns="0" bIns="0" rtlCol="0">
            <a:noAutofit/>
          </a:bodyPr>
          <a:lstStyle/>
          <a:p>
            <a:pPr algn="ctr"/>
            <a:r>
              <a:rPr lang="en-US" dirty="0" smtClean="0">
                <a:latin typeface="Arial" pitchFamily="34" charset="0"/>
                <a:cs typeface="Arial" pitchFamily="34" charset="0"/>
              </a:rPr>
              <a:t>Rx LOB</a:t>
            </a:r>
          </a:p>
          <a:p>
            <a:pPr algn="ctr"/>
            <a:r>
              <a:rPr lang="en-US" dirty="0" smtClean="0">
                <a:latin typeface="Arial" pitchFamily="34" charset="0"/>
                <a:cs typeface="Arial" pitchFamily="34" charset="0"/>
              </a:rPr>
              <a:t>Integrated  </a:t>
            </a:r>
          </a:p>
          <a:p>
            <a:pPr algn="ctr"/>
            <a:r>
              <a:rPr lang="en-US" dirty="0" smtClean="0">
                <a:latin typeface="Arial" pitchFamily="34" charset="0"/>
                <a:cs typeface="Arial" pitchFamily="34" charset="0"/>
              </a:rPr>
              <a:t>Roadmaps</a:t>
            </a:r>
          </a:p>
        </p:txBody>
      </p:sp>
    </p:spTree>
    <p:extLst>
      <p:ext uri="{BB962C8B-B14F-4D97-AF65-F5344CB8AC3E}">
        <p14:creationId xmlns:p14="http://schemas.microsoft.com/office/powerpoint/2010/main" val="11121392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174317" y="5998508"/>
            <a:ext cx="11883803" cy="77207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3" name="Rounded Rectangle 62"/>
          <p:cNvSpPr/>
          <p:nvPr/>
        </p:nvSpPr>
        <p:spPr>
          <a:xfrm>
            <a:off x="179077" y="5201031"/>
            <a:ext cx="11883803" cy="74803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2" name="Rounded Rectangle 61"/>
          <p:cNvSpPr/>
          <p:nvPr/>
        </p:nvSpPr>
        <p:spPr>
          <a:xfrm>
            <a:off x="174317" y="4472435"/>
            <a:ext cx="11883803" cy="68555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0" name="Rounded Rectangle 59"/>
          <p:cNvSpPr/>
          <p:nvPr/>
        </p:nvSpPr>
        <p:spPr>
          <a:xfrm>
            <a:off x="174317" y="3691870"/>
            <a:ext cx="11887507" cy="7206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9" name="Rounded Rectangle 58"/>
          <p:cNvSpPr/>
          <p:nvPr/>
        </p:nvSpPr>
        <p:spPr>
          <a:xfrm>
            <a:off x="174317" y="2908657"/>
            <a:ext cx="11887507" cy="73108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ounded Rectangle 10"/>
          <p:cNvSpPr/>
          <p:nvPr/>
        </p:nvSpPr>
        <p:spPr>
          <a:xfrm>
            <a:off x="174317" y="2049398"/>
            <a:ext cx="11883803" cy="777714"/>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prstClr val="white"/>
              </a:solidFill>
            </a:endParaRPr>
          </a:p>
        </p:txBody>
      </p:sp>
      <p:pic>
        <p:nvPicPr>
          <p:cNvPr id="31" name="Picture 30">
            <a:extLst>
              <a:ext uri="{FF2B5EF4-FFF2-40B4-BE49-F238E27FC236}">
                <a16:creationId xmlns="" xmlns:a16="http://schemas.microsoft.com/office/drawing/2014/main" id="{CEA5748F-502F-B342-91E7-91C2482C80E6}"/>
              </a:ext>
            </a:extLst>
          </p:cNvPr>
          <p:cNvPicPr>
            <a:picLocks noChangeAspect="1"/>
          </p:cNvPicPr>
          <p:nvPr/>
        </p:nvPicPr>
        <p:blipFill>
          <a:blip r:embed="rId2"/>
          <a:stretch>
            <a:fillRect/>
          </a:stretch>
        </p:blipFill>
        <p:spPr>
          <a:xfrm>
            <a:off x="189940" y="196405"/>
            <a:ext cx="1250560" cy="1250560"/>
          </a:xfrm>
          <a:prstGeom prst="rect">
            <a:avLst/>
          </a:prstGeom>
        </p:spPr>
      </p:pic>
      <p:sp>
        <p:nvSpPr>
          <p:cNvPr id="7" name="TextBox 6">
            <a:extLst>
              <a:ext uri="{FF2B5EF4-FFF2-40B4-BE49-F238E27FC236}">
                <a16:creationId xmlns="" xmlns:a16="http://schemas.microsoft.com/office/drawing/2014/main" id="{F1367A5A-438C-6C41-99C6-40B6B0D7CF1B}"/>
              </a:ext>
            </a:extLst>
          </p:cNvPr>
          <p:cNvSpPr txBox="1"/>
          <p:nvPr/>
        </p:nvSpPr>
        <p:spPr>
          <a:xfrm>
            <a:off x="4629505" y="1567157"/>
            <a:ext cx="1707519" cy="646331"/>
          </a:xfrm>
          <a:prstGeom prst="rect">
            <a:avLst/>
          </a:prstGeom>
          <a:noFill/>
        </p:spPr>
        <p:txBody>
          <a:bodyPr wrap="none" rtlCol="0">
            <a:spAutoFit/>
          </a:bodyPr>
          <a:lstStyle/>
          <a:p>
            <a:r>
              <a:rPr lang="en-US" dirty="0">
                <a:solidFill>
                  <a:prstClr val="black"/>
                </a:solidFill>
              </a:rPr>
              <a:t>Cloud Capability</a:t>
            </a:r>
          </a:p>
          <a:p>
            <a:endParaRPr lang="en-US" dirty="0">
              <a:solidFill>
                <a:prstClr val="black"/>
              </a:solidFill>
            </a:endParaRPr>
          </a:p>
        </p:txBody>
      </p:sp>
      <p:sp>
        <p:nvSpPr>
          <p:cNvPr id="23" name="TextBox 22">
            <a:extLst>
              <a:ext uri="{FF2B5EF4-FFF2-40B4-BE49-F238E27FC236}">
                <a16:creationId xmlns="" xmlns:a16="http://schemas.microsoft.com/office/drawing/2014/main" id="{2287DA57-1B0E-5840-BA08-ACCFF9D8224C}"/>
              </a:ext>
            </a:extLst>
          </p:cNvPr>
          <p:cNvSpPr txBox="1"/>
          <p:nvPr/>
        </p:nvSpPr>
        <p:spPr>
          <a:xfrm>
            <a:off x="2823236" y="1577499"/>
            <a:ext cx="1872757" cy="369332"/>
          </a:xfrm>
          <a:prstGeom prst="rect">
            <a:avLst/>
          </a:prstGeom>
          <a:noFill/>
        </p:spPr>
        <p:txBody>
          <a:bodyPr wrap="none" rtlCol="0">
            <a:spAutoFit/>
          </a:bodyPr>
          <a:lstStyle/>
          <a:p>
            <a:r>
              <a:rPr lang="en-US" dirty="0">
                <a:solidFill>
                  <a:prstClr val="black"/>
                </a:solidFill>
              </a:rPr>
              <a:t>High Performance</a:t>
            </a:r>
          </a:p>
        </p:txBody>
      </p:sp>
      <p:sp>
        <p:nvSpPr>
          <p:cNvPr id="25" name="TextBox 24">
            <a:extLst>
              <a:ext uri="{FF2B5EF4-FFF2-40B4-BE49-F238E27FC236}">
                <a16:creationId xmlns="" xmlns:a16="http://schemas.microsoft.com/office/drawing/2014/main" id="{A520B176-E819-F548-9EAB-15F21DA7C8D1}"/>
              </a:ext>
            </a:extLst>
          </p:cNvPr>
          <p:cNvSpPr txBox="1"/>
          <p:nvPr/>
        </p:nvSpPr>
        <p:spPr>
          <a:xfrm>
            <a:off x="6426423" y="1556685"/>
            <a:ext cx="1804661" cy="369332"/>
          </a:xfrm>
          <a:prstGeom prst="rect">
            <a:avLst/>
          </a:prstGeom>
          <a:noFill/>
        </p:spPr>
        <p:txBody>
          <a:bodyPr wrap="none" rtlCol="0">
            <a:spAutoFit/>
          </a:bodyPr>
          <a:lstStyle/>
          <a:p>
            <a:r>
              <a:rPr lang="en-US" dirty="0">
                <a:solidFill>
                  <a:prstClr val="black"/>
                </a:solidFill>
              </a:rPr>
              <a:t>Data Enablement</a:t>
            </a:r>
          </a:p>
        </p:txBody>
      </p:sp>
      <p:pic>
        <p:nvPicPr>
          <p:cNvPr id="33" name="Picture 32">
            <a:extLst>
              <a:ext uri="{FF2B5EF4-FFF2-40B4-BE49-F238E27FC236}">
                <a16:creationId xmlns="" xmlns:a16="http://schemas.microsoft.com/office/drawing/2014/main" id="{25CBDA5D-5E58-744B-A1DE-B282F868E7B0}"/>
              </a:ext>
            </a:extLst>
          </p:cNvPr>
          <p:cNvPicPr>
            <a:picLocks noChangeAspect="1"/>
          </p:cNvPicPr>
          <p:nvPr/>
        </p:nvPicPr>
        <p:blipFill>
          <a:blip r:embed="rId3"/>
          <a:stretch>
            <a:fillRect/>
          </a:stretch>
        </p:blipFill>
        <p:spPr>
          <a:xfrm>
            <a:off x="4982640" y="996834"/>
            <a:ext cx="985657" cy="424958"/>
          </a:xfrm>
          <a:prstGeom prst="rect">
            <a:avLst/>
          </a:prstGeom>
        </p:spPr>
      </p:pic>
      <p:pic>
        <p:nvPicPr>
          <p:cNvPr id="34" name="Picture 33">
            <a:extLst>
              <a:ext uri="{FF2B5EF4-FFF2-40B4-BE49-F238E27FC236}">
                <a16:creationId xmlns="" xmlns:a16="http://schemas.microsoft.com/office/drawing/2014/main" id="{EA474364-5D94-904B-B201-BF9F4918169E}"/>
              </a:ext>
            </a:extLst>
          </p:cNvPr>
          <p:cNvPicPr>
            <a:picLocks noChangeAspect="1"/>
          </p:cNvPicPr>
          <p:nvPr/>
        </p:nvPicPr>
        <p:blipFill>
          <a:blip r:embed="rId4"/>
          <a:stretch>
            <a:fillRect/>
          </a:stretch>
        </p:blipFill>
        <p:spPr>
          <a:xfrm>
            <a:off x="10381527" y="876060"/>
            <a:ext cx="830760" cy="552441"/>
          </a:xfrm>
          <a:prstGeom prst="rect">
            <a:avLst/>
          </a:prstGeom>
        </p:spPr>
      </p:pic>
      <p:pic>
        <p:nvPicPr>
          <p:cNvPr id="35" name="Picture 34">
            <a:extLst>
              <a:ext uri="{FF2B5EF4-FFF2-40B4-BE49-F238E27FC236}">
                <a16:creationId xmlns="" xmlns:a16="http://schemas.microsoft.com/office/drawing/2014/main" id="{700B95D7-9D6A-124C-AA6C-31F04DB70F8D}"/>
              </a:ext>
            </a:extLst>
          </p:cNvPr>
          <p:cNvPicPr>
            <a:picLocks noChangeAspect="1"/>
          </p:cNvPicPr>
          <p:nvPr/>
        </p:nvPicPr>
        <p:blipFill>
          <a:blip r:embed="rId5"/>
          <a:stretch>
            <a:fillRect/>
          </a:stretch>
        </p:blipFill>
        <p:spPr>
          <a:xfrm>
            <a:off x="3231597" y="880308"/>
            <a:ext cx="925123" cy="487959"/>
          </a:xfrm>
          <a:prstGeom prst="rect">
            <a:avLst/>
          </a:prstGeom>
        </p:spPr>
      </p:pic>
      <p:pic>
        <p:nvPicPr>
          <p:cNvPr id="37" name="Picture 36">
            <a:extLst>
              <a:ext uri="{FF2B5EF4-FFF2-40B4-BE49-F238E27FC236}">
                <a16:creationId xmlns="" xmlns:a16="http://schemas.microsoft.com/office/drawing/2014/main" id="{5477760D-9D3E-A240-95E5-7D8258DB83C5}"/>
              </a:ext>
            </a:extLst>
          </p:cNvPr>
          <p:cNvPicPr>
            <a:picLocks noChangeAspect="1"/>
          </p:cNvPicPr>
          <p:nvPr/>
        </p:nvPicPr>
        <p:blipFill>
          <a:blip r:embed="rId6"/>
          <a:stretch>
            <a:fillRect/>
          </a:stretch>
        </p:blipFill>
        <p:spPr>
          <a:xfrm>
            <a:off x="6939989" y="949366"/>
            <a:ext cx="715787" cy="444951"/>
          </a:xfrm>
          <a:prstGeom prst="rect">
            <a:avLst/>
          </a:prstGeom>
        </p:spPr>
      </p:pic>
      <p:sp>
        <p:nvSpPr>
          <p:cNvPr id="28" name="TextBox 27">
            <a:extLst>
              <a:ext uri="{FF2B5EF4-FFF2-40B4-BE49-F238E27FC236}">
                <a16:creationId xmlns="" xmlns:a16="http://schemas.microsoft.com/office/drawing/2014/main" id="{C9171B9B-92EA-844D-9A2C-463CADEA5827}"/>
              </a:ext>
            </a:extLst>
          </p:cNvPr>
          <p:cNvSpPr txBox="1"/>
          <p:nvPr/>
        </p:nvSpPr>
        <p:spPr>
          <a:xfrm>
            <a:off x="10296075" y="1564963"/>
            <a:ext cx="1098699" cy="369332"/>
          </a:xfrm>
          <a:prstGeom prst="rect">
            <a:avLst/>
          </a:prstGeom>
          <a:noFill/>
        </p:spPr>
        <p:txBody>
          <a:bodyPr wrap="none" rtlCol="0">
            <a:spAutoFit/>
          </a:bodyPr>
          <a:lstStyle/>
          <a:p>
            <a:r>
              <a:rPr lang="en-US" dirty="0">
                <a:solidFill>
                  <a:prstClr val="black"/>
                </a:solidFill>
              </a:rPr>
              <a:t>Execution</a:t>
            </a:r>
          </a:p>
        </p:txBody>
      </p:sp>
      <p:grpSp>
        <p:nvGrpSpPr>
          <p:cNvPr id="38" name="Group 37">
            <a:extLst>
              <a:ext uri="{FF2B5EF4-FFF2-40B4-BE49-F238E27FC236}">
                <a16:creationId xmlns="" xmlns:a16="http://schemas.microsoft.com/office/drawing/2014/main" id="{95F12501-CB82-7643-B5F1-115C910297A1}"/>
              </a:ext>
            </a:extLst>
          </p:cNvPr>
          <p:cNvGrpSpPr/>
          <p:nvPr/>
        </p:nvGrpSpPr>
        <p:grpSpPr>
          <a:xfrm>
            <a:off x="204869" y="2207866"/>
            <a:ext cx="1011880" cy="559024"/>
            <a:chOff x="597696" y="1285156"/>
            <a:chExt cx="2001480" cy="805309"/>
          </a:xfrm>
        </p:grpSpPr>
        <p:pic>
          <p:nvPicPr>
            <p:cNvPr id="39" name="Picture 38">
              <a:extLst>
                <a:ext uri="{FF2B5EF4-FFF2-40B4-BE49-F238E27FC236}">
                  <a16:creationId xmlns="" xmlns:a16="http://schemas.microsoft.com/office/drawing/2014/main" id="{F919F8E7-8CC7-F142-82BC-97962007CDDB}"/>
                </a:ext>
              </a:extLst>
            </p:cNvPr>
            <p:cNvPicPr>
              <a:picLocks noChangeAspect="1"/>
            </p:cNvPicPr>
            <p:nvPr/>
          </p:nvPicPr>
          <p:blipFill>
            <a:blip r:embed="rId7"/>
            <a:stretch>
              <a:fillRect/>
            </a:stretch>
          </p:blipFill>
          <p:spPr>
            <a:xfrm>
              <a:off x="1438940" y="1285156"/>
              <a:ext cx="406401" cy="406400"/>
            </a:xfrm>
            <a:prstGeom prst="rect">
              <a:avLst/>
            </a:prstGeom>
          </p:spPr>
        </p:pic>
        <p:pic>
          <p:nvPicPr>
            <p:cNvPr id="40" name="Picture 39">
              <a:extLst>
                <a:ext uri="{FF2B5EF4-FFF2-40B4-BE49-F238E27FC236}">
                  <a16:creationId xmlns="" xmlns:a16="http://schemas.microsoft.com/office/drawing/2014/main" id="{29754103-3E66-B74F-A9A8-6F3AE593D249}"/>
                </a:ext>
              </a:extLst>
            </p:cNvPr>
            <p:cNvPicPr>
              <a:picLocks noChangeAspect="1"/>
            </p:cNvPicPr>
            <p:nvPr/>
          </p:nvPicPr>
          <p:blipFill>
            <a:blip r:embed="rId8"/>
            <a:stretch>
              <a:fillRect/>
            </a:stretch>
          </p:blipFill>
          <p:spPr>
            <a:xfrm>
              <a:off x="1009095" y="1285156"/>
              <a:ext cx="406401" cy="406400"/>
            </a:xfrm>
            <a:prstGeom prst="rect">
              <a:avLst/>
            </a:prstGeom>
          </p:spPr>
        </p:pic>
        <p:sp>
          <p:nvSpPr>
            <p:cNvPr id="41" name="TextBox 40">
              <a:extLst>
                <a:ext uri="{FF2B5EF4-FFF2-40B4-BE49-F238E27FC236}">
                  <a16:creationId xmlns="" xmlns:a16="http://schemas.microsoft.com/office/drawing/2014/main" id="{85E6BD4D-28E6-5B4A-BED5-138B778C9797}"/>
                </a:ext>
              </a:extLst>
            </p:cNvPr>
            <p:cNvSpPr txBox="1"/>
            <p:nvPr/>
          </p:nvSpPr>
          <p:spPr>
            <a:xfrm>
              <a:off x="597696" y="1647093"/>
              <a:ext cx="2001480" cy="443372"/>
            </a:xfrm>
            <a:prstGeom prst="rect">
              <a:avLst/>
            </a:prstGeom>
            <a:noFill/>
          </p:spPr>
          <p:txBody>
            <a:bodyPr wrap="none" rtlCol="0">
              <a:spAutoFit/>
            </a:bodyPr>
            <a:lstStyle/>
            <a:p>
              <a:pPr algn="ctr"/>
              <a:r>
                <a:rPr lang="en-US" sz="1400" dirty="0">
                  <a:solidFill>
                    <a:prstClr val="black"/>
                  </a:solidFill>
                </a:rPr>
                <a:t>Application</a:t>
              </a:r>
            </a:p>
          </p:txBody>
        </p:sp>
      </p:grpSp>
      <p:grpSp>
        <p:nvGrpSpPr>
          <p:cNvPr id="42" name="Group 41">
            <a:extLst>
              <a:ext uri="{FF2B5EF4-FFF2-40B4-BE49-F238E27FC236}">
                <a16:creationId xmlns="" xmlns:a16="http://schemas.microsoft.com/office/drawing/2014/main" id="{FBD8FDC2-ADC1-F249-A763-2944EBC635DC}"/>
              </a:ext>
            </a:extLst>
          </p:cNvPr>
          <p:cNvGrpSpPr/>
          <p:nvPr/>
        </p:nvGrpSpPr>
        <p:grpSpPr>
          <a:xfrm>
            <a:off x="351265" y="3059256"/>
            <a:ext cx="525464" cy="580491"/>
            <a:chOff x="3244978" y="1285156"/>
            <a:chExt cx="1039358" cy="836237"/>
          </a:xfrm>
        </p:grpSpPr>
        <p:pic>
          <p:nvPicPr>
            <p:cNvPr id="43" name="Picture 42">
              <a:extLst>
                <a:ext uri="{FF2B5EF4-FFF2-40B4-BE49-F238E27FC236}">
                  <a16:creationId xmlns="" xmlns:a16="http://schemas.microsoft.com/office/drawing/2014/main" id="{C702D5E6-07FA-4946-9905-6F73770AE50C}"/>
                </a:ext>
              </a:extLst>
            </p:cNvPr>
            <p:cNvPicPr>
              <a:picLocks noChangeAspect="1"/>
            </p:cNvPicPr>
            <p:nvPr/>
          </p:nvPicPr>
          <p:blipFill>
            <a:blip r:embed="rId9"/>
            <a:stretch>
              <a:fillRect/>
            </a:stretch>
          </p:blipFill>
          <p:spPr>
            <a:xfrm>
              <a:off x="3590753" y="1285156"/>
              <a:ext cx="406400" cy="406400"/>
            </a:xfrm>
            <a:prstGeom prst="rect">
              <a:avLst/>
            </a:prstGeom>
          </p:spPr>
        </p:pic>
        <p:sp>
          <p:nvSpPr>
            <p:cNvPr id="44" name="TextBox 43">
              <a:extLst>
                <a:ext uri="{FF2B5EF4-FFF2-40B4-BE49-F238E27FC236}">
                  <a16:creationId xmlns="" xmlns:a16="http://schemas.microsoft.com/office/drawing/2014/main" id="{E059C34B-0275-9A4E-80BE-61FFF9223851}"/>
                </a:ext>
              </a:extLst>
            </p:cNvPr>
            <p:cNvSpPr txBox="1"/>
            <p:nvPr/>
          </p:nvSpPr>
          <p:spPr>
            <a:xfrm>
              <a:off x="3244978" y="1678019"/>
              <a:ext cx="1039358" cy="443374"/>
            </a:xfrm>
            <a:prstGeom prst="rect">
              <a:avLst/>
            </a:prstGeom>
            <a:noFill/>
          </p:spPr>
          <p:txBody>
            <a:bodyPr wrap="none" rtlCol="0">
              <a:spAutoFit/>
            </a:bodyPr>
            <a:lstStyle>
              <a:defPPr>
                <a:defRPr lang="en-US"/>
              </a:defPPr>
              <a:lvl1pPr algn="ctr">
                <a:defRPr sz="1400"/>
              </a:lvl1pPr>
            </a:lstStyle>
            <a:p>
              <a:r>
                <a:rPr lang="en-US" dirty="0">
                  <a:solidFill>
                    <a:prstClr val="black"/>
                  </a:solidFill>
                </a:rPr>
                <a:t>Data</a:t>
              </a:r>
            </a:p>
          </p:txBody>
        </p:sp>
      </p:grpSp>
      <p:grpSp>
        <p:nvGrpSpPr>
          <p:cNvPr id="45" name="Group 44">
            <a:extLst>
              <a:ext uri="{FF2B5EF4-FFF2-40B4-BE49-F238E27FC236}">
                <a16:creationId xmlns="" xmlns:a16="http://schemas.microsoft.com/office/drawing/2014/main" id="{C84F2436-150D-BA46-8749-6896BDA96414}"/>
              </a:ext>
            </a:extLst>
          </p:cNvPr>
          <p:cNvGrpSpPr/>
          <p:nvPr/>
        </p:nvGrpSpPr>
        <p:grpSpPr>
          <a:xfrm>
            <a:off x="165228" y="3824999"/>
            <a:ext cx="991682" cy="587495"/>
            <a:chOff x="4931456" y="1409291"/>
            <a:chExt cx="1961520" cy="846322"/>
          </a:xfrm>
        </p:grpSpPr>
        <p:pic>
          <p:nvPicPr>
            <p:cNvPr id="46" name="Picture 45">
              <a:extLst>
                <a:ext uri="{FF2B5EF4-FFF2-40B4-BE49-F238E27FC236}">
                  <a16:creationId xmlns="" xmlns:a16="http://schemas.microsoft.com/office/drawing/2014/main" id="{BCEE4F48-61B5-E947-B40D-FCDE42862FA8}"/>
                </a:ext>
              </a:extLst>
            </p:cNvPr>
            <p:cNvPicPr>
              <a:picLocks noChangeAspect="1"/>
            </p:cNvPicPr>
            <p:nvPr/>
          </p:nvPicPr>
          <p:blipFill>
            <a:blip r:embed="rId2"/>
            <a:stretch>
              <a:fillRect/>
            </a:stretch>
          </p:blipFill>
          <p:spPr>
            <a:xfrm>
              <a:off x="5728075" y="1409291"/>
              <a:ext cx="406401" cy="406400"/>
            </a:xfrm>
            <a:prstGeom prst="rect">
              <a:avLst/>
            </a:prstGeom>
          </p:spPr>
        </p:pic>
        <p:sp>
          <p:nvSpPr>
            <p:cNvPr id="47" name="TextBox 46">
              <a:extLst>
                <a:ext uri="{FF2B5EF4-FFF2-40B4-BE49-F238E27FC236}">
                  <a16:creationId xmlns="" xmlns:a16="http://schemas.microsoft.com/office/drawing/2014/main" id="{9F2164F4-5D76-404F-9DF3-385315490E30}"/>
                </a:ext>
              </a:extLst>
            </p:cNvPr>
            <p:cNvSpPr txBox="1"/>
            <p:nvPr/>
          </p:nvSpPr>
          <p:spPr>
            <a:xfrm>
              <a:off x="4931456" y="1812242"/>
              <a:ext cx="1961520" cy="443371"/>
            </a:xfrm>
            <a:prstGeom prst="rect">
              <a:avLst/>
            </a:prstGeom>
            <a:noFill/>
          </p:spPr>
          <p:txBody>
            <a:bodyPr wrap="none" rtlCol="0">
              <a:spAutoFit/>
            </a:bodyPr>
            <a:lstStyle>
              <a:defPPr>
                <a:defRPr lang="en-US"/>
              </a:defPPr>
              <a:lvl1pPr algn="ctr">
                <a:defRPr sz="1400"/>
              </a:lvl1pPr>
            </a:lstStyle>
            <a:p>
              <a:r>
                <a:rPr lang="en-US" dirty="0">
                  <a:solidFill>
                    <a:prstClr val="black"/>
                  </a:solidFill>
                </a:rPr>
                <a:t>Integration</a:t>
              </a:r>
            </a:p>
          </p:txBody>
        </p:sp>
      </p:grpSp>
      <p:pic>
        <p:nvPicPr>
          <p:cNvPr id="49" name="Picture 48">
            <a:extLst>
              <a:ext uri="{FF2B5EF4-FFF2-40B4-BE49-F238E27FC236}">
                <a16:creationId xmlns="" xmlns:a16="http://schemas.microsoft.com/office/drawing/2014/main" id="{7F734523-1036-B544-AD2F-DF5AB5EC2FB1}"/>
              </a:ext>
            </a:extLst>
          </p:cNvPr>
          <p:cNvPicPr>
            <a:picLocks noChangeAspect="1"/>
          </p:cNvPicPr>
          <p:nvPr/>
        </p:nvPicPr>
        <p:blipFill>
          <a:blip r:embed="rId10"/>
          <a:stretch>
            <a:fillRect/>
          </a:stretch>
        </p:blipFill>
        <p:spPr>
          <a:xfrm>
            <a:off x="8685401" y="818654"/>
            <a:ext cx="474859" cy="578706"/>
          </a:xfrm>
          <a:prstGeom prst="rect">
            <a:avLst/>
          </a:prstGeom>
        </p:spPr>
      </p:pic>
      <p:sp>
        <p:nvSpPr>
          <p:cNvPr id="50" name="TextBox 49">
            <a:extLst>
              <a:ext uri="{FF2B5EF4-FFF2-40B4-BE49-F238E27FC236}">
                <a16:creationId xmlns="" xmlns:a16="http://schemas.microsoft.com/office/drawing/2014/main" id="{AA11BD02-C944-0140-8071-CEB9C2E6E685}"/>
              </a:ext>
            </a:extLst>
          </p:cNvPr>
          <p:cNvSpPr txBox="1"/>
          <p:nvPr/>
        </p:nvSpPr>
        <p:spPr>
          <a:xfrm>
            <a:off x="8455551" y="1566426"/>
            <a:ext cx="939680" cy="369332"/>
          </a:xfrm>
          <a:prstGeom prst="rect">
            <a:avLst/>
          </a:prstGeom>
          <a:noFill/>
        </p:spPr>
        <p:txBody>
          <a:bodyPr wrap="none" rtlCol="0">
            <a:spAutoFit/>
          </a:bodyPr>
          <a:lstStyle>
            <a:defPPr>
              <a:defRPr lang="en-US"/>
            </a:defPPr>
            <a:lvl1pPr algn="ctr">
              <a:defRPr sz="1400"/>
            </a:lvl1pPr>
          </a:lstStyle>
          <a:p>
            <a:r>
              <a:rPr lang="en-US" sz="1800" dirty="0">
                <a:solidFill>
                  <a:prstClr val="black"/>
                </a:solidFill>
              </a:rPr>
              <a:t>Security</a:t>
            </a:r>
          </a:p>
        </p:txBody>
      </p:sp>
      <p:pic>
        <p:nvPicPr>
          <p:cNvPr id="51" name="Picture 50">
            <a:extLst>
              <a:ext uri="{FF2B5EF4-FFF2-40B4-BE49-F238E27FC236}">
                <a16:creationId xmlns="" xmlns:a16="http://schemas.microsoft.com/office/drawing/2014/main" id="{B3C6D9D2-9B0D-9743-AB0B-C7EC27A7A109}"/>
              </a:ext>
            </a:extLst>
          </p:cNvPr>
          <p:cNvPicPr>
            <a:picLocks noChangeAspect="1"/>
          </p:cNvPicPr>
          <p:nvPr/>
        </p:nvPicPr>
        <p:blipFill>
          <a:blip r:embed="rId11"/>
          <a:stretch>
            <a:fillRect/>
          </a:stretch>
        </p:blipFill>
        <p:spPr>
          <a:xfrm>
            <a:off x="488806" y="4614521"/>
            <a:ext cx="205463" cy="282112"/>
          </a:xfrm>
          <a:prstGeom prst="rect">
            <a:avLst/>
          </a:prstGeom>
        </p:spPr>
      </p:pic>
      <p:sp>
        <p:nvSpPr>
          <p:cNvPr id="52" name="TextBox 51">
            <a:extLst>
              <a:ext uri="{FF2B5EF4-FFF2-40B4-BE49-F238E27FC236}">
                <a16:creationId xmlns="" xmlns:a16="http://schemas.microsoft.com/office/drawing/2014/main" id="{F18BDE7B-E7C0-9F4E-9E9D-693945482EB4}"/>
              </a:ext>
            </a:extLst>
          </p:cNvPr>
          <p:cNvSpPr txBox="1"/>
          <p:nvPr/>
        </p:nvSpPr>
        <p:spPr>
          <a:xfrm>
            <a:off x="189944" y="4795689"/>
            <a:ext cx="815608" cy="307777"/>
          </a:xfrm>
          <a:prstGeom prst="rect">
            <a:avLst/>
          </a:prstGeom>
          <a:noFill/>
        </p:spPr>
        <p:txBody>
          <a:bodyPr wrap="none" rtlCol="0">
            <a:spAutoFit/>
          </a:bodyPr>
          <a:lstStyle>
            <a:defPPr>
              <a:defRPr lang="en-US"/>
            </a:defPPr>
            <a:lvl1pPr algn="ctr">
              <a:defRPr sz="1400"/>
            </a:lvl1pPr>
          </a:lstStyle>
          <a:p>
            <a:r>
              <a:rPr lang="en-US" dirty="0">
                <a:solidFill>
                  <a:prstClr val="black"/>
                </a:solidFill>
              </a:rPr>
              <a:t>Platform</a:t>
            </a:r>
          </a:p>
        </p:txBody>
      </p:sp>
      <p:grpSp>
        <p:nvGrpSpPr>
          <p:cNvPr id="53" name="Group 52">
            <a:extLst>
              <a:ext uri="{FF2B5EF4-FFF2-40B4-BE49-F238E27FC236}">
                <a16:creationId xmlns="" xmlns:a16="http://schemas.microsoft.com/office/drawing/2014/main" id="{A2D752AA-9CF2-F842-8B4B-CC49ADAD1ED7}"/>
              </a:ext>
            </a:extLst>
          </p:cNvPr>
          <p:cNvGrpSpPr/>
          <p:nvPr/>
        </p:nvGrpSpPr>
        <p:grpSpPr>
          <a:xfrm>
            <a:off x="174317" y="5293271"/>
            <a:ext cx="748731" cy="538509"/>
            <a:chOff x="8505500" y="1294237"/>
            <a:chExt cx="1480981" cy="775754"/>
          </a:xfrm>
        </p:grpSpPr>
        <p:pic>
          <p:nvPicPr>
            <p:cNvPr id="54" name="Picture 53">
              <a:extLst>
                <a:ext uri="{FF2B5EF4-FFF2-40B4-BE49-F238E27FC236}">
                  <a16:creationId xmlns="" xmlns:a16="http://schemas.microsoft.com/office/drawing/2014/main" id="{8C6C6329-10AB-7143-978F-2FE0C4D06E68}"/>
                </a:ext>
              </a:extLst>
            </p:cNvPr>
            <p:cNvPicPr>
              <a:picLocks noChangeAspect="1"/>
            </p:cNvPicPr>
            <p:nvPr/>
          </p:nvPicPr>
          <p:blipFill>
            <a:blip r:embed="rId12"/>
            <a:stretch>
              <a:fillRect/>
            </a:stretch>
          </p:blipFill>
          <p:spPr>
            <a:xfrm>
              <a:off x="9009411" y="1294237"/>
              <a:ext cx="406400" cy="406400"/>
            </a:xfrm>
            <a:prstGeom prst="rect">
              <a:avLst/>
            </a:prstGeom>
          </p:spPr>
        </p:pic>
        <p:sp>
          <p:nvSpPr>
            <p:cNvPr id="55" name="TextBox 54">
              <a:extLst>
                <a:ext uri="{FF2B5EF4-FFF2-40B4-BE49-F238E27FC236}">
                  <a16:creationId xmlns="" xmlns:a16="http://schemas.microsoft.com/office/drawing/2014/main" id="{2C8AB505-3A47-E640-8BFB-51F3C3CA764E}"/>
                </a:ext>
              </a:extLst>
            </p:cNvPr>
            <p:cNvSpPr txBox="1"/>
            <p:nvPr/>
          </p:nvSpPr>
          <p:spPr>
            <a:xfrm>
              <a:off x="8505500" y="1626620"/>
              <a:ext cx="1480981" cy="443371"/>
            </a:xfrm>
            <a:prstGeom prst="rect">
              <a:avLst/>
            </a:prstGeom>
            <a:noFill/>
          </p:spPr>
          <p:txBody>
            <a:bodyPr wrap="none" rtlCol="0">
              <a:spAutoFit/>
            </a:bodyPr>
            <a:lstStyle>
              <a:defPPr>
                <a:defRPr lang="en-US"/>
              </a:defPPr>
              <a:lvl1pPr algn="ctr">
                <a:defRPr sz="1400"/>
              </a:lvl1pPr>
            </a:lstStyle>
            <a:p>
              <a:r>
                <a:rPr lang="en-US" dirty="0">
                  <a:solidFill>
                    <a:prstClr val="black"/>
                  </a:solidFill>
                </a:rPr>
                <a:t>DevOps</a:t>
              </a:r>
            </a:p>
          </p:txBody>
        </p:sp>
      </p:grpSp>
      <p:grpSp>
        <p:nvGrpSpPr>
          <p:cNvPr id="56" name="Group 55">
            <a:extLst>
              <a:ext uri="{FF2B5EF4-FFF2-40B4-BE49-F238E27FC236}">
                <a16:creationId xmlns="" xmlns:a16="http://schemas.microsoft.com/office/drawing/2014/main" id="{2A6E44E0-544C-DE43-BFD1-C77791AC5727}"/>
              </a:ext>
            </a:extLst>
          </p:cNvPr>
          <p:cNvGrpSpPr/>
          <p:nvPr/>
        </p:nvGrpSpPr>
        <p:grpSpPr>
          <a:xfrm>
            <a:off x="235588" y="6112965"/>
            <a:ext cx="601447" cy="561875"/>
            <a:chOff x="10489408" y="1394944"/>
            <a:chExt cx="871887" cy="726200"/>
          </a:xfrm>
        </p:grpSpPr>
        <p:pic>
          <p:nvPicPr>
            <p:cNvPr id="57" name="Picture 56">
              <a:extLst>
                <a:ext uri="{FF2B5EF4-FFF2-40B4-BE49-F238E27FC236}">
                  <a16:creationId xmlns="" xmlns:a16="http://schemas.microsoft.com/office/drawing/2014/main" id="{7C221186-22BB-B249-917F-D096CD3BD931}"/>
                </a:ext>
              </a:extLst>
            </p:cNvPr>
            <p:cNvPicPr>
              <a:picLocks noChangeAspect="1"/>
            </p:cNvPicPr>
            <p:nvPr/>
          </p:nvPicPr>
          <p:blipFill>
            <a:blip r:embed="rId13"/>
            <a:stretch>
              <a:fillRect/>
            </a:stretch>
          </p:blipFill>
          <p:spPr>
            <a:xfrm>
              <a:off x="10722150" y="1394944"/>
              <a:ext cx="406400" cy="406400"/>
            </a:xfrm>
            <a:prstGeom prst="rect">
              <a:avLst/>
            </a:prstGeom>
          </p:spPr>
        </p:pic>
        <p:sp>
          <p:nvSpPr>
            <p:cNvPr id="58" name="TextBox 57">
              <a:extLst>
                <a:ext uri="{FF2B5EF4-FFF2-40B4-BE49-F238E27FC236}">
                  <a16:creationId xmlns="" xmlns:a16="http://schemas.microsoft.com/office/drawing/2014/main" id="{1D8D1BDB-D8E7-B64D-8B37-03D3E8FB0CEB}"/>
                </a:ext>
              </a:extLst>
            </p:cNvPr>
            <p:cNvSpPr txBox="1"/>
            <p:nvPr/>
          </p:nvSpPr>
          <p:spPr>
            <a:xfrm>
              <a:off x="10489408" y="1723355"/>
              <a:ext cx="871887" cy="397789"/>
            </a:xfrm>
            <a:prstGeom prst="rect">
              <a:avLst/>
            </a:prstGeom>
            <a:noFill/>
          </p:spPr>
          <p:txBody>
            <a:bodyPr wrap="none" rtlCol="0">
              <a:spAutoFit/>
            </a:bodyPr>
            <a:lstStyle>
              <a:defPPr>
                <a:defRPr lang="en-US"/>
              </a:defPPr>
              <a:lvl1pPr algn="ctr">
                <a:defRPr sz="1400"/>
              </a:lvl1pPr>
            </a:lstStyle>
            <a:p>
              <a:r>
                <a:rPr lang="en-US" dirty="0">
                  <a:solidFill>
                    <a:prstClr val="black"/>
                  </a:solidFill>
                </a:rPr>
                <a:t>CI/CD</a:t>
              </a:r>
            </a:p>
          </p:txBody>
        </p:sp>
      </p:grpSp>
      <p:sp>
        <p:nvSpPr>
          <p:cNvPr id="67" name="Content Placeholder 2">
            <a:extLst>
              <a:ext uri="{FF2B5EF4-FFF2-40B4-BE49-F238E27FC236}">
                <a16:creationId xmlns="" xmlns:a16="http://schemas.microsoft.com/office/drawing/2014/main" id="{0E36B01C-E28E-E24C-A81C-BF9E8E729E75}"/>
              </a:ext>
            </a:extLst>
          </p:cNvPr>
          <p:cNvSpPr txBox="1">
            <a:spLocks/>
          </p:cNvSpPr>
          <p:nvPr/>
        </p:nvSpPr>
        <p:spPr>
          <a:xfrm>
            <a:off x="-31167" y="-120061"/>
            <a:ext cx="1828800" cy="3054034"/>
          </a:xfrm>
          <a:prstGeom prst="rect">
            <a:avLst/>
          </a:prstGeom>
          <a:ln w="12700">
            <a:noFill/>
          </a:ln>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buClrTx/>
            </a:pPr>
            <a:endParaRPr lang="en-US" sz="1100" dirty="0">
              <a:solidFill>
                <a:prstClr val="black"/>
              </a:solidFill>
            </a:endParaRPr>
          </a:p>
        </p:txBody>
      </p:sp>
      <p:sp>
        <p:nvSpPr>
          <p:cNvPr id="76" name="Content Placeholder 2">
            <a:extLst>
              <a:ext uri="{FF2B5EF4-FFF2-40B4-BE49-F238E27FC236}">
                <a16:creationId xmlns="" xmlns:a16="http://schemas.microsoft.com/office/drawing/2014/main" id="{757639DB-AC07-674E-B8B2-CC5944AC2E62}"/>
              </a:ext>
            </a:extLst>
          </p:cNvPr>
          <p:cNvSpPr txBox="1">
            <a:spLocks/>
          </p:cNvSpPr>
          <p:nvPr/>
        </p:nvSpPr>
        <p:spPr>
          <a:xfrm>
            <a:off x="205100" y="194352"/>
            <a:ext cx="1828800" cy="831333"/>
          </a:xfrm>
          <a:prstGeom prst="rect">
            <a:avLst/>
          </a:prstGeom>
          <a:ln w="12700">
            <a:noFill/>
          </a:ln>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buClrTx/>
            </a:pPr>
            <a:endParaRPr lang="en-US" sz="1100" dirty="0">
              <a:solidFill>
                <a:prstClr val="black"/>
              </a:solidFill>
            </a:endParaRPr>
          </a:p>
        </p:txBody>
      </p:sp>
      <p:sp>
        <p:nvSpPr>
          <p:cNvPr id="79" name="TextBox 78"/>
          <p:cNvSpPr txBox="1"/>
          <p:nvPr/>
        </p:nvSpPr>
        <p:spPr>
          <a:xfrm>
            <a:off x="6213229" y="3736674"/>
            <a:ext cx="2191515"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Instrumentation Overhaul for improved monitoring and trouble-shooting</a:t>
            </a:r>
          </a:p>
          <a:p>
            <a:r>
              <a:rPr lang="en-US" sz="800" dirty="0">
                <a:solidFill>
                  <a:schemeClr val="tx1"/>
                </a:solidFill>
              </a:rPr>
              <a:t>Service virtualization to reduce dependencies across teams and faster delivery throughput</a:t>
            </a:r>
          </a:p>
        </p:txBody>
      </p:sp>
      <p:sp>
        <p:nvSpPr>
          <p:cNvPr id="81" name="Content Placeholder 2">
            <a:extLst>
              <a:ext uri="{FF2B5EF4-FFF2-40B4-BE49-F238E27FC236}">
                <a16:creationId xmlns="" xmlns:a16="http://schemas.microsoft.com/office/drawing/2014/main" id="{B7A919AA-3BB1-3440-AC9B-A83683346277}"/>
              </a:ext>
            </a:extLst>
          </p:cNvPr>
          <p:cNvSpPr txBox="1">
            <a:spLocks/>
          </p:cNvSpPr>
          <p:nvPr/>
        </p:nvSpPr>
        <p:spPr>
          <a:xfrm>
            <a:off x="260539" y="194345"/>
            <a:ext cx="1828800" cy="3054034"/>
          </a:xfrm>
          <a:prstGeom prst="rect">
            <a:avLst/>
          </a:prstGeom>
          <a:ln w="12700">
            <a:noFill/>
          </a:ln>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buClrTx/>
            </a:pPr>
            <a:endParaRPr lang="en-US" sz="1100" dirty="0">
              <a:solidFill>
                <a:prstClr val="black"/>
              </a:solidFill>
            </a:endParaRPr>
          </a:p>
        </p:txBody>
      </p:sp>
      <p:sp>
        <p:nvSpPr>
          <p:cNvPr id="86" name="Content Placeholder 2">
            <a:extLst>
              <a:ext uri="{FF2B5EF4-FFF2-40B4-BE49-F238E27FC236}">
                <a16:creationId xmlns="" xmlns:a16="http://schemas.microsoft.com/office/drawing/2014/main" id="{2ED0D791-7B9A-3B47-BEFD-ABD5A3B533CE}"/>
              </a:ext>
            </a:extLst>
          </p:cNvPr>
          <p:cNvSpPr txBox="1">
            <a:spLocks/>
          </p:cNvSpPr>
          <p:nvPr/>
        </p:nvSpPr>
        <p:spPr>
          <a:xfrm>
            <a:off x="888999" y="420231"/>
            <a:ext cx="1828800" cy="3054034"/>
          </a:xfrm>
          <a:prstGeom prst="rect">
            <a:avLst/>
          </a:prstGeom>
          <a:ln w="12700">
            <a:noFill/>
          </a:ln>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buClrTx/>
            </a:pPr>
            <a:endParaRPr lang="en-US" sz="1100" dirty="0">
              <a:solidFill>
                <a:prstClr val="black"/>
              </a:solidFill>
            </a:endParaRPr>
          </a:p>
        </p:txBody>
      </p:sp>
      <p:sp>
        <p:nvSpPr>
          <p:cNvPr id="96" name="Content Placeholder 2">
            <a:extLst>
              <a:ext uri="{FF2B5EF4-FFF2-40B4-BE49-F238E27FC236}">
                <a16:creationId xmlns="" xmlns:a16="http://schemas.microsoft.com/office/drawing/2014/main" id="{574D3BA8-B933-2745-8E4F-C96B8F2070F6}"/>
              </a:ext>
            </a:extLst>
          </p:cNvPr>
          <p:cNvSpPr txBox="1">
            <a:spLocks/>
          </p:cNvSpPr>
          <p:nvPr/>
        </p:nvSpPr>
        <p:spPr>
          <a:xfrm>
            <a:off x="1061609" y="478340"/>
            <a:ext cx="1828800" cy="3054034"/>
          </a:xfrm>
          <a:prstGeom prst="rect">
            <a:avLst/>
          </a:prstGeom>
          <a:ln w="12700">
            <a:noFill/>
          </a:ln>
        </p:spPr>
        <p:txBody>
          <a:bodyPr vert="horz" lIns="91440" tIns="91440" rIns="91440" bIns="91440" rtlCol="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Tx/>
              <a:buFont typeface="Arial" pitchFamily="34" charset="0"/>
              <a:buNone/>
            </a:pPr>
            <a:endParaRPr lang="en-US" sz="1100" dirty="0">
              <a:solidFill>
                <a:prstClr val="black"/>
              </a:solidFill>
            </a:endParaRPr>
          </a:p>
        </p:txBody>
      </p:sp>
      <p:sp>
        <p:nvSpPr>
          <p:cNvPr id="106" name="TextBox 105">
            <a:extLst>
              <a:ext uri="{FF2B5EF4-FFF2-40B4-BE49-F238E27FC236}">
                <a16:creationId xmlns="" xmlns:a16="http://schemas.microsoft.com/office/drawing/2014/main" id="{2D7E6AC1-B03A-F745-946C-D48841E8B975}"/>
              </a:ext>
            </a:extLst>
          </p:cNvPr>
          <p:cNvSpPr txBox="1"/>
          <p:nvPr/>
        </p:nvSpPr>
        <p:spPr>
          <a:xfrm>
            <a:off x="1364549" y="360024"/>
            <a:ext cx="10693571" cy="461665"/>
          </a:xfrm>
          <a:prstGeom prst="rect">
            <a:avLst/>
          </a:prstGeom>
          <a:noFill/>
        </p:spPr>
        <p:txBody>
          <a:bodyPr wrap="square" rtlCol="0">
            <a:spAutoFit/>
          </a:bodyPr>
          <a:lstStyle/>
          <a:p>
            <a:r>
              <a:rPr lang="en-US" sz="2400" dirty="0">
                <a:ln w="0"/>
                <a:solidFill>
                  <a:prstClr val="black"/>
                </a:solidFill>
                <a:effectLst>
                  <a:outerShdw blurRad="38100" dist="19050" dir="2700000" algn="tl" rotWithShape="0">
                    <a:prstClr val="black">
                      <a:alpha val="40000"/>
                    </a:prstClr>
                  </a:outerShdw>
                </a:effectLst>
              </a:rPr>
              <a:t>Strategic Intent mapping to Enterprise Architecture Domains – The How (Capability)</a:t>
            </a:r>
          </a:p>
        </p:txBody>
      </p:sp>
      <p:sp>
        <p:nvSpPr>
          <p:cNvPr id="2" name="Rectangle 1"/>
          <p:cNvSpPr/>
          <p:nvPr/>
        </p:nvSpPr>
        <p:spPr>
          <a:xfrm>
            <a:off x="1096761" y="1429670"/>
            <a:ext cx="1824635" cy="646331"/>
          </a:xfrm>
          <a:prstGeom prst="rect">
            <a:avLst/>
          </a:prstGeom>
        </p:spPr>
        <p:txBody>
          <a:bodyPr wrap="square">
            <a:spAutoFit/>
          </a:bodyPr>
          <a:lstStyle/>
          <a:p>
            <a:pPr algn="ctr"/>
            <a:r>
              <a:rPr lang="en-US" dirty="0">
                <a:solidFill>
                  <a:prstClr val="black"/>
                </a:solidFill>
              </a:rPr>
              <a:t>Resiliency/</a:t>
            </a:r>
          </a:p>
          <a:p>
            <a:pPr algn="ctr"/>
            <a:r>
              <a:rPr lang="en-US" dirty="0">
                <a:solidFill>
                  <a:prstClr val="black"/>
                </a:solidFill>
              </a:rPr>
              <a:t>Availability</a:t>
            </a:r>
          </a:p>
        </p:txBody>
      </p:sp>
      <p:pic>
        <p:nvPicPr>
          <p:cNvPr id="4" name="Picture 3"/>
          <p:cNvPicPr>
            <a:picLocks noChangeAspect="1"/>
          </p:cNvPicPr>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80129" y="880952"/>
            <a:ext cx="496371" cy="496370"/>
          </a:xfrm>
          <a:prstGeom prst="rect">
            <a:avLst/>
          </a:prstGeom>
        </p:spPr>
      </p:pic>
      <p:sp>
        <p:nvSpPr>
          <p:cNvPr id="91" name="TextBox 90"/>
          <p:cNvSpPr txBox="1"/>
          <p:nvPr/>
        </p:nvSpPr>
        <p:spPr>
          <a:xfrm>
            <a:off x="4486492" y="3742735"/>
            <a:ext cx="200790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API offering in cloud with increased availability </a:t>
            </a:r>
          </a:p>
          <a:p>
            <a:r>
              <a:rPr lang="en-US" dirty="0">
                <a:solidFill>
                  <a:schemeClr val="tx1"/>
                </a:solidFill>
              </a:rPr>
              <a:t>Auto-provisioned for scalability and lowering operational cost</a:t>
            </a:r>
          </a:p>
        </p:txBody>
      </p:sp>
      <p:sp>
        <p:nvSpPr>
          <p:cNvPr id="99" name="TextBox 98"/>
          <p:cNvSpPr txBox="1"/>
          <p:nvPr/>
        </p:nvSpPr>
        <p:spPr>
          <a:xfrm>
            <a:off x="2755496" y="3738808"/>
            <a:ext cx="200790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Edge API to tailor/optimize payload for channel</a:t>
            </a:r>
          </a:p>
          <a:p>
            <a:r>
              <a:rPr lang="en-US" dirty="0">
                <a:solidFill>
                  <a:schemeClr val="tx1"/>
                </a:solidFill>
              </a:rPr>
              <a:t>Enterprise cache and materialized views in the middleware layer to accelerate data service requests</a:t>
            </a:r>
          </a:p>
        </p:txBody>
      </p:sp>
      <p:sp>
        <p:nvSpPr>
          <p:cNvPr id="100" name="TextBox 99"/>
          <p:cNvSpPr txBox="1"/>
          <p:nvPr/>
        </p:nvSpPr>
        <p:spPr>
          <a:xfrm>
            <a:off x="8154881" y="3727935"/>
            <a:ext cx="183579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Build security into API contract definition</a:t>
            </a:r>
          </a:p>
          <a:p>
            <a:r>
              <a:rPr lang="en-US" sz="800" dirty="0">
                <a:solidFill>
                  <a:schemeClr val="tx1"/>
                </a:solidFill>
              </a:rPr>
              <a:t>Preconfigure monitoring for standard security controls</a:t>
            </a:r>
          </a:p>
        </p:txBody>
      </p:sp>
      <p:sp>
        <p:nvSpPr>
          <p:cNvPr id="101" name="TextBox 100"/>
          <p:cNvSpPr txBox="1"/>
          <p:nvPr/>
        </p:nvSpPr>
        <p:spPr>
          <a:xfrm>
            <a:off x="1011421" y="3657237"/>
            <a:ext cx="1878991" cy="95410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Re-design API to a micro-service model and reduce complexity and improve availability</a:t>
            </a:r>
          </a:p>
          <a:p>
            <a:r>
              <a:rPr lang="en-US" dirty="0">
                <a:solidFill>
                  <a:schemeClr val="tx1"/>
                </a:solidFill>
              </a:rPr>
              <a:t>De-couple and  </a:t>
            </a:r>
            <a:r>
              <a:rPr lang="en-US" dirty="0" smtClean="0">
                <a:solidFill>
                  <a:schemeClr val="tx1"/>
                </a:solidFill>
              </a:rPr>
              <a:t>unbind APIs  </a:t>
            </a:r>
            <a:r>
              <a:rPr lang="en-US" dirty="0">
                <a:solidFill>
                  <a:schemeClr val="tx1"/>
                </a:solidFill>
              </a:rPr>
              <a:t>to reduce dependencies  across systems</a:t>
            </a:r>
          </a:p>
          <a:p>
            <a:endParaRPr lang="en-US" dirty="0">
              <a:solidFill>
                <a:schemeClr val="tx1"/>
              </a:solidFill>
            </a:endParaRPr>
          </a:p>
        </p:txBody>
      </p:sp>
      <p:sp>
        <p:nvSpPr>
          <p:cNvPr id="104" name="TextBox 103"/>
          <p:cNvSpPr txBox="1"/>
          <p:nvPr/>
        </p:nvSpPr>
        <p:spPr>
          <a:xfrm>
            <a:off x="9999138" y="3719296"/>
            <a:ext cx="2076073"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Agile process for faster and iterative time to market and less complex</a:t>
            </a:r>
          </a:p>
          <a:p>
            <a:r>
              <a:rPr lang="en-US" sz="800" dirty="0">
                <a:solidFill>
                  <a:schemeClr val="tx1"/>
                </a:solidFill>
              </a:rPr>
              <a:t>Reuse of common coarse grain API</a:t>
            </a:r>
          </a:p>
          <a:p>
            <a:endParaRPr lang="en-US" sz="800" dirty="0">
              <a:solidFill>
                <a:schemeClr val="tx1"/>
              </a:solidFill>
            </a:endParaRPr>
          </a:p>
        </p:txBody>
      </p:sp>
      <p:sp>
        <p:nvSpPr>
          <p:cNvPr id="61" name="TextBox 60"/>
          <p:cNvSpPr txBox="1"/>
          <p:nvPr/>
        </p:nvSpPr>
        <p:spPr>
          <a:xfrm>
            <a:off x="1034431" y="2074485"/>
            <a:ext cx="1878991" cy="83099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Migrate  application service topology to Active – Active  -across Data Center</a:t>
            </a:r>
          </a:p>
          <a:p>
            <a:r>
              <a:rPr lang="en-US" dirty="0">
                <a:solidFill>
                  <a:schemeClr val="tx1"/>
                </a:solidFill>
              </a:rPr>
              <a:t>DB replication across DC to enable low RTO</a:t>
            </a:r>
          </a:p>
          <a:p>
            <a:endParaRPr lang="en-US" dirty="0">
              <a:solidFill>
                <a:srgbClr val="FF0000"/>
              </a:solidFill>
            </a:endParaRPr>
          </a:p>
        </p:txBody>
      </p:sp>
      <p:sp>
        <p:nvSpPr>
          <p:cNvPr id="65" name="TextBox 64"/>
          <p:cNvSpPr txBox="1"/>
          <p:nvPr/>
        </p:nvSpPr>
        <p:spPr>
          <a:xfrm>
            <a:off x="1025805" y="2955662"/>
            <a:ext cx="1878991" cy="83099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Data replication via cross site DC mirroring</a:t>
            </a:r>
          </a:p>
          <a:p>
            <a:r>
              <a:rPr lang="en-US" dirty="0">
                <a:solidFill>
                  <a:schemeClr val="tx1"/>
                </a:solidFill>
              </a:rPr>
              <a:t>Caching implementation to replicated critical source data for always available service</a:t>
            </a:r>
          </a:p>
          <a:p>
            <a:endParaRPr lang="en-US" dirty="0">
              <a:solidFill>
                <a:srgbClr val="FF0000"/>
              </a:solidFill>
            </a:endParaRPr>
          </a:p>
        </p:txBody>
      </p:sp>
      <p:sp>
        <p:nvSpPr>
          <p:cNvPr id="66" name="TextBox 65"/>
          <p:cNvSpPr txBox="1"/>
          <p:nvPr/>
        </p:nvSpPr>
        <p:spPr>
          <a:xfrm>
            <a:off x="10020045" y="2082378"/>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Engineer Self Sustained login</a:t>
            </a:r>
          </a:p>
          <a:p>
            <a:r>
              <a:rPr lang="en-US" dirty="0">
                <a:solidFill>
                  <a:schemeClr val="tx1"/>
                </a:solidFill>
              </a:rPr>
              <a:t>Design redundancy into code</a:t>
            </a:r>
          </a:p>
          <a:p>
            <a:r>
              <a:rPr lang="en-US" dirty="0">
                <a:solidFill>
                  <a:schemeClr val="tx1"/>
                </a:solidFill>
              </a:rPr>
              <a:t>Engineer self healing services</a:t>
            </a:r>
          </a:p>
          <a:p>
            <a:r>
              <a:rPr lang="en-US" dirty="0">
                <a:solidFill>
                  <a:schemeClr val="tx1"/>
                </a:solidFill>
              </a:rPr>
              <a:t>Leverage common instrumentation and alerting as a service</a:t>
            </a:r>
          </a:p>
        </p:txBody>
      </p:sp>
      <p:sp>
        <p:nvSpPr>
          <p:cNvPr id="68" name="TextBox 67"/>
          <p:cNvSpPr txBox="1"/>
          <p:nvPr/>
        </p:nvSpPr>
        <p:spPr>
          <a:xfrm>
            <a:off x="10011418" y="2963559"/>
            <a:ext cx="187899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Provide Common Pattern for data services  - increase syndication </a:t>
            </a:r>
          </a:p>
          <a:p>
            <a:r>
              <a:rPr lang="en-US" dirty="0">
                <a:solidFill>
                  <a:schemeClr val="tx1"/>
                </a:solidFill>
              </a:rPr>
              <a:t>Build to Data as a Service for foundational data types</a:t>
            </a:r>
          </a:p>
        </p:txBody>
      </p:sp>
      <p:sp>
        <p:nvSpPr>
          <p:cNvPr id="69" name="TextBox 68"/>
          <p:cNvSpPr txBox="1"/>
          <p:nvPr/>
        </p:nvSpPr>
        <p:spPr>
          <a:xfrm>
            <a:off x="8184130" y="2076224"/>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Engineer in Program Source code protection </a:t>
            </a:r>
          </a:p>
          <a:p>
            <a:r>
              <a:rPr lang="en-US" dirty="0">
                <a:solidFill>
                  <a:schemeClr val="tx1"/>
                </a:solidFill>
              </a:rPr>
              <a:t>Leverage common security controls and services for reduced compliance remediation</a:t>
            </a:r>
          </a:p>
        </p:txBody>
      </p:sp>
      <p:sp>
        <p:nvSpPr>
          <p:cNvPr id="70" name="TextBox 69"/>
          <p:cNvSpPr txBox="1"/>
          <p:nvPr/>
        </p:nvSpPr>
        <p:spPr>
          <a:xfrm>
            <a:off x="8175505" y="2957402"/>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Design data security into the data layer</a:t>
            </a:r>
          </a:p>
          <a:p>
            <a:r>
              <a:rPr lang="en-US" dirty="0">
                <a:solidFill>
                  <a:schemeClr val="tx1"/>
                </a:solidFill>
              </a:rPr>
              <a:t>Design data access as a contract for each type</a:t>
            </a:r>
          </a:p>
          <a:p>
            <a:r>
              <a:rPr lang="en-US" dirty="0">
                <a:solidFill>
                  <a:schemeClr val="tx1"/>
                </a:solidFill>
              </a:rPr>
              <a:t>Instrument data protection  reports</a:t>
            </a:r>
          </a:p>
        </p:txBody>
      </p:sp>
      <p:sp>
        <p:nvSpPr>
          <p:cNvPr id="71" name="TextBox 70"/>
          <p:cNvSpPr txBox="1"/>
          <p:nvPr/>
        </p:nvSpPr>
        <p:spPr>
          <a:xfrm>
            <a:off x="6241387" y="2071442"/>
            <a:ext cx="1878991" cy="95410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Increase access to multiple data sources (IoT/API/Raw)</a:t>
            </a:r>
          </a:p>
          <a:p>
            <a:r>
              <a:rPr lang="en-US" dirty="0">
                <a:solidFill>
                  <a:schemeClr val="tx1"/>
                </a:solidFill>
              </a:rPr>
              <a:t>Dynamic allocation of persistent data stores </a:t>
            </a:r>
          </a:p>
          <a:p>
            <a:r>
              <a:rPr lang="en-US" dirty="0">
                <a:solidFill>
                  <a:schemeClr val="tx1"/>
                </a:solidFill>
              </a:rPr>
              <a:t>Push data access control to data layer</a:t>
            </a:r>
          </a:p>
          <a:p>
            <a:endParaRPr lang="en-US" dirty="0">
              <a:solidFill>
                <a:schemeClr val="tx1"/>
              </a:solidFill>
            </a:endParaRPr>
          </a:p>
        </p:txBody>
      </p:sp>
      <p:sp>
        <p:nvSpPr>
          <p:cNvPr id="72" name="TextBox 71"/>
          <p:cNvSpPr txBox="1"/>
          <p:nvPr/>
        </p:nvSpPr>
        <p:spPr>
          <a:xfrm>
            <a:off x="6232760" y="2952619"/>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Build in access control as a service</a:t>
            </a:r>
          </a:p>
          <a:p>
            <a:r>
              <a:rPr lang="en-US" dirty="0">
                <a:solidFill>
                  <a:schemeClr val="tx1"/>
                </a:solidFill>
              </a:rPr>
              <a:t>Provide Streaming of foundational data </a:t>
            </a:r>
          </a:p>
          <a:p>
            <a:r>
              <a:rPr lang="en-US" dirty="0">
                <a:solidFill>
                  <a:schemeClr val="tx1"/>
                </a:solidFill>
              </a:rPr>
              <a:t>Consolidate and Manage common data via  Single streams (MDM)</a:t>
            </a:r>
          </a:p>
        </p:txBody>
      </p:sp>
      <p:sp>
        <p:nvSpPr>
          <p:cNvPr id="73" name="TextBox 72"/>
          <p:cNvSpPr txBox="1"/>
          <p:nvPr/>
        </p:nvSpPr>
        <p:spPr>
          <a:xfrm>
            <a:off x="4509263" y="2062791"/>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Application containerization provides  platform portability and promotes technology evolution</a:t>
            </a:r>
          </a:p>
          <a:p>
            <a:r>
              <a:rPr lang="en-US" dirty="0">
                <a:solidFill>
                  <a:schemeClr val="tx1"/>
                </a:solidFill>
              </a:rPr>
              <a:t>Purpose built to leverage  Open Source cloud capabilities</a:t>
            </a:r>
          </a:p>
        </p:txBody>
      </p:sp>
      <p:sp>
        <p:nvSpPr>
          <p:cNvPr id="74" name="TextBox 73"/>
          <p:cNvSpPr txBox="1"/>
          <p:nvPr/>
        </p:nvSpPr>
        <p:spPr>
          <a:xfrm>
            <a:off x="4500637" y="2943975"/>
            <a:ext cx="1878991" cy="83099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Fast time to value for data provisioning</a:t>
            </a:r>
          </a:p>
          <a:p>
            <a:r>
              <a:rPr lang="en-US" dirty="0">
                <a:solidFill>
                  <a:schemeClr val="tx1"/>
                </a:solidFill>
              </a:rPr>
              <a:t>Cloud based storage for reduce cost </a:t>
            </a:r>
          </a:p>
          <a:p>
            <a:r>
              <a:rPr lang="en-US" dirty="0">
                <a:solidFill>
                  <a:schemeClr val="tx1"/>
                </a:solidFill>
              </a:rPr>
              <a:t>Integrated data controls and security protocols</a:t>
            </a:r>
          </a:p>
          <a:p>
            <a:endParaRPr lang="en-US" dirty="0">
              <a:solidFill>
                <a:schemeClr val="tx1"/>
              </a:solidFill>
            </a:endParaRPr>
          </a:p>
        </p:txBody>
      </p:sp>
      <p:sp>
        <p:nvSpPr>
          <p:cNvPr id="75" name="TextBox 74"/>
          <p:cNvSpPr txBox="1"/>
          <p:nvPr/>
        </p:nvSpPr>
        <p:spPr>
          <a:xfrm>
            <a:off x="2774012" y="2062990"/>
            <a:ext cx="1878991" cy="95410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Leverage automated scaling to match demand</a:t>
            </a:r>
          </a:p>
          <a:p>
            <a:r>
              <a:rPr lang="en-US" dirty="0">
                <a:solidFill>
                  <a:schemeClr val="tx1"/>
                </a:solidFill>
              </a:rPr>
              <a:t>Build infrastructure as code in application design</a:t>
            </a:r>
          </a:p>
          <a:p>
            <a:r>
              <a:rPr lang="en-US" dirty="0">
                <a:solidFill>
                  <a:schemeClr val="tx1"/>
                </a:solidFill>
              </a:rPr>
              <a:t>Performance tuning via robust instrumentation feedback</a:t>
            </a:r>
          </a:p>
          <a:p>
            <a:endParaRPr lang="en-US" dirty="0">
              <a:solidFill>
                <a:schemeClr val="tx1"/>
              </a:solidFill>
            </a:endParaRPr>
          </a:p>
        </p:txBody>
      </p:sp>
      <p:sp>
        <p:nvSpPr>
          <p:cNvPr id="77" name="TextBox 76"/>
          <p:cNvSpPr txBox="1"/>
          <p:nvPr/>
        </p:nvSpPr>
        <p:spPr>
          <a:xfrm>
            <a:off x="2765388" y="2961415"/>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Cached data sources to  enable fast data response for business functions</a:t>
            </a:r>
          </a:p>
          <a:p>
            <a:r>
              <a:rPr lang="en-US" dirty="0">
                <a:solidFill>
                  <a:schemeClr val="tx1"/>
                </a:solidFill>
              </a:rPr>
              <a:t>Simplify technology stack  and   reduced network hops</a:t>
            </a:r>
          </a:p>
          <a:p>
            <a:pPr marL="0" indent="0">
              <a:buNone/>
            </a:pPr>
            <a:endParaRPr lang="en-US" dirty="0">
              <a:solidFill>
                <a:srgbClr val="FF0000"/>
              </a:solidFill>
            </a:endParaRPr>
          </a:p>
        </p:txBody>
      </p:sp>
      <p:sp>
        <p:nvSpPr>
          <p:cNvPr id="78" name="TextBox 77"/>
          <p:cNvSpPr txBox="1"/>
          <p:nvPr/>
        </p:nvSpPr>
        <p:spPr>
          <a:xfrm>
            <a:off x="6241388" y="6028325"/>
            <a:ext cx="2094897"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Provide data as a service for end to end testing for consistent regression testing </a:t>
            </a:r>
          </a:p>
          <a:p>
            <a:r>
              <a:rPr lang="en-US" sz="800" dirty="0">
                <a:solidFill>
                  <a:schemeClr val="tx1"/>
                </a:solidFill>
              </a:rPr>
              <a:t>Build test data requirements into solution planning</a:t>
            </a:r>
          </a:p>
        </p:txBody>
      </p:sp>
      <p:sp>
        <p:nvSpPr>
          <p:cNvPr id="80" name="TextBox 79"/>
          <p:cNvSpPr txBox="1"/>
          <p:nvPr/>
        </p:nvSpPr>
        <p:spPr>
          <a:xfrm>
            <a:off x="4474996" y="5999879"/>
            <a:ext cx="1951424"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Reduce configuration efforts for coding </a:t>
            </a:r>
          </a:p>
          <a:p>
            <a:r>
              <a:rPr lang="en-US" dirty="0">
                <a:solidFill>
                  <a:schemeClr val="tx1"/>
                </a:solidFill>
              </a:rPr>
              <a:t>Speed of automated deployments</a:t>
            </a:r>
          </a:p>
          <a:p>
            <a:r>
              <a:rPr lang="en-US" dirty="0">
                <a:solidFill>
                  <a:schemeClr val="tx1"/>
                </a:solidFill>
              </a:rPr>
              <a:t>Increase code portability and platform independence with containerization</a:t>
            </a:r>
          </a:p>
        </p:txBody>
      </p:sp>
      <p:sp>
        <p:nvSpPr>
          <p:cNvPr id="82" name="TextBox 81"/>
          <p:cNvSpPr txBox="1"/>
          <p:nvPr/>
        </p:nvSpPr>
        <p:spPr>
          <a:xfrm>
            <a:off x="2726752" y="5952825"/>
            <a:ext cx="200790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Shorter release cycles provide opportunity to revisit performance capabilities </a:t>
            </a:r>
          </a:p>
          <a:p>
            <a:r>
              <a:rPr lang="en-US" dirty="0">
                <a:solidFill>
                  <a:schemeClr val="tx1"/>
                </a:solidFill>
              </a:rPr>
              <a:t>Performance Engineering by continuous evaluation and tuning</a:t>
            </a:r>
          </a:p>
        </p:txBody>
      </p:sp>
      <p:sp>
        <p:nvSpPr>
          <p:cNvPr id="83" name="TextBox 82"/>
          <p:cNvSpPr txBox="1"/>
          <p:nvPr/>
        </p:nvSpPr>
        <p:spPr>
          <a:xfrm>
            <a:off x="8143387" y="6019586"/>
            <a:ext cx="18357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Static scan automated in CI-CD to address vulnerabilities  earlier in the dev cycle</a:t>
            </a:r>
          </a:p>
          <a:p>
            <a:r>
              <a:rPr lang="en-US" sz="800" dirty="0">
                <a:solidFill>
                  <a:schemeClr val="tx1"/>
                </a:solidFill>
              </a:rPr>
              <a:t>Improved process to include security in the stories  done criteria</a:t>
            </a:r>
          </a:p>
        </p:txBody>
      </p:sp>
      <p:sp>
        <p:nvSpPr>
          <p:cNvPr id="84" name="TextBox 83"/>
          <p:cNvSpPr txBox="1"/>
          <p:nvPr/>
        </p:nvSpPr>
        <p:spPr>
          <a:xfrm>
            <a:off x="982675" y="5983386"/>
            <a:ext cx="1878991" cy="46166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Exploiting the HA facilities of the application platform to enable zero down time for rapid deployments</a:t>
            </a:r>
          </a:p>
        </p:txBody>
      </p:sp>
      <p:sp>
        <p:nvSpPr>
          <p:cNvPr id="85" name="TextBox 84"/>
          <p:cNvSpPr txBox="1"/>
          <p:nvPr/>
        </p:nvSpPr>
        <p:spPr>
          <a:xfrm>
            <a:off x="9987644" y="6010947"/>
            <a:ext cx="2076073"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900">
                <a:solidFill>
                  <a:prstClr val="black"/>
                </a:solidFill>
              </a:defRPr>
            </a:lvl1pPr>
          </a:lstStyle>
          <a:p>
            <a:r>
              <a:rPr lang="en-US" sz="800" dirty="0">
                <a:solidFill>
                  <a:schemeClr val="tx1"/>
                </a:solidFill>
              </a:rPr>
              <a:t>Automate testing and integration with CI-CD pipeline</a:t>
            </a:r>
          </a:p>
          <a:p>
            <a:r>
              <a:rPr lang="en-US" sz="800" dirty="0">
                <a:solidFill>
                  <a:schemeClr val="tx1"/>
                </a:solidFill>
              </a:rPr>
              <a:t>Automate deployment and check out testing</a:t>
            </a:r>
          </a:p>
        </p:txBody>
      </p:sp>
      <p:sp>
        <p:nvSpPr>
          <p:cNvPr id="87" name="TextBox 86"/>
          <p:cNvSpPr txBox="1"/>
          <p:nvPr/>
        </p:nvSpPr>
        <p:spPr>
          <a:xfrm>
            <a:off x="1005685" y="4469642"/>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Adopting Cloud based platform hosting to  provide N+1 instance availability</a:t>
            </a:r>
          </a:p>
          <a:p>
            <a:r>
              <a:rPr lang="en-US" dirty="0">
                <a:solidFill>
                  <a:schemeClr val="tx1"/>
                </a:solidFill>
              </a:rPr>
              <a:t>Quickly provision / stand up replacement services</a:t>
            </a:r>
          </a:p>
        </p:txBody>
      </p:sp>
      <p:sp>
        <p:nvSpPr>
          <p:cNvPr id="88" name="TextBox 87"/>
          <p:cNvSpPr txBox="1"/>
          <p:nvPr/>
        </p:nvSpPr>
        <p:spPr>
          <a:xfrm>
            <a:off x="997059" y="5169674"/>
            <a:ext cx="187899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Application service  availability and reliability as a feature of product design</a:t>
            </a:r>
          </a:p>
          <a:p>
            <a:endParaRPr lang="en-US" dirty="0">
              <a:solidFill>
                <a:schemeClr val="tx1"/>
              </a:solidFill>
            </a:endParaRPr>
          </a:p>
        </p:txBody>
      </p:sp>
      <p:sp>
        <p:nvSpPr>
          <p:cNvPr id="89" name="TextBox 88"/>
          <p:cNvSpPr txBox="1"/>
          <p:nvPr/>
        </p:nvSpPr>
        <p:spPr>
          <a:xfrm>
            <a:off x="9991298" y="4477538"/>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Consume Infrastructure as a service  </a:t>
            </a:r>
          </a:p>
          <a:p>
            <a:r>
              <a:rPr lang="en-US" dirty="0">
                <a:solidFill>
                  <a:schemeClr val="tx1"/>
                </a:solidFill>
              </a:rPr>
              <a:t>Build to Common platform  specifications and configurations</a:t>
            </a:r>
          </a:p>
          <a:p>
            <a:r>
              <a:rPr lang="en-US" dirty="0">
                <a:solidFill>
                  <a:schemeClr val="tx1"/>
                </a:solidFill>
              </a:rPr>
              <a:t>Automate provisioning and checkout</a:t>
            </a:r>
          </a:p>
        </p:txBody>
      </p:sp>
      <p:sp>
        <p:nvSpPr>
          <p:cNvPr id="90" name="TextBox 89"/>
          <p:cNvSpPr txBox="1"/>
          <p:nvPr/>
        </p:nvSpPr>
        <p:spPr>
          <a:xfrm>
            <a:off x="9982673" y="5177573"/>
            <a:ext cx="1878991" cy="83099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Agile process for faster and iterative time to market and less complex</a:t>
            </a:r>
          </a:p>
          <a:p>
            <a:r>
              <a:rPr lang="en-US" dirty="0">
                <a:solidFill>
                  <a:schemeClr val="tx1"/>
                </a:solidFill>
              </a:rPr>
              <a:t>Automate data  creation</a:t>
            </a:r>
          </a:p>
          <a:p>
            <a:r>
              <a:rPr lang="en-US" dirty="0">
                <a:solidFill>
                  <a:schemeClr val="tx1"/>
                </a:solidFill>
              </a:rPr>
              <a:t>Automate platform testing</a:t>
            </a:r>
          </a:p>
          <a:p>
            <a:r>
              <a:rPr lang="en-US" dirty="0">
                <a:solidFill>
                  <a:schemeClr val="tx1"/>
                </a:solidFill>
              </a:rPr>
              <a:t>Leverage end to end test strategy</a:t>
            </a:r>
          </a:p>
          <a:p>
            <a:endParaRPr lang="en-US" dirty="0">
              <a:solidFill>
                <a:schemeClr val="tx1"/>
              </a:solidFill>
            </a:endParaRPr>
          </a:p>
        </p:txBody>
      </p:sp>
      <p:sp>
        <p:nvSpPr>
          <p:cNvPr id="92" name="TextBox 91"/>
          <p:cNvSpPr txBox="1"/>
          <p:nvPr/>
        </p:nvSpPr>
        <p:spPr>
          <a:xfrm>
            <a:off x="8155385" y="4471384"/>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Integrate  roles with security access</a:t>
            </a:r>
          </a:p>
          <a:p>
            <a:r>
              <a:rPr lang="en-US" dirty="0">
                <a:solidFill>
                  <a:schemeClr val="tx1"/>
                </a:solidFill>
              </a:rPr>
              <a:t>Provide platform hardening as a configuration option</a:t>
            </a:r>
          </a:p>
          <a:p>
            <a:r>
              <a:rPr lang="en-US" dirty="0">
                <a:solidFill>
                  <a:schemeClr val="tx1"/>
                </a:solidFill>
              </a:rPr>
              <a:t>Provide security scan and report as a service</a:t>
            </a:r>
          </a:p>
        </p:txBody>
      </p:sp>
      <p:sp>
        <p:nvSpPr>
          <p:cNvPr id="93" name="TextBox 92"/>
          <p:cNvSpPr txBox="1"/>
          <p:nvPr/>
        </p:nvSpPr>
        <p:spPr>
          <a:xfrm>
            <a:off x="8146758" y="5171413"/>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Integrate security roles with development and admin tools</a:t>
            </a:r>
          </a:p>
          <a:p>
            <a:r>
              <a:rPr lang="en-US" dirty="0">
                <a:solidFill>
                  <a:schemeClr val="tx1"/>
                </a:solidFill>
              </a:rPr>
              <a:t>Build in security testing by design</a:t>
            </a:r>
          </a:p>
          <a:p>
            <a:r>
              <a:rPr lang="en-US" dirty="0">
                <a:solidFill>
                  <a:schemeClr val="tx1"/>
                </a:solidFill>
              </a:rPr>
              <a:t>Automate access to common dev /ops services</a:t>
            </a:r>
          </a:p>
        </p:txBody>
      </p:sp>
      <p:sp>
        <p:nvSpPr>
          <p:cNvPr id="94" name="TextBox 93"/>
          <p:cNvSpPr txBox="1"/>
          <p:nvPr/>
        </p:nvSpPr>
        <p:spPr>
          <a:xfrm>
            <a:off x="6212641" y="4466602"/>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Enable auto scaling for data stores </a:t>
            </a:r>
          </a:p>
          <a:p>
            <a:r>
              <a:rPr lang="en-US" dirty="0">
                <a:solidFill>
                  <a:schemeClr val="tx1"/>
                </a:solidFill>
              </a:rPr>
              <a:t>Create Data  transport as a service (Batch/Stream/Copy)</a:t>
            </a:r>
          </a:p>
          <a:p>
            <a:r>
              <a:rPr lang="en-US" dirty="0">
                <a:solidFill>
                  <a:schemeClr val="tx1"/>
                </a:solidFill>
              </a:rPr>
              <a:t>Build in data lifecycle  management as a platform capability (BU/Archive)</a:t>
            </a:r>
          </a:p>
        </p:txBody>
      </p:sp>
      <p:sp>
        <p:nvSpPr>
          <p:cNvPr id="95" name="TextBox 94"/>
          <p:cNvSpPr txBox="1"/>
          <p:nvPr/>
        </p:nvSpPr>
        <p:spPr>
          <a:xfrm>
            <a:off x="6204015" y="5166631"/>
            <a:ext cx="1878991" cy="707886"/>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Engineer Data Quality by design</a:t>
            </a:r>
          </a:p>
          <a:p>
            <a:r>
              <a:rPr lang="en-US" dirty="0">
                <a:solidFill>
                  <a:schemeClr val="tx1"/>
                </a:solidFill>
              </a:rPr>
              <a:t>Automate test data creation and management</a:t>
            </a:r>
          </a:p>
          <a:p>
            <a:r>
              <a:rPr lang="en-US" dirty="0">
                <a:solidFill>
                  <a:schemeClr val="tx1"/>
                </a:solidFill>
              </a:rPr>
              <a:t>Enable Data as a Service for integrated development</a:t>
            </a:r>
          </a:p>
        </p:txBody>
      </p:sp>
      <p:sp>
        <p:nvSpPr>
          <p:cNvPr id="97" name="TextBox 96"/>
          <p:cNvSpPr txBox="1"/>
          <p:nvPr/>
        </p:nvSpPr>
        <p:spPr>
          <a:xfrm>
            <a:off x="4480517" y="4457954"/>
            <a:ext cx="1878991" cy="83099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Implement Auto scale on demand</a:t>
            </a:r>
          </a:p>
          <a:p>
            <a:r>
              <a:rPr lang="en-US" dirty="0">
                <a:solidFill>
                  <a:schemeClr val="tx1"/>
                </a:solidFill>
              </a:rPr>
              <a:t>Improve system reliability through scripted auto configuration</a:t>
            </a:r>
          </a:p>
          <a:p>
            <a:r>
              <a:rPr lang="en-US" dirty="0" smtClean="0">
                <a:solidFill>
                  <a:schemeClr val="tx1"/>
                </a:solidFill>
              </a:rPr>
              <a:t>Integrated </a:t>
            </a:r>
            <a:r>
              <a:rPr lang="en-US" dirty="0">
                <a:solidFill>
                  <a:schemeClr val="tx1"/>
                </a:solidFill>
              </a:rPr>
              <a:t>instrumentation and management functionality</a:t>
            </a:r>
          </a:p>
          <a:p>
            <a:endParaRPr lang="en-US" dirty="0">
              <a:solidFill>
                <a:schemeClr val="tx1"/>
              </a:solidFill>
            </a:endParaRPr>
          </a:p>
        </p:txBody>
      </p:sp>
      <p:sp>
        <p:nvSpPr>
          <p:cNvPr id="98" name="TextBox 97"/>
          <p:cNvSpPr txBox="1"/>
          <p:nvPr/>
        </p:nvSpPr>
        <p:spPr>
          <a:xfrm>
            <a:off x="4471891" y="5157989"/>
            <a:ext cx="1878991" cy="954107"/>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Self service and local environment administration </a:t>
            </a:r>
          </a:p>
          <a:p>
            <a:r>
              <a:rPr lang="en-US" dirty="0">
                <a:solidFill>
                  <a:schemeClr val="tx1"/>
                </a:solidFill>
              </a:rPr>
              <a:t>Tighter coupling of infrastructure and application engineering</a:t>
            </a:r>
          </a:p>
          <a:p>
            <a:r>
              <a:rPr lang="en-US" dirty="0">
                <a:solidFill>
                  <a:schemeClr val="tx1"/>
                </a:solidFill>
              </a:rPr>
              <a:t>Infrastructure as part of application coding design</a:t>
            </a:r>
          </a:p>
          <a:p>
            <a:endParaRPr lang="en-US" dirty="0">
              <a:solidFill>
                <a:schemeClr val="tx1"/>
              </a:solidFill>
            </a:endParaRPr>
          </a:p>
        </p:txBody>
      </p:sp>
      <p:sp>
        <p:nvSpPr>
          <p:cNvPr id="102" name="TextBox 101"/>
          <p:cNvSpPr txBox="1"/>
          <p:nvPr/>
        </p:nvSpPr>
        <p:spPr>
          <a:xfrm>
            <a:off x="2745269" y="4475403"/>
            <a:ext cx="187899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Auto Scaling to meet peak  demand </a:t>
            </a:r>
          </a:p>
          <a:p>
            <a:r>
              <a:rPr lang="en-US" dirty="0">
                <a:solidFill>
                  <a:schemeClr val="tx1"/>
                </a:solidFill>
              </a:rPr>
              <a:t>Auto provisioning to guarantee optimal configuration for consistent performance attributes</a:t>
            </a:r>
          </a:p>
        </p:txBody>
      </p:sp>
      <p:sp>
        <p:nvSpPr>
          <p:cNvPr id="103" name="TextBox 102"/>
          <p:cNvSpPr txBox="1"/>
          <p:nvPr/>
        </p:nvSpPr>
        <p:spPr>
          <a:xfrm>
            <a:off x="2736643" y="5175435"/>
            <a:ext cx="1878991" cy="58477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800">
                <a:solidFill>
                  <a:prstClr val="black"/>
                </a:solidFill>
              </a:defRPr>
            </a:lvl1pPr>
          </a:lstStyle>
          <a:p>
            <a:r>
              <a:rPr lang="en-US" dirty="0">
                <a:solidFill>
                  <a:schemeClr val="tx1"/>
                </a:solidFill>
              </a:rPr>
              <a:t>Imbedded SME for performance engineering</a:t>
            </a:r>
          </a:p>
          <a:p>
            <a:r>
              <a:rPr lang="en-US" dirty="0">
                <a:solidFill>
                  <a:schemeClr val="tx1"/>
                </a:solidFill>
              </a:rPr>
              <a:t>Self Service for tuning and remediation</a:t>
            </a:r>
          </a:p>
        </p:txBody>
      </p:sp>
    </p:spTree>
    <p:extLst>
      <p:ext uri="{BB962C8B-B14F-4D97-AF65-F5344CB8AC3E}">
        <p14:creationId xmlns:p14="http://schemas.microsoft.com/office/powerpoint/2010/main" val="31387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07027912"/>
              </p:ext>
            </p:extLst>
          </p:nvPr>
        </p:nvGraphicFramePr>
        <p:xfrm>
          <a:off x="973606" y="1461346"/>
          <a:ext cx="10269869" cy="2997387"/>
        </p:xfrm>
        <a:graphic>
          <a:graphicData uri="http://schemas.openxmlformats.org/drawingml/2006/table">
            <a:tbl>
              <a:tblPr firstRow="1" bandRow="1">
                <a:tableStyleId>{5FD0F851-EC5A-4D38-B0AD-8093EC10F338}</a:tableStyleId>
              </a:tblPr>
              <a:tblGrid>
                <a:gridCol w="1604716">
                  <a:extLst>
                    <a:ext uri="{9D8B030D-6E8A-4147-A177-3AD203B41FA5}">
                      <a16:colId xmlns="" xmlns:a16="http://schemas.microsoft.com/office/drawing/2014/main" val="20000"/>
                    </a:ext>
                  </a:extLst>
                </a:gridCol>
                <a:gridCol w="1849684">
                  <a:extLst>
                    <a:ext uri="{9D8B030D-6E8A-4147-A177-3AD203B41FA5}">
                      <a16:colId xmlns="" xmlns:a16="http://schemas.microsoft.com/office/drawing/2014/main" val="20001"/>
                    </a:ext>
                  </a:extLst>
                </a:gridCol>
                <a:gridCol w="1807534">
                  <a:extLst>
                    <a:ext uri="{9D8B030D-6E8A-4147-A177-3AD203B41FA5}">
                      <a16:colId xmlns="" xmlns:a16="http://schemas.microsoft.com/office/drawing/2014/main" val="20002"/>
                    </a:ext>
                  </a:extLst>
                </a:gridCol>
                <a:gridCol w="1679945">
                  <a:extLst>
                    <a:ext uri="{9D8B030D-6E8A-4147-A177-3AD203B41FA5}">
                      <a16:colId xmlns="" xmlns:a16="http://schemas.microsoft.com/office/drawing/2014/main" val="20003"/>
                    </a:ext>
                  </a:extLst>
                </a:gridCol>
                <a:gridCol w="1733107">
                  <a:extLst>
                    <a:ext uri="{9D8B030D-6E8A-4147-A177-3AD203B41FA5}">
                      <a16:colId xmlns="" xmlns:a16="http://schemas.microsoft.com/office/drawing/2014/main" val="20004"/>
                    </a:ext>
                  </a:extLst>
                </a:gridCol>
                <a:gridCol w="1594883">
                  <a:extLst>
                    <a:ext uri="{9D8B030D-6E8A-4147-A177-3AD203B41FA5}">
                      <a16:colId xmlns="" xmlns:a16="http://schemas.microsoft.com/office/drawing/2014/main" val="20005"/>
                    </a:ext>
                  </a:extLst>
                </a:gridCol>
              </a:tblGrid>
              <a:tr h="497314">
                <a:tc>
                  <a:txBody>
                    <a:bodyPr/>
                    <a:lstStyle/>
                    <a:p>
                      <a:endParaRPr lang="en-US" dirty="0"/>
                    </a:p>
                  </a:txBody>
                  <a:tcPr>
                    <a:solidFill>
                      <a:schemeClr val="accent2">
                        <a:lumMod val="20000"/>
                        <a:lumOff val="80000"/>
                      </a:schemeClr>
                    </a:solidFill>
                  </a:tcPr>
                </a:tc>
                <a:tc>
                  <a:txBody>
                    <a:bodyPr/>
                    <a:lstStyle/>
                    <a:p>
                      <a:pPr algn="ctr"/>
                      <a:r>
                        <a:rPr lang="en-US" dirty="0"/>
                        <a:t>ORx Member Portal</a:t>
                      </a:r>
                    </a:p>
                  </a:txBody>
                  <a:tcPr anchor="ctr">
                    <a:solidFill>
                      <a:schemeClr val="accent2">
                        <a:lumMod val="20000"/>
                        <a:lumOff val="80000"/>
                      </a:schemeClr>
                    </a:solidFill>
                  </a:tcPr>
                </a:tc>
                <a:tc>
                  <a:txBody>
                    <a:bodyPr/>
                    <a:lstStyle/>
                    <a:p>
                      <a:pPr algn="ctr"/>
                      <a:r>
                        <a:rPr lang="en-US" dirty="0" smtClean="0"/>
                        <a:t>ORx </a:t>
                      </a:r>
                      <a:r>
                        <a:rPr lang="en-US" dirty="0"/>
                        <a:t>Member Mobile</a:t>
                      </a:r>
                    </a:p>
                  </a:txBody>
                  <a:tcPr anchor="ctr">
                    <a:solidFill>
                      <a:schemeClr val="accent2">
                        <a:lumMod val="20000"/>
                        <a:lumOff val="80000"/>
                      </a:schemeClr>
                    </a:solidFill>
                  </a:tcPr>
                </a:tc>
                <a:tc>
                  <a:txBody>
                    <a:bodyPr/>
                    <a:lstStyle/>
                    <a:p>
                      <a:pPr algn="ctr"/>
                      <a:r>
                        <a:rPr lang="en-US" dirty="0" smtClean="0"/>
                        <a:t>BriovaRx </a:t>
                      </a:r>
                      <a:r>
                        <a:rPr lang="en-US" dirty="0"/>
                        <a:t>Patient Portal </a:t>
                      </a:r>
                    </a:p>
                  </a:txBody>
                  <a:tcPr anchor="ctr">
                    <a:solidFill>
                      <a:schemeClr val="accent2">
                        <a:lumMod val="20000"/>
                        <a:lumOff val="80000"/>
                      </a:schemeClr>
                    </a:solidFill>
                  </a:tcPr>
                </a:tc>
                <a:tc>
                  <a:txBody>
                    <a:bodyPr/>
                    <a:lstStyle/>
                    <a:p>
                      <a:pPr algn="ctr"/>
                      <a:r>
                        <a:rPr lang="en-US" dirty="0"/>
                        <a:t>RxProvider Portal</a:t>
                      </a:r>
                    </a:p>
                  </a:txBody>
                  <a:tcPr anchor="ctr">
                    <a:solidFill>
                      <a:schemeClr val="accent2">
                        <a:lumMod val="20000"/>
                        <a:lumOff val="80000"/>
                      </a:schemeClr>
                    </a:solidFill>
                  </a:tcPr>
                </a:tc>
                <a:tc>
                  <a:txBody>
                    <a:bodyPr/>
                    <a:lstStyle/>
                    <a:p>
                      <a:pPr algn="ctr"/>
                      <a:r>
                        <a:rPr lang="en-US" dirty="0"/>
                        <a:t>Client Portal</a:t>
                      </a:r>
                    </a:p>
                  </a:txBody>
                  <a:tcPr anchor="ctr">
                    <a:solidFill>
                      <a:schemeClr val="accent2">
                        <a:lumMod val="20000"/>
                        <a:lumOff val="80000"/>
                      </a:schemeClr>
                    </a:solidFill>
                  </a:tcPr>
                </a:tc>
                <a:extLst>
                  <a:ext uri="{0D108BD9-81ED-4DB2-BD59-A6C34878D82A}">
                    <a16:rowId xmlns="" xmlns:a16="http://schemas.microsoft.com/office/drawing/2014/main" val="10000"/>
                  </a:ext>
                </a:extLst>
              </a:tr>
              <a:tr h="785769">
                <a:tc>
                  <a:txBody>
                    <a:bodyPr/>
                    <a:lstStyle/>
                    <a:p>
                      <a:pPr algn="ctr"/>
                      <a:r>
                        <a:rPr lang="en-US" dirty="0"/>
                        <a:t>Presentation</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AEM Dispatcher</a:t>
                      </a:r>
                    </a:p>
                    <a:p>
                      <a:pPr marL="171450" indent="-171450">
                        <a:buFont typeface="Arial" panose="020B0604020202020204" pitchFamily="34" charset="0"/>
                        <a:buChar char="•"/>
                      </a:pPr>
                      <a:r>
                        <a:rPr lang="en-US" sz="1000" dirty="0"/>
                        <a:t>AEM Publisher</a:t>
                      </a:r>
                    </a:p>
                    <a:p>
                      <a:pPr marL="171450" indent="-171450">
                        <a:buFont typeface="Arial" panose="020B0604020202020204" pitchFamily="34" charset="0"/>
                        <a:buChar char="•"/>
                      </a:pPr>
                      <a:r>
                        <a:rPr lang="en-US" sz="1000" dirty="0"/>
                        <a:t>Apache</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IHS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IHS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IHS</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IHS</a:t>
                      </a:r>
                    </a:p>
                  </a:txBody>
                  <a:tcPr anchor="ctr">
                    <a:solidFill>
                      <a:schemeClr val="accent2">
                        <a:lumMod val="20000"/>
                        <a:lumOff val="80000"/>
                        <a:alpha val="20000"/>
                      </a:schemeClr>
                    </a:solidFill>
                  </a:tcPr>
                </a:tc>
                <a:extLst>
                  <a:ext uri="{0D108BD9-81ED-4DB2-BD59-A6C34878D82A}">
                    <a16:rowId xmlns="" xmlns:a16="http://schemas.microsoft.com/office/drawing/2014/main" val="10001"/>
                  </a:ext>
                </a:extLst>
              </a:tr>
              <a:tr h="785769">
                <a:tc>
                  <a:txBody>
                    <a:bodyPr/>
                    <a:lstStyle/>
                    <a:p>
                      <a:pPr algn="ctr"/>
                      <a:r>
                        <a:rPr lang="en-US" dirty="0"/>
                        <a:t>Application</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smtClean="0"/>
                        <a:t>JBoss</a:t>
                      </a:r>
                      <a:endParaRPr lang="en-US" sz="1000" dirty="0"/>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IBM MobileFirst 7</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IBM </a:t>
                      </a:r>
                      <a:r>
                        <a:rPr lang="en-US" sz="1000" dirty="0" smtClean="0"/>
                        <a:t>WebSphere </a:t>
                      </a:r>
                      <a:r>
                        <a:rPr lang="en-US" sz="1000" dirty="0"/>
                        <a:t>8.5</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t>IBM WebSphere 8.5</a:t>
                      </a:r>
                    </a:p>
                  </a:txBody>
                  <a:tcPr anchor="ctr">
                    <a:solidFill>
                      <a:schemeClr val="accent2">
                        <a:lumMod val="20000"/>
                        <a:lumOff val="80000"/>
                      </a:schemeClr>
                    </a:solidFill>
                  </a:tcPr>
                </a:tc>
                <a:tc>
                  <a:txBody>
                    <a:bodyPr/>
                    <a:lstStyle/>
                    <a:p>
                      <a:pPr marL="171450" indent="-171450">
                        <a:buFont typeface="Arial" panose="020B0604020202020204" pitchFamily="34" charset="0"/>
                        <a:buChar char="•"/>
                      </a:pPr>
                      <a:r>
                        <a:rPr lang="en-US" sz="1000" dirty="0">
                          <a:solidFill>
                            <a:schemeClr val="tx1"/>
                          </a:solidFill>
                        </a:rPr>
                        <a:t>IBM WebSphere Portal 8.5</a:t>
                      </a:r>
                    </a:p>
                    <a:p>
                      <a:pPr marL="171450" indent="-171450">
                        <a:buFont typeface="Arial" panose="020B0604020202020204" pitchFamily="34" charset="0"/>
                        <a:buChar char="•"/>
                      </a:pPr>
                      <a:r>
                        <a:rPr lang="en-US" sz="1000" dirty="0">
                          <a:solidFill>
                            <a:schemeClr val="tx1"/>
                          </a:solidFill>
                        </a:rPr>
                        <a:t>IBM Connections</a:t>
                      </a:r>
                    </a:p>
                    <a:p>
                      <a:endParaRPr lang="en-US" sz="1000" dirty="0">
                        <a:solidFill>
                          <a:schemeClr val="tx1"/>
                        </a:solidFill>
                      </a:endParaRPr>
                    </a:p>
                  </a:txBody>
                  <a:tcPr anchor="ctr">
                    <a:solidFill>
                      <a:schemeClr val="accent2">
                        <a:lumMod val="20000"/>
                        <a:lumOff val="80000"/>
                      </a:schemeClr>
                    </a:solidFill>
                  </a:tcPr>
                </a:tc>
                <a:extLst>
                  <a:ext uri="{0D108BD9-81ED-4DB2-BD59-A6C34878D82A}">
                    <a16:rowId xmlns="" xmlns:a16="http://schemas.microsoft.com/office/drawing/2014/main" val="10002"/>
                  </a:ext>
                </a:extLst>
              </a:tr>
              <a:tr h="785769">
                <a:tc>
                  <a:txBody>
                    <a:bodyPr/>
                    <a:lstStyle/>
                    <a:p>
                      <a:pPr algn="ctr"/>
                      <a:r>
                        <a:rPr lang="en-US" dirty="0"/>
                        <a:t>Database</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Oracle</a:t>
                      </a:r>
                    </a:p>
                    <a:p>
                      <a:pPr marL="171450" indent="-171450">
                        <a:buFont typeface="Arial" panose="020B0604020202020204" pitchFamily="34" charset="0"/>
                        <a:buChar char="•"/>
                      </a:pPr>
                      <a:r>
                        <a:rPr lang="en-US" sz="1000" dirty="0" smtClean="0"/>
                        <a:t>MySQL</a:t>
                      </a:r>
                      <a:endParaRPr lang="en-US" sz="1000" dirty="0"/>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Oracle</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Oracle</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dirty="0"/>
                        <a:t>RxClaim</a:t>
                      </a:r>
                    </a:p>
                  </a:txBody>
                  <a:tcPr anchor="ctr">
                    <a:solidFill>
                      <a:schemeClr val="accent2">
                        <a:lumMod val="20000"/>
                        <a:lumOff val="80000"/>
                        <a:alpha val="20000"/>
                      </a:schemeClr>
                    </a:solidFill>
                  </a:tcPr>
                </a:tc>
                <a:tc>
                  <a:txBody>
                    <a:bodyPr/>
                    <a:lstStyle/>
                    <a:p>
                      <a:pPr marL="171450" indent="-171450">
                        <a:buFont typeface="Arial" panose="020B0604020202020204" pitchFamily="34" charset="0"/>
                        <a:buChar char="•"/>
                      </a:pPr>
                      <a:r>
                        <a:rPr lang="en-US" sz="1000" baseline="0" dirty="0">
                          <a:solidFill>
                            <a:schemeClr val="tx1"/>
                          </a:solidFill>
                        </a:rPr>
                        <a:t>Oracle</a:t>
                      </a:r>
                    </a:p>
                  </a:txBody>
                  <a:tcPr anchor="ctr">
                    <a:solidFill>
                      <a:schemeClr val="accent2">
                        <a:lumMod val="20000"/>
                        <a:lumOff val="80000"/>
                        <a:alpha val="20000"/>
                      </a:schemeClr>
                    </a:solidFill>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1906368" y="368300"/>
            <a:ext cx="8404344" cy="523220"/>
          </a:xfrm>
          <a:prstGeom prst="rect">
            <a:avLst/>
          </a:prstGeom>
          <a:noFill/>
        </p:spPr>
        <p:txBody>
          <a:bodyPr wrap="square" rtlCol="0">
            <a:spAutoFit/>
          </a:bodyPr>
          <a:lstStyle>
            <a:defPPr>
              <a:defRPr lang="en-US"/>
            </a:defPPr>
            <a:lvl1pPr algn="ctr">
              <a:defRPr sz="2800"/>
            </a:lvl1pPr>
          </a:lstStyle>
          <a:p>
            <a:r>
              <a:rPr lang="en-US" dirty="0"/>
              <a:t>Optum Rx Tech Stack</a:t>
            </a:r>
          </a:p>
        </p:txBody>
      </p:sp>
    </p:spTree>
    <p:extLst>
      <p:ext uri="{BB962C8B-B14F-4D97-AF65-F5344CB8AC3E}">
        <p14:creationId xmlns:p14="http://schemas.microsoft.com/office/powerpoint/2010/main" val="323475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805" y="457200"/>
            <a:ext cx="6181811" cy="540958"/>
          </a:xfrm>
        </p:spPr>
        <p:txBody>
          <a:bodyPr anchor="b"/>
          <a:lstStyle/>
          <a:p>
            <a:r>
              <a:rPr lang="en-US" dirty="0" smtClean="0"/>
              <a:t>BriovaRx Patient Portal – Current State</a:t>
            </a:r>
            <a:endParaRPr lang="en-US" dirty="0"/>
          </a:p>
        </p:txBody>
      </p:sp>
      <p:sp>
        <p:nvSpPr>
          <p:cNvPr id="335" name="Rectangle 334"/>
          <p:cNvSpPr/>
          <p:nvPr/>
        </p:nvSpPr>
        <p:spPr>
          <a:xfrm>
            <a:off x="3460872" y="2149723"/>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2" name="Rounded Rectangle 311"/>
          <p:cNvSpPr/>
          <p:nvPr/>
        </p:nvSpPr>
        <p:spPr>
          <a:xfrm>
            <a:off x="4009704" y="1193446"/>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313" name="Rounded Rectangle 312"/>
          <p:cNvSpPr/>
          <p:nvPr/>
        </p:nvSpPr>
        <p:spPr>
          <a:xfrm>
            <a:off x="3784952" y="1655924"/>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4404894" y="146981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6293714" y="145449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3020674" y="2996388"/>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2720141" y="299213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3306543" y="3001451"/>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4568403" y="2211097"/>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4606931" y="2936871"/>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4648088" y="2357783"/>
            <a:ext cx="2075601" cy="281376"/>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4690678" y="3263381"/>
            <a:ext cx="2075601" cy="280249"/>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418" name="Straight Arrow Connector 417"/>
          <p:cNvCxnSpPr>
            <a:stCxn id="345" idx="1"/>
          </p:cNvCxnSpPr>
          <p:nvPr/>
        </p:nvCxnSpPr>
        <p:spPr>
          <a:xfrm flipH="1" flipV="1">
            <a:off x="4345521" y="2455727"/>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4362860" y="3391008"/>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6303611" y="302016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a:off x="6850498" y="2455728"/>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a:off x="6827175" y="3403506"/>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7586147" y="2139999"/>
            <a:ext cx="309567" cy="1125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7122605" y="2629836"/>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4404901" y="1920976"/>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6293716" y="191570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3447211" y="4288444"/>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6" name="Rounded Rectangle 435"/>
          <p:cNvSpPr/>
          <p:nvPr/>
        </p:nvSpPr>
        <p:spPr>
          <a:xfrm>
            <a:off x="3509394" y="450304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452" y="4601664"/>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439" name="TextBox 2"/>
          <p:cNvSpPr txBox="1"/>
          <p:nvPr/>
        </p:nvSpPr>
        <p:spPr>
          <a:xfrm>
            <a:off x="3473359" y="4288444"/>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3515572" y="4893885"/>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4392453" y="410754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6129684" y="409222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5" name="Straight Arrow Connector 444"/>
          <p:cNvCxnSpPr/>
          <p:nvPr/>
        </p:nvCxnSpPr>
        <p:spPr>
          <a:xfrm flipH="1" flipV="1">
            <a:off x="7345484" y="239262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7357144" y="302476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16" idx="0"/>
          </p:cNvCxnSpPr>
          <p:nvPr/>
        </p:nvCxnSpPr>
        <p:spPr>
          <a:xfrm>
            <a:off x="6762069" y="4202396"/>
            <a:ext cx="980426" cy="434048"/>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643" y="3403507"/>
            <a:ext cx="489514" cy="552556"/>
          </a:xfrm>
          <a:prstGeom prst="rect">
            <a:avLst/>
          </a:prstGeom>
        </p:spPr>
      </p:pic>
      <p:cxnSp>
        <p:nvCxnSpPr>
          <p:cNvPr id="449" name="Straight Arrow Connector 448"/>
          <p:cNvCxnSpPr/>
          <p:nvPr/>
        </p:nvCxnSpPr>
        <p:spPr>
          <a:xfrm flipH="1" flipV="1">
            <a:off x="7345484" y="3680863"/>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7546091" y="3664194"/>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5150022" y="5412934"/>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7342758" y="5486247"/>
            <a:ext cx="747399" cy="658028"/>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55" name="TextBox 454"/>
          <p:cNvSpPr txBox="1"/>
          <p:nvPr/>
        </p:nvSpPr>
        <p:spPr>
          <a:xfrm>
            <a:off x="5282084" y="5622388"/>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Qualtrics</a:t>
            </a:r>
          </a:p>
        </p:txBody>
      </p:sp>
      <p:sp>
        <p:nvSpPr>
          <p:cNvPr id="456" name="TextBox 455"/>
          <p:cNvSpPr txBox="1"/>
          <p:nvPr/>
        </p:nvSpPr>
        <p:spPr>
          <a:xfrm>
            <a:off x="6078335" y="5622389"/>
            <a:ext cx="716538"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OpenTok</a:t>
            </a:r>
          </a:p>
          <a:p>
            <a:r>
              <a:rPr lang="en-US" sz="1000" dirty="0" smtClean="0">
                <a:solidFill>
                  <a:srgbClr val="53565A"/>
                </a:solidFill>
                <a:cs typeface="Arial" pitchFamily="34" charset="0"/>
              </a:rPr>
              <a:t>UPG</a:t>
            </a:r>
          </a:p>
        </p:txBody>
      </p:sp>
      <p:sp>
        <p:nvSpPr>
          <p:cNvPr id="457" name="TextBox 2"/>
          <p:cNvSpPr txBox="1"/>
          <p:nvPr/>
        </p:nvSpPr>
        <p:spPr>
          <a:xfrm>
            <a:off x="5393854" y="5370757"/>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Provider Data</a:t>
            </a:r>
            <a:endParaRPr lang="en-US" sz="1000" b="1" i="1" dirty="0" smtClean="0">
              <a:solidFill>
                <a:srgbClr val="888B8D"/>
              </a:solidFill>
              <a:latin typeface="Avenir Light"/>
            </a:endParaRPr>
          </a:p>
        </p:txBody>
      </p:sp>
      <p:sp>
        <p:nvSpPr>
          <p:cNvPr id="458" name="Rectangle 457"/>
          <p:cNvSpPr/>
          <p:nvPr/>
        </p:nvSpPr>
        <p:spPr>
          <a:xfrm>
            <a:off x="3876675" y="5422270"/>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3581809" y="5397334"/>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3915832" y="5550478"/>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r>
              <a:rPr lang="en-US" sz="1000" dirty="0" smtClean="0">
                <a:solidFill>
                  <a:srgbClr val="53565A"/>
                </a:solidFill>
                <a:cs typeface="Arial" pitchFamily="34" charset="0"/>
              </a:rPr>
              <a:t>Creehan WS</a:t>
            </a:r>
            <a:endParaRPr lang="en-US" sz="1000" dirty="0">
              <a:solidFill>
                <a:srgbClr val="53565A"/>
              </a:solidFill>
              <a:cs typeface="Arial" pitchFamily="34" charset="0"/>
            </a:endParaRPr>
          </a:p>
          <a:p>
            <a:endParaRPr lang="en-US" sz="1000" dirty="0" smtClean="0">
              <a:solidFill>
                <a:srgbClr val="53565A"/>
              </a:solidFill>
              <a:cs typeface="Arial" pitchFamily="34" charset="0"/>
            </a:endParaRPr>
          </a:p>
        </p:txBody>
      </p:sp>
      <p:cxnSp>
        <p:nvCxnSpPr>
          <p:cNvPr id="461" name="Straight Arrow Connector 460"/>
          <p:cNvCxnSpPr/>
          <p:nvPr/>
        </p:nvCxnSpPr>
        <p:spPr>
          <a:xfrm flipH="1">
            <a:off x="4505317" y="522294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6242548" y="520762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840039" y="1136295"/>
            <a:ext cx="5466941" cy="5245963"/>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7" name="Rounded Rectangle 66"/>
          <p:cNvSpPr/>
          <p:nvPr/>
        </p:nvSpPr>
        <p:spPr>
          <a:xfrm>
            <a:off x="5406536" y="450304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68" name="TextBox 2"/>
          <p:cNvSpPr txBox="1"/>
          <p:nvPr/>
        </p:nvSpPr>
        <p:spPr>
          <a:xfrm>
            <a:off x="6216322" y="4308969"/>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69" name="Rounded Rectangle 68"/>
          <p:cNvSpPr/>
          <p:nvPr/>
        </p:nvSpPr>
        <p:spPr>
          <a:xfrm>
            <a:off x="5628956" y="4563240"/>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srgbClr val="53565A"/>
                </a:solidFill>
              </a:rPr>
              <a:t>External API</a:t>
            </a:r>
            <a:endParaRPr lang="en-US" sz="1200" dirty="0">
              <a:solidFill>
                <a:srgbClr val="53565A"/>
              </a:solidFill>
            </a:endParaRPr>
          </a:p>
        </p:txBody>
      </p:sp>
      <p:grpSp>
        <p:nvGrpSpPr>
          <p:cNvPr id="467" name="Group 466"/>
          <p:cNvGrpSpPr/>
          <p:nvPr/>
        </p:nvGrpSpPr>
        <p:grpSpPr>
          <a:xfrm>
            <a:off x="7494746" y="5609240"/>
            <a:ext cx="489514" cy="552556"/>
            <a:chOff x="7437596" y="5609240"/>
            <a:chExt cx="489514" cy="552556"/>
          </a:xfrm>
        </p:grpSpPr>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6" name="TextBox 5"/>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prstClr val="white"/>
                  </a:solidFill>
                  <a:cs typeface="Arial" pitchFamily="34" charset="0"/>
                </a:rPr>
                <a:t>Script</a:t>
              </a:r>
            </a:p>
            <a:p>
              <a:pPr algn="ctr"/>
              <a:r>
                <a:rPr lang="en-US" sz="800" b="1" dirty="0" smtClean="0">
                  <a:solidFill>
                    <a:prstClr val="white"/>
                  </a:solidFill>
                  <a:cs typeface="Arial" pitchFamily="34" charset="0"/>
                </a:rPr>
                <a:t>Med</a:t>
              </a:r>
            </a:p>
          </p:txBody>
        </p:sp>
      </p:grpSp>
      <p:sp>
        <p:nvSpPr>
          <p:cNvPr id="16" name="Flowchart: Document 15"/>
          <p:cNvSpPr/>
          <p:nvPr/>
        </p:nvSpPr>
        <p:spPr>
          <a:xfrm>
            <a:off x="7394832" y="4636444"/>
            <a:ext cx="695325" cy="453294"/>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smtClean="0">
                <a:solidFill>
                  <a:srgbClr val="53565A"/>
                </a:solidFill>
                <a:latin typeface="Calibri" panose="020F0502020204030204" pitchFamily="34" charset="0"/>
              </a:rPr>
              <a:t>Image</a:t>
            </a:r>
          </a:p>
          <a:p>
            <a:pPr algn="ctr"/>
            <a:r>
              <a:rPr lang="en-US" sz="1000" b="1" dirty="0" smtClean="0">
                <a:solidFill>
                  <a:srgbClr val="53565A"/>
                </a:solidFill>
                <a:latin typeface="Calibri" panose="020F0502020204030204" pitchFamily="34" charset="0"/>
              </a:rPr>
              <a:t>Queue</a:t>
            </a:r>
            <a:endParaRPr lang="en-US" sz="1000" b="1" dirty="0">
              <a:solidFill>
                <a:srgbClr val="53565A"/>
              </a:solidFill>
              <a:latin typeface="Calibri" panose="020F0502020204030204" pitchFamily="34" charset="0"/>
            </a:endParaRPr>
          </a:p>
        </p:txBody>
      </p:sp>
      <p:cxnSp>
        <p:nvCxnSpPr>
          <p:cNvPr id="93" name="Straight Arrow Connector 446"/>
          <p:cNvCxnSpPr>
            <a:endCxn id="70" idx="0"/>
          </p:cNvCxnSpPr>
          <p:nvPr/>
        </p:nvCxnSpPr>
        <p:spPr>
          <a:xfrm rot="16200000" flipH="1">
            <a:off x="7421342" y="5291078"/>
            <a:ext cx="635823" cy="499"/>
          </a:xfrm>
          <a:prstGeom prst="bentConnector3">
            <a:avLst>
              <a:gd name="adj1" fmla="val 50000"/>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446"/>
          <p:cNvCxnSpPr/>
          <p:nvPr/>
        </p:nvCxnSpPr>
        <p:spPr>
          <a:xfrm flipV="1">
            <a:off x="4351213" y="5974586"/>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446"/>
          <p:cNvCxnSpPr/>
          <p:nvPr/>
        </p:nvCxnSpPr>
        <p:spPr>
          <a:xfrm rot="16200000" flipH="1">
            <a:off x="4249178" y="6059763"/>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6124" y="1234899"/>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8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805" y="457200"/>
            <a:ext cx="6181811" cy="540958"/>
          </a:xfrm>
        </p:spPr>
        <p:txBody>
          <a:bodyPr anchor="b"/>
          <a:lstStyle/>
          <a:p>
            <a:r>
              <a:rPr lang="en-US" dirty="0" smtClean="0"/>
              <a:t>ORx DSG Member Portal – Current State</a:t>
            </a:r>
            <a:endParaRPr lang="en-US" dirty="0"/>
          </a:p>
        </p:txBody>
      </p:sp>
      <p:grpSp>
        <p:nvGrpSpPr>
          <p:cNvPr id="5" name="Group 4"/>
          <p:cNvGrpSpPr/>
          <p:nvPr/>
        </p:nvGrpSpPr>
        <p:grpSpPr>
          <a:xfrm>
            <a:off x="3076984" y="1193446"/>
            <a:ext cx="5106551" cy="5188812"/>
            <a:chOff x="3076984" y="1097138"/>
            <a:chExt cx="5201668" cy="5323220"/>
          </a:xfrm>
        </p:grpSpPr>
        <p:sp>
          <p:nvSpPr>
            <p:cNvPr id="335" name="Rectangle 334"/>
            <p:cNvSpPr/>
            <p:nvPr/>
          </p:nvSpPr>
          <p:spPr>
            <a:xfrm>
              <a:off x="3468022" y="2078186"/>
              <a:ext cx="3990964" cy="2022014"/>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2" name="Rounded Rectangle 311"/>
            <p:cNvSpPr/>
            <p:nvPr/>
          </p:nvSpPr>
          <p:spPr>
            <a:xfrm>
              <a:off x="4027077" y="1097138"/>
              <a:ext cx="2803632" cy="268817"/>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313" name="Rounded Rectangle 312"/>
            <p:cNvSpPr/>
            <p:nvPr/>
          </p:nvSpPr>
          <p:spPr>
            <a:xfrm>
              <a:off x="3798139" y="1571596"/>
              <a:ext cx="3340939" cy="268817"/>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4429628" y="1380661"/>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6353630" y="1364949"/>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3012931" y="2947620"/>
              <a:ext cx="1887362" cy="23436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2706770" y="2943258"/>
              <a:ext cx="1896086" cy="23436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3304095" y="2952814"/>
              <a:ext cx="1895739" cy="23436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4615018" y="2123986"/>
              <a:ext cx="2303710" cy="3120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4627122" y="2496717"/>
              <a:ext cx="2303710" cy="3120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5" name="Rectangle 354"/>
            <p:cNvSpPr/>
            <p:nvPr/>
          </p:nvSpPr>
          <p:spPr>
            <a:xfrm>
              <a:off x="4615018" y="3115681"/>
              <a:ext cx="2303710" cy="3120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6" name="Rectangle 355"/>
            <p:cNvSpPr/>
            <p:nvPr/>
          </p:nvSpPr>
          <p:spPr>
            <a:xfrm>
              <a:off x="4627122" y="3501352"/>
              <a:ext cx="2303710" cy="5071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4691441" y="2147411"/>
              <a:ext cx="2114262" cy="27139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4709741" y="2507017"/>
              <a:ext cx="2114262" cy="27139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363" name="Straight Arrow Connector 362"/>
            <p:cNvCxnSpPr/>
            <p:nvPr/>
          </p:nvCxnSpPr>
          <p:spPr>
            <a:xfrm>
              <a:off x="4808929" y="2803918"/>
              <a:ext cx="0" cy="29116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p:nvPr/>
          </p:nvCxnSpPr>
          <p:spPr>
            <a:xfrm>
              <a:off x="6732927" y="2798030"/>
              <a:ext cx="0" cy="29116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2" name="Straight Arrow Connector 411"/>
            <p:cNvCxnSpPr/>
            <p:nvPr/>
          </p:nvCxnSpPr>
          <p:spPr>
            <a:xfrm>
              <a:off x="5747291" y="2808805"/>
              <a:ext cx="0" cy="29116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4709741" y="3135217"/>
              <a:ext cx="2114262" cy="27139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Caching Layer</a:t>
              </a:r>
            </a:p>
          </p:txBody>
        </p:sp>
        <p:sp>
          <p:nvSpPr>
            <p:cNvPr id="417" name="TextBox 416"/>
            <p:cNvSpPr txBox="1"/>
            <p:nvPr/>
          </p:nvSpPr>
          <p:spPr>
            <a:xfrm>
              <a:off x="4709741" y="3633103"/>
              <a:ext cx="2114262" cy="271394"/>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hAPI</a:t>
              </a:r>
            </a:p>
          </p:txBody>
        </p:sp>
        <p:cxnSp>
          <p:nvCxnSpPr>
            <p:cNvPr id="418" name="Straight Arrow Connector 417"/>
            <p:cNvCxnSpPr>
              <a:stCxn id="345" idx="1"/>
            </p:cNvCxnSpPr>
            <p:nvPr/>
          </p:nvCxnSpPr>
          <p:spPr>
            <a:xfrm flipH="1" flipV="1">
              <a:off x="4369149" y="2272808"/>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4369149" y="2621905"/>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0" name="Straight Arrow Connector 419"/>
            <p:cNvCxnSpPr/>
            <p:nvPr/>
          </p:nvCxnSpPr>
          <p:spPr>
            <a:xfrm flipH="1" flipV="1">
              <a:off x="4369149" y="3262336"/>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Arrow Connector 420"/>
            <p:cNvCxnSpPr/>
            <p:nvPr/>
          </p:nvCxnSpPr>
          <p:spPr>
            <a:xfrm flipH="1" flipV="1">
              <a:off x="4369149" y="3746287"/>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6356987" y="2972009"/>
              <a:ext cx="1896086" cy="23436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flipV="1">
              <a:off x="6920784" y="2272808"/>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flipV="1">
              <a:off x="6920784" y="2621905"/>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flipV="1">
              <a:off x="6920784" y="3262336"/>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flipH="1" flipV="1">
              <a:off x="6920784" y="3746287"/>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7670137" y="2068210"/>
              <a:ext cx="315333" cy="115477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7193461" y="2571403"/>
              <a:ext cx="1268689" cy="186815"/>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4429635" y="1843514"/>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6353632" y="1838101"/>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3454107" y="4272307"/>
              <a:ext cx="3873278" cy="96358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5" name="Rounded Rectangle 434"/>
            <p:cNvSpPr/>
            <p:nvPr/>
          </p:nvSpPr>
          <p:spPr>
            <a:xfrm>
              <a:off x="5469695" y="4492467"/>
              <a:ext cx="1760402" cy="37942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436" name="Rounded Rectangle 435"/>
            <p:cNvSpPr/>
            <p:nvPr/>
          </p:nvSpPr>
          <p:spPr>
            <a:xfrm>
              <a:off x="3517448" y="4492467"/>
              <a:ext cx="1855102" cy="37942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8264" y="4542155"/>
              <a:ext cx="1553469" cy="303401"/>
            </a:xfrm>
            <a:prstGeom prst="rect">
              <a:avLst/>
            </a:prstGeom>
            <a:noFill/>
            <a:extLst>
              <a:ext uri="{909E8E84-426E-40DD-AFC4-6F175D3DCCD1}">
                <a14:hiddenFill xmlns:a14="http://schemas.microsoft.com/office/drawing/2010/main">
                  <a:solidFill>
                    <a:srgbClr val="FFFFFF"/>
                  </a:solidFill>
                </a14:hiddenFill>
              </a:ext>
            </a:extLst>
          </p:spPr>
        </p:pic>
        <p:sp>
          <p:nvSpPr>
            <p:cNvPr id="438" name="TextBox 2"/>
            <p:cNvSpPr txBox="1"/>
            <p:nvPr/>
          </p:nvSpPr>
          <p:spPr>
            <a:xfrm>
              <a:off x="5538814" y="4273763"/>
              <a:ext cx="1884436" cy="2662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439" name="TextBox 2"/>
            <p:cNvSpPr txBox="1"/>
            <p:nvPr/>
          </p:nvSpPr>
          <p:spPr>
            <a:xfrm>
              <a:off x="3364312" y="4272307"/>
              <a:ext cx="1884436" cy="2662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3523741" y="4893431"/>
              <a:ext cx="3706355" cy="267883"/>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4416956" y="4086720"/>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6186545" y="4071008"/>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3" name="Rounded Rectangle 442"/>
            <p:cNvSpPr/>
            <p:nvPr/>
          </p:nvSpPr>
          <p:spPr>
            <a:xfrm rot="16200000">
              <a:off x="7276416" y="4526839"/>
              <a:ext cx="980564" cy="437544"/>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rgbClr val="53565A"/>
                  </a:solidFill>
                  <a:latin typeface="Avenir Light"/>
                </a:rPr>
                <a:t>IRIS OSB</a:t>
              </a:r>
              <a:endParaRPr lang="en-US" sz="1200" b="1" dirty="0">
                <a:solidFill>
                  <a:srgbClr val="53565A"/>
                </a:solidFill>
                <a:latin typeface="Avenir Light"/>
              </a:endParaRPr>
            </a:p>
          </p:txBody>
        </p:sp>
        <p:cxnSp>
          <p:nvCxnSpPr>
            <p:cNvPr id="445" name="Straight Arrow Connector 444"/>
            <p:cNvCxnSpPr/>
            <p:nvPr/>
          </p:nvCxnSpPr>
          <p:spPr>
            <a:xfrm flipH="1" flipV="1">
              <a:off x="7424991" y="2327384"/>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7436868" y="2975893"/>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443" idx="3"/>
            </p:cNvCxnSpPr>
            <p:nvPr/>
          </p:nvCxnSpPr>
          <p:spPr>
            <a:xfrm rot="16200000" flipH="1">
              <a:off x="7455988" y="3944619"/>
              <a:ext cx="313711" cy="307710"/>
            </a:xfrm>
            <a:prstGeom prst="bentConnector3">
              <a:avLst>
                <a:gd name="adj1" fmla="val 7318"/>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4903" y="3364447"/>
              <a:ext cx="498632" cy="566869"/>
            </a:xfrm>
            <a:prstGeom prst="rect">
              <a:avLst/>
            </a:prstGeom>
          </p:spPr>
        </p:pic>
        <p:cxnSp>
          <p:nvCxnSpPr>
            <p:cNvPr id="449" name="Straight Arrow Connector 448"/>
            <p:cNvCxnSpPr/>
            <p:nvPr/>
          </p:nvCxnSpPr>
          <p:spPr>
            <a:xfrm flipH="1" flipV="1">
              <a:off x="7424991" y="3648988"/>
              <a:ext cx="245869" cy="72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7629335" y="3631887"/>
              <a:ext cx="630666" cy="16199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4674407" y="5425924"/>
              <a:ext cx="2492246" cy="9848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7230098" y="5607911"/>
              <a:ext cx="1048554" cy="675073"/>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52" name="Picture 451" descr="Image result for iris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5048" y="5730037"/>
              <a:ext cx="611691" cy="395268"/>
            </a:xfrm>
            <a:prstGeom prst="rect">
              <a:avLst/>
            </a:prstGeom>
            <a:noFill/>
            <a:extLst>
              <a:ext uri="{909E8E84-426E-40DD-AFC4-6F175D3DCCD1}">
                <a14:hiddenFill xmlns:a14="http://schemas.microsoft.com/office/drawing/2010/main">
                  <a:solidFill>
                    <a:srgbClr val="FFFFFF"/>
                  </a:solidFill>
                </a14:hiddenFill>
              </a:ext>
            </a:extLst>
          </p:spPr>
        </p:pic>
        <p:cxnSp>
          <p:nvCxnSpPr>
            <p:cNvPr id="453" name="Straight Arrow Connector 452"/>
            <p:cNvCxnSpPr>
              <a:endCxn id="451" idx="0"/>
            </p:cNvCxnSpPr>
            <p:nvPr/>
          </p:nvCxnSpPr>
          <p:spPr>
            <a:xfrm flipH="1">
              <a:off x="7754375" y="5243939"/>
              <a:ext cx="12323" cy="36397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4" name="TextBox 453"/>
            <p:cNvSpPr txBox="1"/>
            <p:nvPr/>
          </p:nvSpPr>
          <p:spPr>
            <a:xfrm>
              <a:off x="6476983" y="5640805"/>
              <a:ext cx="630666" cy="719179"/>
            </a:xfrm>
            <a:prstGeom prst="rect">
              <a:avLst/>
            </a:prstGeom>
            <a:noFill/>
          </p:spPr>
          <p:txBody>
            <a:bodyPr wrap="none" lIns="0" tIns="0" rIns="0" bIns="0" rtlCol="0">
              <a:noAutofit/>
            </a:bodyPr>
            <a:lstStyle/>
            <a:p>
              <a:r>
                <a:rPr lang="en-US" sz="1000" dirty="0" smtClean="0">
                  <a:solidFill>
                    <a:srgbClr val="53565A"/>
                  </a:solidFill>
                  <a:cs typeface="Arial" pitchFamily="34" charset="0"/>
                </a:rPr>
                <a:t>RxCCR</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455" name="TextBox 454"/>
            <p:cNvSpPr txBox="1"/>
            <p:nvPr/>
          </p:nvSpPr>
          <p:spPr>
            <a:xfrm>
              <a:off x="4808929" y="5640805"/>
              <a:ext cx="729885" cy="719179"/>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ScriptMed</a:t>
              </a:r>
            </a:p>
          </p:txBody>
        </p:sp>
        <p:sp>
          <p:nvSpPr>
            <p:cNvPr id="456" name="TextBox 455"/>
            <p:cNvSpPr txBox="1"/>
            <p:nvPr/>
          </p:nvSpPr>
          <p:spPr>
            <a:xfrm>
              <a:off x="5620011" y="5640805"/>
              <a:ext cx="729885" cy="719179"/>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457" name="TextBox 2"/>
            <p:cNvSpPr txBox="1"/>
            <p:nvPr/>
          </p:nvSpPr>
          <p:spPr>
            <a:xfrm>
              <a:off x="4922781" y="5382656"/>
              <a:ext cx="1884436" cy="2662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458" name="Rectangle 457"/>
            <p:cNvSpPr/>
            <p:nvPr/>
          </p:nvSpPr>
          <p:spPr>
            <a:xfrm>
              <a:off x="3463618" y="5435502"/>
              <a:ext cx="1151400" cy="9848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3076984" y="5409921"/>
              <a:ext cx="1884436" cy="2662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3493693" y="5640805"/>
              <a:ext cx="974634" cy="719179"/>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cxnSp>
          <p:nvCxnSpPr>
            <p:cNvPr id="461" name="Straight Arrow Connector 460"/>
            <p:cNvCxnSpPr/>
            <p:nvPr/>
          </p:nvCxnSpPr>
          <p:spPr>
            <a:xfrm flipH="1">
              <a:off x="4017694" y="5231012"/>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5787283" y="5215300"/>
              <a:ext cx="1" cy="19462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2840039" y="1136295"/>
            <a:ext cx="5466941" cy="5321655"/>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333" y="1200877"/>
            <a:ext cx="666750" cy="25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55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177" y="419100"/>
            <a:ext cx="6181811" cy="540958"/>
          </a:xfrm>
        </p:spPr>
        <p:txBody>
          <a:bodyPr anchor="b"/>
          <a:lstStyle/>
          <a:p>
            <a:r>
              <a:rPr lang="en-US" dirty="0" smtClean="0"/>
              <a:t>BriovaRx Mobile– Current State</a:t>
            </a:r>
            <a:endParaRPr lang="en-US" dirty="0"/>
          </a:p>
        </p:txBody>
      </p:sp>
      <p:sp>
        <p:nvSpPr>
          <p:cNvPr id="335" name="Rectangle 334"/>
          <p:cNvSpPr/>
          <p:nvPr/>
        </p:nvSpPr>
        <p:spPr>
          <a:xfrm>
            <a:off x="3460872" y="2149723"/>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3" name="Rounded Rectangle 312"/>
          <p:cNvSpPr/>
          <p:nvPr/>
        </p:nvSpPr>
        <p:spPr>
          <a:xfrm>
            <a:off x="3946877" y="1655924"/>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4566819" y="146981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6455639" y="145449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3020674" y="2996388"/>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2720141" y="299213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3306543" y="3001451"/>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4568403" y="2211097"/>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4606931" y="2936871"/>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4648088" y="2357783"/>
            <a:ext cx="2075601" cy="281376"/>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4690678" y="3263381"/>
            <a:ext cx="2075601" cy="280249"/>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418" name="Straight Arrow Connector 417"/>
          <p:cNvCxnSpPr>
            <a:stCxn id="345" idx="1"/>
          </p:cNvCxnSpPr>
          <p:nvPr/>
        </p:nvCxnSpPr>
        <p:spPr>
          <a:xfrm flipH="1" flipV="1">
            <a:off x="4345521" y="2455727"/>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4362860" y="3391008"/>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6303611" y="302016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a:off x="6850498" y="2455728"/>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a:off x="6827175" y="3403506"/>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7586147" y="2139999"/>
            <a:ext cx="309567" cy="1125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7122605" y="2629836"/>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4566826" y="1920976"/>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6455641" y="191570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3447211" y="4288444"/>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6" name="Rounded Rectangle 435"/>
          <p:cNvSpPr/>
          <p:nvPr/>
        </p:nvSpPr>
        <p:spPr>
          <a:xfrm>
            <a:off x="3509394" y="450304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452" y="4601664"/>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439" name="TextBox 2"/>
          <p:cNvSpPr txBox="1"/>
          <p:nvPr/>
        </p:nvSpPr>
        <p:spPr>
          <a:xfrm>
            <a:off x="3473359" y="4288444"/>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3515572" y="4893885"/>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4392453" y="410754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6129684" y="409222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5" name="Straight Arrow Connector 444"/>
          <p:cNvCxnSpPr/>
          <p:nvPr/>
        </p:nvCxnSpPr>
        <p:spPr>
          <a:xfrm flipH="1" flipV="1">
            <a:off x="7345484" y="239262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7357144" y="302476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16" idx="0"/>
          </p:cNvCxnSpPr>
          <p:nvPr/>
        </p:nvCxnSpPr>
        <p:spPr>
          <a:xfrm>
            <a:off x="6762069" y="4202396"/>
            <a:ext cx="980426" cy="434048"/>
          </a:xfrm>
          <a:prstGeom prst="bentConnector2">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643" y="3403507"/>
            <a:ext cx="489514" cy="552556"/>
          </a:xfrm>
          <a:prstGeom prst="rect">
            <a:avLst/>
          </a:prstGeom>
        </p:spPr>
      </p:pic>
      <p:cxnSp>
        <p:nvCxnSpPr>
          <p:cNvPr id="449" name="Straight Arrow Connector 448"/>
          <p:cNvCxnSpPr/>
          <p:nvPr/>
        </p:nvCxnSpPr>
        <p:spPr>
          <a:xfrm flipH="1" flipV="1">
            <a:off x="7345484" y="3680863"/>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7546091" y="3664194"/>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5150022" y="5412934"/>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7342758" y="5486247"/>
            <a:ext cx="747399" cy="658028"/>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55" name="TextBox 454"/>
          <p:cNvSpPr txBox="1"/>
          <p:nvPr/>
        </p:nvSpPr>
        <p:spPr>
          <a:xfrm>
            <a:off x="5282084" y="5622388"/>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Qualtrics</a:t>
            </a:r>
          </a:p>
        </p:txBody>
      </p:sp>
      <p:sp>
        <p:nvSpPr>
          <p:cNvPr id="456" name="TextBox 455"/>
          <p:cNvSpPr txBox="1"/>
          <p:nvPr/>
        </p:nvSpPr>
        <p:spPr>
          <a:xfrm>
            <a:off x="6078335" y="5622389"/>
            <a:ext cx="716538" cy="350510"/>
          </a:xfrm>
          <a:prstGeom prst="rect">
            <a:avLst/>
          </a:prstGeom>
          <a:noFill/>
        </p:spPr>
        <p:txBody>
          <a:bodyPr wrap="none" lIns="0" tIns="0" rIns="0" bIns="0" rtlCol="0">
            <a:noAutofit/>
          </a:bodyPr>
          <a:lstStyle/>
          <a:p>
            <a:r>
              <a:rPr lang="en-US" sz="1000" dirty="0" smtClean="0">
                <a:solidFill>
                  <a:srgbClr val="53565A"/>
                </a:solidFill>
                <a:cs typeface="Arial" pitchFamily="34" charset="0"/>
              </a:rPr>
              <a:t>OpenTok</a:t>
            </a:r>
          </a:p>
          <a:p>
            <a:r>
              <a:rPr lang="en-US" sz="1000" dirty="0" smtClean="0">
                <a:solidFill>
                  <a:srgbClr val="53565A"/>
                </a:solidFill>
                <a:cs typeface="Arial" pitchFamily="34" charset="0"/>
              </a:rPr>
              <a:t>UPG</a:t>
            </a:r>
          </a:p>
        </p:txBody>
      </p:sp>
      <p:sp>
        <p:nvSpPr>
          <p:cNvPr id="457" name="TextBox 2"/>
          <p:cNvSpPr txBox="1"/>
          <p:nvPr/>
        </p:nvSpPr>
        <p:spPr>
          <a:xfrm>
            <a:off x="5393854" y="5370757"/>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Provider Data</a:t>
            </a:r>
            <a:endParaRPr lang="en-US" sz="1000" b="1" i="1" dirty="0" smtClean="0">
              <a:solidFill>
                <a:srgbClr val="888B8D"/>
              </a:solidFill>
              <a:latin typeface="Avenir Light"/>
            </a:endParaRPr>
          </a:p>
        </p:txBody>
      </p:sp>
      <p:sp>
        <p:nvSpPr>
          <p:cNvPr id="458" name="Rectangle 457"/>
          <p:cNvSpPr/>
          <p:nvPr/>
        </p:nvSpPr>
        <p:spPr>
          <a:xfrm>
            <a:off x="3876675" y="5422270"/>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3581809" y="5397334"/>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3915832" y="5550478"/>
            <a:ext cx="1175887" cy="521399"/>
          </a:xfrm>
          <a:prstGeom prst="rect">
            <a:avLst/>
          </a:prstGeom>
          <a:noFill/>
        </p:spPr>
        <p:txBody>
          <a:bodyPr wrap="none" lIns="0" tIns="0" rIns="0" bIns="0" rtlCol="0">
            <a:noAutofit/>
          </a:bodyPr>
          <a:lstStyle/>
          <a:p>
            <a:endParaRPr lang="en-US" sz="1000" dirty="0" smtClean="0">
              <a:solidFill>
                <a:srgbClr val="53565A"/>
              </a:solidFill>
              <a:cs typeface="Arial" pitchFamily="34" charset="0"/>
            </a:endParaRPr>
          </a:p>
          <a:p>
            <a:r>
              <a:rPr lang="en-US" sz="1000" dirty="0" smtClean="0">
                <a:solidFill>
                  <a:srgbClr val="53565A"/>
                </a:solidFill>
                <a:cs typeface="Arial" pitchFamily="34" charset="0"/>
              </a:rPr>
              <a:t>BriovaRx Exchange</a:t>
            </a:r>
          </a:p>
          <a:p>
            <a:r>
              <a:rPr lang="en-US" sz="1000" dirty="0" smtClean="0">
                <a:solidFill>
                  <a:srgbClr val="53565A"/>
                </a:solidFill>
                <a:cs typeface="Arial" pitchFamily="34" charset="0"/>
              </a:rPr>
              <a:t>Creehan WS</a:t>
            </a:r>
            <a:endParaRPr lang="en-US" sz="1000" dirty="0">
              <a:solidFill>
                <a:srgbClr val="53565A"/>
              </a:solidFill>
              <a:cs typeface="Arial" pitchFamily="34" charset="0"/>
            </a:endParaRPr>
          </a:p>
          <a:p>
            <a:endParaRPr lang="en-US" sz="1000" dirty="0" smtClean="0">
              <a:solidFill>
                <a:srgbClr val="53565A"/>
              </a:solidFill>
              <a:cs typeface="Arial" pitchFamily="34" charset="0"/>
            </a:endParaRPr>
          </a:p>
        </p:txBody>
      </p:sp>
      <p:cxnSp>
        <p:nvCxnSpPr>
          <p:cNvPr id="461" name="Straight Arrow Connector 460"/>
          <p:cNvCxnSpPr/>
          <p:nvPr/>
        </p:nvCxnSpPr>
        <p:spPr>
          <a:xfrm flipH="1">
            <a:off x="4505317" y="522294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6242548" y="520762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248025" y="1099315"/>
            <a:ext cx="5038725" cy="5245963"/>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7" name="Rounded Rectangle 66"/>
          <p:cNvSpPr/>
          <p:nvPr/>
        </p:nvSpPr>
        <p:spPr>
          <a:xfrm>
            <a:off x="5406536" y="450304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68" name="TextBox 2"/>
          <p:cNvSpPr txBox="1"/>
          <p:nvPr/>
        </p:nvSpPr>
        <p:spPr>
          <a:xfrm>
            <a:off x="6216322" y="4308969"/>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69" name="Rounded Rectangle 68"/>
          <p:cNvSpPr/>
          <p:nvPr/>
        </p:nvSpPr>
        <p:spPr>
          <a:xfrm>
            <a:off x="5628956" y="4563240"/>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srgbClr val="53565A"/>
                </a:solidFill>
              </a:rPr>
              <a:t>External API</a:t>
            </a:r>
            <a:endParaRPr lang="en-US" sz="1200" dirty="0">
              <a:solidFill>
                <a:srgbClr val="53565A"/>
              </a:solidFill>
            </a:endParaRPr>
          </a:p>
        </p:txBody>
      </p:sp>
      <p:grpSp>
        <p:nvGrpSpPr>
          <p:cNvPr id="467" name="Group 466"/>
          <p:cNvGrpSpPr/>
          <p:nvPr/>
        </p:nvGrpSpPr>
        <p:grpSpPr>
          <a:xfrm>
            <a:off x="7494746" y="5609240"/>
            <a:ext cx="489514" cy="552556"/>
            <a:chOff x="7437596" y="5609240"/>
            <a:chExt cx="489514" cy="552556"/>
          </a:xfrm>
        </p:grpSpPr>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6" name="TextBox 5"/>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prstClr val="white"/>
                  </a:solidFill>
                  <a:cs typeface="Arial" pitchFamily="34" charset="0"/>
                </a:rPr>
                <a:t>Script</a:t>
              </a:r>
            </a:p>
            <a:p>
              <a:pPr algn="ctr"/>
              <a:r>
                <a:rPr lang="en-US" sz="800" b="1" dirty="0" smtClean="0">
                  <a:solidFill>
                    <a:prstClr val="white"/>
                  </a:solidFill>
                  <a:cs typeface="Arial" pitchFamily="34" charset="0"/>
                </a:rPr>
                <a:t>Med</a:t>
              </a:r>
            </a:p>
          </p:txBody>
        </p:sp>
      </p:grpSp>
      <p:sp>
        <p:nvSpPr>
          <p:cNvPr id="16" name="Flowchart: Document 15"/>
          <p:cNvSpPr/>
          <p:nvPr/>
        </p:nvSpPr>
        <p:spPr>
          <a:xfrm>
            <a:off x="7394832" y="4636444"/>
            <a:ext cx="695325" cy="453294"/>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000" b="1" dirty="0" smtClean="0">
                <a:solidFill>
                  <a:srgbClr val="53565A"/>
                </a:solidFill>
                <a:latin typeface="Calibri" panose="020F0502020204030204" pitchFamily="34" charset="0"/>
              </a:rPr>
              <a:t>Image</a:t>
            </a:r>
          </a:p>
          <a:p>
            <a:pPr algn="ctr"/>
            <a:r>
              <a:rPr lang="en-US" sz="1000" b="1" dirty="0" smtClean="0">
                <a:solidFill>
                  <a:srgbClr val="53565A"/>
                </a:solidFill>
                <a:latin typeface="Calibri" panose="020F0502020204030204" pitchFamily="34" charset="0"/>
              </a:rPr>
              <a:t>Queue</a:t>
            </a:r>
            <a:endParaRPr lang="en-US" sz="1000" b="1" dirty="0">
              <a:solidFill>
                <a:srgbClr val="53565A"/>
              </a:solidFill>
              <a:latin typeface="Calibri" panose="020F0502020204030204" pitchFamily="34" charset="0"/>
            </a:endParaRPr>
          </a:p>
        </p:txBody>
      </p:sp>
      <p:cxnSp>
        <p:nvCxnSpPr>
          <p:cNvPr id="93" name="Straight Arrow Connector 446"/>
          <p:cNvCxnSpPr>
            <a:endCxn id="70" idx="0"/>
          </p:cNvCxnSpPr>
          <p:nvPr/>
        </p:nvCxnSpPr>
        <p:spPr>
          <a:xfrm rot="16200000" flipH="1">
            <a:off x="7421342" y="5291078"/>
            <a:ext cx="635823" cy="499"/>
          </a:xfrm>
          <a:prstGeom prst="bentConnector3">
            <a:avLst>
              <a:gd name="adj1" fmla="val 50000"/>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446"/>
          <p:cNvCxnSpPr/>
          <p:nvPr/>
        </p:nvCxnSpPr>
        <p:spPr>
          <a:xfrm flipV="1">
            <a:off x="4351213" y="5974586"/>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446"/>
          <p:cNvCxnSpPr/>
          <p:nvPr/>
        </p:nvCxnSpPr>
        <p:spPr>
          <a:xfrm rot="16200000" flipH="1">
            <a:off x="4249178" y="6059763"/>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p:nvPr/>
        </p:nvSpPr>
        <p:spPr>
          <a:xfrm>
            <a:off x="4480320" y="1150428"/>
            <a:ext cx="2032934" cy="319382"/>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rgbClr val="888B8D"/>
                </a:solidFill>
              </a:rPr>
              <a:t>Member</a:t>
            </a:r>
            <a:endParaRPr lang="en-US" sz="1200" dirty="0">
              <a:solidFill>
                <a:srgbClr val="888B8D"/>
              </a:solidFill>
            </a:endParaRPr>
          </a:p>
        </p:txBody>
      </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5109" y="1169702"/>
            <a:ext cx="403165" cy="280833"/>
          </a:xfrm>
          <a:prstGeom prst="rect">
            <a:avLst/>
          </a:prstGeom>
        </p:spPr>
      </p:pic>
      <p:pic>
        <p:nvPicPr>
          <p:cNvPr id="6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5257" y="1220556"/>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94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805" y="457200"/>
            <a:ext cx="6181811" cy="540958"/>
          </a:xfrm>
        </p:spPr>
        <p:txBody>
          <a:bodyPr anchor="b"/>
          <a:lstStyle/>
          <a:p>
            <a:r>
              <a:rPr lang="en-US" dirty="0" smtClean="0"/>
              <a:t>ORx DSG Member Mobile – Current State</a:t>
            </a:r>
            <a:endParaRPr lang="en-US" dirty="0"/>
          </a:p>
        </p:txBody>
      </p:sp>
      <p:sp>
        <p:nvSpPr>
          <p:cNvPr id="335" name="Rectangle 334"/>
          <p:cNvSpPr/>
          <p:nvPr/>
        </p:nvSpPr>
        <p:spPr>
          <a:xfrm>
            <a:off x="3460872" y="2149723"/>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2" name="Rounded Rectangle 311"/>
          <p:cNvSpPr/>
          <p:nvPr/>
        </p:nvSpPr>
        <p:spPr>
          <a:xfrm>
            <a:off x="4009704" y="1193446"/>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Member</a:t>
            </a:r>
            <a:endParaRPr lang="en-US" sz="1400" dirty="0">
              <a:solidFill>
                <a:srgbClr val="888B8D"/>
              </a:solidFill>
            </a:endParaRPr>
          </a:p>
        </p:txBody>
      </p:sp>
      <p:sp>
        <p:nvSpPr>
          <p:cNvPr id="313" name="Rounded Rectangle 312"/>
          <p:cNvSpPr/>
          <p:nvPr/>
        </p:nvSpPr>
        <p:spPr>
          <a:xfrm>
            <a:off x="3784952" y="1655924"/>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333" name="Straight Arrow Connector 332"/>
          <p:cNvCxnSpPr/>
          <p:nvPr/>
        </p:nvCxnSpPr>
        <p:spPr>
          <a:xfrm flipH="1">
            <a:off x="4404894" y="146981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H="1">
            <a:off x="6293714" y="145449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1" name="TextBox 340"/>
          <p:cNvSpPr txBox="1"/>
          <p:nvPr/>
        </p:nvSpPr>
        <p:spPr>
          <a:xfrm rot="16200000">
            <a:off x="3020674" y="2996388"/>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343" name="TextBox 342"/>
          <p:cNvSpPr txBox="1"/>
          <p:nvPr/>
        </p:nvSpPr>
        <p:spPr>
          <a:xfrm rot="16200000">
            <a:off x="2720141" y="299213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344" name="TextBox 343"/>
          <p:cNvSpPr txBox="1"/>
          <p:nvPr/>
        </p:nvSpPr>
        <p:spPr>
          <a:xfrm rot="16200000">
            <a:off x="3306543" y="3001451"/>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345" name="Rectangle 344"/>
          <p:cNvSpPr/>
          <p:nvPr/>
        </p:nvSpPr>
        <p:spPr>
          <a:xfrm>
            <a:off x="4586894" y="2194367"/>
            <a:ext cx="2261585" cy="3042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6" name="Rectangle 345"/>
          <p:cNvSpPr/>
          <p:nvPr/>
        </p:nvSpPr>
        <p:spPr>
          <a:xfrm>
            <a:off x="4598776" y="2557686"/>
            <a:ext cx="2261585" cy="3042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5" name="Rectangle 354"/>
          <p:cNvSpPr/>
          <p:nvPr/>
        </p:nvSpPr>
        <p:spPr>
          <a:xfrm>
            <a:off x="4586894" y="3161022"/>
            <a:ext cx="2261585" cy="30420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6" name="Rectangle 355"/>
          <p:cNvSpPr/>
          <p:nvPr/>
        </p:nvSpPr>
        <p:spPr>
          <a:xfrm>
            <a:off x="4598776" y="3536955"/>
            <a:ext cx="2261585" cy="4943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59" name="TextBox 358"/>
          <p:cNvSpPr txBox="1"/>
          <p:nvPr/>
        </p:nvSpPr>
        <p:spPr>
          <a:xfrm>
            <a:off x="4661919" y="2217200"/>
            <a:ext cx="2075601" cy="264541"/>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Presentation Layer</a:t>
            </a:r>
          </a:p>
        </p:txBody>
      </p:sp>
      <p:sp>
        <p:nvSpPr>
          <p:cNvPr id="362" name="TextBox 361"/>
          <p:cNvSpPr txBox="1"/>
          <p:nvPr/>
        </p:nvSpPr>
        <p:spPr>
          <a:xfrm>
            <a:off x="4679885" y="2567726"/>
            <a:ext cx="2075601" cy="264541"/>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Application Layer</a:t>
            </a:r>
          </a:p>
        </p:txBody>
      </p:sp>
      <p:cxnSp>
        <p:nvCxnSpPr>
          <p:cNvPr id="363" name="Straight Arrow Connector 362"/>
          <p:cNvCxnSpPr/>
          <p:nvPr/>
        </p:nvCxnSpPr>
        <p:spPr>
          <a:xfrm>
            <a:off x="4777259" y="2857131"/>
            <a:ext cx="0" cy="28381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85" name="Straight Arrow Connector 384"/>
          <p:cNvCxnSpPr/>
          <p:nvPr/>
        </p:nvCxnSpPr>
        <p:spPr>
          <a:xfrm>
            <a:off x="6666075" y="2851392"/>
            <a:ext cx="0" cy="28381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2" name="Straight Arrow Connector 411"/>
          <p:cNvCxnSpPr/>
          <p:nvPr/>
        </p:nvCxnSpPr>
        <p:spPr>
          <a:xfrm>
            <a:off x="5698462" y="2861894"/>
            <a:ext cx="0" cy="28381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15" name="TextBox 414"/>
          <p:cNvSpPr txBox="1"/>
          <p:nvPr/>
        </p:nvSpPr>
        <p:spPr>
          <a:xfrm>
            <a:off x="4679885" y="3180065"/>
            <a:ext cx="2075601" cy="264541"/>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Caching Layer</a:t>
            </a:r>
          </a:p>
        </p:txBody>
      </p:sp>
      <p:sp>
        <p:nvSpPr>
          <p:cNvPr id="417" name="TextBox 416"/>
          <p:cNvSpPr txBox="1"/>
          <p:nvPr/>
        </p:nvSpPr>
        <p:spPr>
          <a:xfrm>
            <a:off x="4679885" y="3665379"/>
            <a:ext cx="2075601" cy="264541"/>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hAPI</a:t>
            </a:r>
          </a:p>
        </p:txBody>
      </p:sp>
      <p:cxnSp>
        <p:nvCxnSpPr>
          <p:cNvPr id="418" name="Straight Arrow Connector 417"/>
          <p:cNvCxnSpPr>
            <a:stCxn id="345" idx="1"/>
          </p:cNvCxnSpPr>
          <p:nvPr/>
        </p:nvCxnSpPr>
        <p:spPr>
          <a:xfrm flipH="1" flipV="1">
            <a:off x="4345521" y="2339431"/>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9" name="Straight Arrow Connector 418"/>
          <p:cNvCxnSpPr/>
          <p:nvPr/>
        </p:nvCxnSpPr>
        <p:spPr>
          <a:xfrm flipH="1" flipV="1">
            <a:off x="4345521" y="267971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0" name="Straight Arrow Connector 419"/>
          <p:cNvCxnSpPr/>
          <p:nvPr/>
        </p:nvCxnSpPr>
        <p:spPr>
          <a:xfrm flipH="1" flipV="1">
            <a:off x="4345521" y="330397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1" name="Straight Arrow Connector 420"/>
          <p:cNvCxnSpPr/>
          <p:nvPr/>
        </p:nvCxnSpPr>
        <p:spPr>
          <a:xfrm flipH="1" flipV="1">
            <a:off x="4345521" y="3775706"/>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2" name="TextBox 421"/>
          <p:cNvSpPr txBox="1"/>
          <p:nvPr/>
        </p:nvSpPr>
        <p:spPr>
          <a:xfrm rot="16200000">
            <a:off x="6303611" y="302016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423" name="Straight Arrow Connector 422"/>
          <p:cNvCxnSpPr/>
          <p:nvPr/>
        </p:nvCxnSpPr>
        <p:spPr>
          <a:xfrm flipH="1" flipV="1">
            <a:off x="6850497" y="2339431"/>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4" name="Straight Arrow Connector 423"/>
          <p:cNvCxnSpPr/>
          <p:nvPr/>
        </p:nvCxnSpPr>
        <p:spPr>
          <a:xfrm flipH="1" flipV="1">
            <a:off x="6850497" y="267971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flipV="1">
            <a:off x="6850497" y="330397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6" name="Straight Arrow Connector 425"/>
          <p:cNvCxnSpPr/>
          <p:nvPr/>
        </p:nvCxnSpPr>
        <p:spPr>
          <a:xfrm flipH="1" flipV="1">
            <a:off x="6850497" y="3775706"/>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7" name="Rectangle 426"/>
          <p:cNvSpPr/>
          <p:nvPr/>
        </p:nvSpPr>
        <p:spPr>
          <a:xfrm>
            <a:off x="7586147" y="2139999"/>
            <a:ext cx="309567" cy="112561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29" name="TextBox 428"/>
          <p:cNvSpPr txBox="1"/>
          <p:nvPr/>
        </p:nvSpPr>
        <p:spPr>
          <a:xfrm rot="16200000">
            <a:off x="7122605" y="2629836"/>
            <a:ext cx="1236655" cy="183399"/>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430" name="Straight Arrow Connector 429"/>
          <p:cNvCxnSpPr/>
          <p:nvPr/>
        </p:nvCxnSpPr>
        <p:spPr>
          <a:xfrm flipH="1">
            <a:off x="4404901" y="1920976"/>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flipH="1">
            <a:off x="6293716" y="191570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34" name="Rounded Rectangle 433"/>
          <p:cNvSpPr/>
          <p:nvPr/>
        </p:nvSpPr>
        <p:spPr>
          <a:xfrm>
            <a:off x="3447211" y="4288444"/>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435" name="Rounded Rectangle 434"/>
          <p:cNvSpPr/>
          <p:nvPr/>
        </p:nvSpPr>
        <p:spPr>
          <a:xfrm>
            <a:off x="5425942" y="4503045"/>
            <a:ext cx="1728212"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436" name="Rounded Rectangle 435"/>
          <p:cNvSpPr/>
          <p:nvPr/>
        </p:nvSpPr>
        <p:spPr>
          <a:xfrm>
            <a:off x="3509394" y="4503045"/>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37" name="Picture 43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452" y="4551478"/>
            <a:ext cx="1525062" cy="295740"/>
          </a:xfrm>
          <a:prstGeom prst="rect">
            <a:avLst/>
          </a:prstGeom>
          <a:noFill/>
          <a:extLst>
            <a:ext uri="{909E8E84-426E-40DD-AFC4-6F175D3DCCD1}">
              <a14:hiddenFill xmlns:a14="http://schemas.microsoft.com/office/drawing/2010/main">
                <a:solidFill>
                  <a:srgbClr val="FFFFFF"/>
                </a:solidFill>
              </a14:hiddenFill>
            </a:ext>
          </a:extLst>
        </p:spPr>
      </p:pic>
      <p:sp>
        <p:nvSpPr>
          <p:cNvPr id="438" name="TextBox 2"/>
          <p:cNvSpPr txBox="1"/>
          <p:nvPr/>
        </p:nvSpPr>
        <p:spPr>
          <a:xfrm>
            <a:off x="5493797" y="4289863"/>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439" name="TextBox 2"/>
          <p:cNvSpPr txBox="1"/>
          <p:nvPr/>
        </p:nvSpPr>
        <p:spPr>
          <a:xfrm>
            <a:off x="3359058" y="4288444"/>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440" name="Rounded Rectangle 439"/>
          <p:cNvSpPr/>
          <p:nvPr/>
        </p:nvSpPr>
        <p:spPr>
          <a:xfrm>
            <a:off x="3515572" y="4893885"/>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cxnSp>
        <p:nvCxnSpPr>
          <p:cNvPr id="441" name="Straight Arrow Connector 440"/>
          <p:cNvCxnSpPr/>
          <p:nvPr/>
        </p:nvCxnSpPr>
        <p:spPr>
          <a:xfrm flipH="1">
            <a:off x="4392453" y="410754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flipH="1">
            <a:off x="6129684" y="409222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3" name="Rounded Rectangle 442"/>
          <p:cNvSpPr/>
          <p:nvPr/>
        </p:nvSpPr>
        <p:spPr>
          <a:xfrm rot="16200000">
            <a:off x="7203040" y="4535026"/>
            <a:ext cx="955805" cy="429543"/>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b="1" dirty="0" smtClean="0">
                <a:solidFill>
                  <a:srgbClr val="53565A"/>
                </a:solidFill>
                <a:latin typeface="Avenir Light"/>
              </a:rPr>
              <a:t>IRIS OSB</a:t>
            </a:r>
            <a:endParaRPr lang="en-US" sz="1200" b="1" dirty="0">
              <a:solidFill>
                <a:srgbClr val="53565A"/>
              </a:solidFill>
              <a:latin typeface="Avenir Light"/>
            </a:endParaRPr>
          </a:p>
        </p:txBody>
      </p:sp>
      <p:cxnSp>
        <p:nvCxnSpPr>
          <p:cNvPr id="445" name="Straight Arrow Connector 444"/>
          <p:cNvCxnSpPr/>
          <p:nvPr/>
        </p:nvCxnSpPr>
        <p:spPr>
          <a:xfrm flipH="1" flipV="1">
            <a:off x="7345484" y="239262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p:nvPr/>
        </p:nvCxnSpPr>
        <p:spPr>
          <a:xfrm flipH="1" flipV="1">
            <a:off x="7357144" y="302476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a:endCxn id="443" idx="3"/>
          </p:cNvCxnSpPr>
          <p:nvPr/>
        </p:nvCxnSpPr>
        <p:spPr>
          <a:xfrm rot="16200000" flipH="1">
            <a:off x="7377006" y="3967959"/>
            <a:ext cx="305790" cy="302083"/>
          </a:xfrm>
          <a:prstGeom prst="bentConnector3">
            <a:avLst>
              <a:gd name="adj1" fmla="val 7318"/>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0643" y="3403507"/>
            <a:ext cx="489514" cy="552556"/>
          </a:xfrm>
          <a:prstGeom prst="rect">
            <a:avLst/>
          </a:prstGeom>
        </p:spPr>
      </p:pic>
      <p:cxnSp>
        <p:nvCxnSpPr>
          <p:cNvPr id="449" name="Straight Arrow Connector 448"/>
          <p:cNvCxnSpPr/>
          <p:nvPr/>
        </p:nvCxnSpPr>
        <p:spPr>
          <a:xfrm flipH="1" flipV="1">
            <a:off x="7345484" y="3680863"/>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28" name="TextBox 427"/>
          <p:cNvSpPr txBox="1"/>
          <p:nvPr/>
        </p:nvSpPr>
        <p:spPr>
          <a:xfrm>
            <a:off x="7546091" y="3664194"/>
            <a:ext cx="619134" cy="157906"/>
          </a:xfrm>
          <a:prstGeom prst="rect">
            <a:avLst/>
          </a:prstGeom>
          <a:noFill/>
        </p:spPr>
        <p:txBody>
          <a:bodyPr wrap="none" lIns="0" tIns="0" rIns="0" bIns="0" rtlCol="0">
            <a:noAutofit/>
          </a:bodyPr>
          <a:lstStyle/>
          <a:p>
            <a:pPr algn="ctr"/>
            <a:r>
              <a:rPr lang="en-US" sz="1000" dirty="0" smtClean="0">
                <a:solidFill>
                  <a:prstClr val="white"/>
                </a:solidFill>
                <a:cs typeface="Arial" pitchFamily="34" charset="0"/>
              </a:rPr>
              <a:t>Oracle</a:t>
            </a:r>
          </a:p>
        </p:txBody>
      </p:sp>
      <p:sp>
        <p:nvSpPr>
          <p:cNvPr id="450" name="Rectangle 449"/>
          <p:cNvSpPr/>
          <p:nvPr/>
        </p:nvSpPr>
        <p:spPr>
          <a:xfrm>
            <a:off x="4645197" y="5412933"/>
            <a:ext cx="2446673" cy="959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1" name="Rounded Rectangle 450"/>
          <p:cNvSpPr/>
          <p:nvPr/>
        </p:nvSpPr>
        <p:spPr>
          <a:xfrm>
            <a:off x="7154155" y="5590325"/>
            <a:ext cx="1029380" cy="658028"/>
          </a:xfrm>
          <a:prstGeom prst="roundRect">
            <a:avLst>
              <a:gd name="adj" fmla="val 12084"/>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452" name="Picture 451" descr="Image result for iris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5174" y="5709367"/>
            <a:ext cx="600506" cy="385288"/>
          </a:xfrm>
          <a:prstGeom prst="rect">
            <a:avLst/>
          </a:prstGeom>
          <a:noFill/>
          <a:extLst>
            <a:ext uri="{909E8E84-426E-40DD-AFC4-6F175D3DCCD1}">
              <a14:hiddenFill xmlns:a14="http://schemas.microsoft.com/office/drawing/2010/main">
                <a:solidFill>
                  <a:srgbClr val="FFFFFF"/>
                </a:solidFill>
              </a14:hiddenFill>
            </a:ext>
          </a:extLst>
        </p:spPr>
      </p:pic>
      <p:cxnSp>
        <p:nvCxnSpPr>
          <p:cNvPr id="453" name="Straight Arrow Connector 452"/>
          <p:cNvCxnSpPr>
            <a:endCxn id="451" idx="0"/>
          </p:cNvCxnSpPr>
          <p:nvPr/>
        </p:nvCxnSpPr>
        <p:spPr>
          <a:xfrm flipH="1">
            <a:off x="7668845" y="5235543"/>
            <a:ext cx="12098" cy="35478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54" name="TextBox 453"/>
          <p:cNvSpPr txBox="1"/>
          <p:nvPr/>
        </p:nvSpPr>
        <p:spPr>
          <a:xfrm>
            <a:off x="6414811" y="5622388"/>
            <a:ext cx="619134"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RxCCR</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PAS</a:t>
            </a:r>
          </a:p>
          <a:p>
            <a:endParaRPr lang="en-US" sz="1000" dirty="0" smtClean="0">
              <a:solidFill>
                <a:srgbClr val="53565A"/>
              </a:solidFill>
              <a:cs typeface="Arial" pitchFamily="34" charset="0"/>
            </a:endParaRPr>
          </a:p>
        </p:txBody>
      </p:sp>
      <p:sp>
        <p:nvSpPr>
          <p:cNvPr id="455" name="TextBox 454"/>
          <p:cNvSpPr txBox="1"/>
          <p:nvPr/>
        </p:nvSpPr>
        <p:spPr>
          <a:xfrm>
            <a:off x="4777259" y="5622388"/>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EPMP</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ScriptMed</a:t>
            </a:r>
          </a:p>
        </p:txBody>
      </p:sp>
      <p:sp>
        <p:nvSpPr>
          <p:cNvPr id="456" name="TextBox 455"/>
          <p:cNvSpPr txBox="1"/>
          <p:nvPr/>
        </p:nvSpPr>
        <p:spPr>
          <a:xfrm>
            <a:off x="5573510" y="5622388"/>
            <a:ext cx="716538"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RxClaim</a:t>
            </a:r>
          </a:p>
          <a:p>
            <a:endParaRPr lang="en-US" sz="1000" dirty="0" smtClean="0">
              <a:solidFill>
                <a:srgbClr val="53565A"/>
              </a:solidFill>
              <a:cs typeface="Arial" pitchFamily="34" charset="0"/>
            </a:endParaRPr>
          </a:p>
          <a:p>
            <a:r>
              <a:rPr lang="en-US" sz="1000" dirty="0" smtClean="0">
                <a:solidFill>
                  <a:srgbClr val="53565A"/>
                </a:solidFill>
                <a:cs typeface="Arial" pitchFamily="34" charset="0"/>
              </a:rPr>
              <a:t>RxAdmin</a:t>
            </a:r>
            <a:endParaRPr lang="en-US" sz="1000" dirty="0">
              <a:solidFill>
                <a:srgbClr val="53565A"/>
              </a:solidFill>
              <a:cs typeface="Arial" pitchFamily="34" charset="0"/>
            </a:endParaRPr>
          </a:p>
          <a:p>
            <a:r>
              <a:rPr lang="en-US" sz="1000" dirty="0">
                <a:solidFill>
                  <a:srgbClr val="53565A"/>
                </a:solidFill>
                <a:cs typeface="Arial" pitchFamily="34" charset="0"/>
              </a:rPr>
              <a:t>RxWeb</a:t>
            </a:r>
            <a:endParaRPr lang="en-US" sz="1000" dirty="0" smtClean="0">
              <a:solidFill>
                <a:srgbClr val="53565A"/>
              </a:solidFill>
              <a:cs typeface="Arial" pitchFamily="34" charset="0"/>
            </a:endParaRPr>
          </a:p>
        </p:txBody>
      </p:sp>
      <p:sp>
        <p:nvSpPr>
          <p:cNvPr id="457" name="TextBox 2"/>
          <p:cNvSpPr txBox="1"/>
          <p:nvPr/>
        </p:nvSpPr>
        <p:spPr>
          <a:xfrm>
            <a:off x="4889029" y="5370757"/>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Optum Provider Data</a:t>
            </a:r>
            <a:endParaRPr lang="en-US" sz="1000" b="1" i="1" dirty="0" smtClean="0">
              <a:solidFill>
                <a:srgbClr val="888B8D"/>
              </a:solidFill>
              <a:latin typeface="Avenir Light"/>
            </a:endParaRPr>
          </a:p>
        </p:txBody>
      </p:sp>
      <p:sp>
        <p:nvSpPr>
          <p:cNvPr id="458" name="Rectangle 457"/>
          <p:cNvSpPr/>
          <p:nvPr/>
        </p:nvSpPr>
        <p:spPr>
          <a:xfrm>
            <a:off x="3456548" y="5422269"/>
            <a:ext cx="1130346" cy="959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9" name="TextBox 2"/>
          <p:cNvSpPr txBox="1"/>
          <p:nvPr/>
        </p:nvSpPr>
        <p:spPr>
          <a:xfrm>
            <a:off x="3076984" y="5397334"/>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rgbClr val="888B8D"/>
                </a:solidFill>
                <a:latin typeface="Avenir Light"/>
              </a:rPr>
              <a:t>External Data</a:t>
            </a:r>
            <a:endParaRPr lang="en-US" sz="1000" b="1" i="1" dirty="0" smtClean="0">
              <a:solidFill>
                <a:srgbClr val="888B8D"/>
              </a:solidFill>
              <a:latin typeface="Avenir Light"/>
            </a:endParaRPr>
          </a:p>
        </p:txBody>
      </p:sp>
      <p:sp>
        <p:nvSpPr>
          <p:cNvPr id="460" name="TextBox 459"/>
          <p:cNvSpPr txBox="1"/>
          <p:nvPr/>
        </p:nvSpPr>
        <p:spPr>
          <a:xfrm>
            <a:off x="3486073" y="5622388"/>
            <a:ext cx="956812" cy="701020"/>
          </a:xfrm>
          <a:prstGeom prst="rect">
            <a:avLst/>
          </a:prstGeom>
          <a:noFill/>
        </p:spPr>
        <p:txBody>
          <a:bodyPr wrap="none" lIns="0" tIns="0" rIns="0" bIns="0" rtlCol="0">
            <a:noAutofit/>
          </a:bodyPr>
          <a:lstStyle/>
          <a:p>
            <a:r>
              <a:rPr lang="en-US" sz="1000" dirty="0" smtClean="0">
                <a:solidFill>
                  <a:srgbClr val="53565A"/>
                </a:solidFill>
                <a:cs typeface="Arial" pitchFamily="34" charset="0"/>
              </a:rPr>
              <a:t>DRx</a:t>
            </a:r>
          </a:p>
          <a:p>
            <a:r>
              <a:rPr lang="en-US" sz="1000" dirty="0" smtClean="0">
                <a:solidFill>
                  <a:srgbClr val="53565A"/>
                </a:solidFill>
                <a:cs typeface="Arial" pitchFamily="34" charset="0"/>
              </a:rPr>
              <a:t>Exact Target</a:t>
            </a:r>
          </a:p>
          <a:p>
            <a:r>
              <a:rPr lang="en-US" sz="1000" dirty="0" smtClean="0">
                <a:solidFill>
                  <a:srgbClr val="53565A"/>
                </a:solidFill>
                <a:cs typeface="Arial" pitchFamily="34" charset="0"/>
              </a:rPr>
              <a:t>Trust Commerce</a:t>
            </a:r>
          </a:p>
        </p:txBody>
      </p:sp>
      <p:cxnSp>
        <p:nvCxnSpPr>
          <p:cNvPr id="461" name="Straight Arrow Connector 460"/>
          <p:cNvCxnSpPr/>
          <p:nvPr/>
        </p:nvCxnSpPr>
        <p:spPr>
          <a:xfrm flipH="1">
            <a:off x="4000492" y="522294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2" name="Straight Arrow Connector 461"/>
          <p:cNvCxnSpPr/>
          <p:nvPr/>
        </p:nvCxnSpPr>
        <p:spPr>
          <a:xfrm flipH="1">
            <a:off x="5737723" y="520762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840039" y="1136295"/>
            <a:ext cx="5466941" cy="5245963"/>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6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333" y="1200877"/>
            <a:ext cx="666750" cy="25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27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625" y="400050"/>
            <a:ext cx="7757000" cy="540958"/>
          </a:xfrm>
        </p:spPr>
        <p:txBody>
          <a:bodyPr anchor="b"/>
          <a:lstStyle/>
          <a:p>
            <a:r>
              <a:rPr lang="en-US" dirty="0" smtClean="0"/>
              <a:t>BriovaRx Provider Portal – Current State</a:t>
            </a:r>
            <a:endParaRPr lang="en-US" dirty="0"/>
          </a:p>
        </p:txBody>
      </p:sp>
      <p:sp>
        <p:nvSpPr>
          <p:cNvPr id="60" name="Rectangle 59"/>
          <p:cNvSpPr/>
          <p:nvPr/>
        </p:nvSpPr>
        <p:spPr>
          <a:xfrm>
            <a:off x="2902284" y="2260624"/>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61" name="Rounded Rectangle 60"/>
          <p:cNvSpPr/>
          <p:nvPr/>
        </p:nvSpPr>
        <p:spPr>
          <a:xfrm>
            <a:off x="3451116" y="1304347"/>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62" name="Rounded Rectangle 61"/>
          <p:cNvSpPr/>
          <p:nvPr/>
        </p:nvSpPr>
        <p:spPr>
          <a:xfrm>
            <a:off x="3226364" y="1766825"/>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63" name="Straight Arrow Connector 62"/>
          <p:cNvCxnSpPr/>
          <p:nvPr/>
        </p:nvCxnSpPr>
        <p:spPr>
          <a:xfrm flipH="1">
            <a:off x="3846306" y="1580711"/>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5735126" y="1565396"/>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6200000">
            <a:off x="2462086" y="3107289"/>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Instrumentation</a:t>
            </a:r>
          </a:p>
        </p:txBody>
      </p:sp>
      <p:sp>
        <p:nvSpPr>
          <p:cNvPr id="66" name="TextBox 65"/>
          <p:cNvSpPr txBox="1"/>
          <p:nvPr/>
        </p:nvSpPr>
        <p:spPr>
          <a:xfrm rot="16200000">
            <a:off x="2161553" y="3103038"/>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Security</a:t>
            </a:r>
          </a:p>
        </p:txBody>
      </p:sp>
      <p:sp>
        <p:nvSpPr>
          <p:cNvPr id="67" name="TextBox 66"/>
          <p:cNvSpPr txBox="1"/>
          <p:nvPr/>
        </p:nvSpPr>
        <p:spPr>
          <a:xfrm rot="16200000">
            <a:off x="2747955" y="3112352"/>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Logging Framework</a:t>
            </a:r>
          </a:p>
        </p:txBody>
      </p:sp>
      <p:sp>
        <p:nvSpPr>
          <p:cNvPr id="68" name="Rectangle 67"/>
          <p:cNvSpPr/>
          <p:nvPr/>
        </p:nvSpPr>
        <p:spPr>
          <a:xfrm>
            <a:off x="4009815" y="2321998"/>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69" name="Rectangle 68"/>
          <p:cNvSpPr/>
          <p:nvPr/>
        </p:nvSpPr>
        <p:spPr>
          <a:xfrm>
            <a:off x="4048343" y="3047772"/>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0" name="TextBox 69"/>
          <p:cNvSpPr txBox="1"/>
          <p:nvPr/>
        </p:nvSpPr>
        <p:spPr>
          <a:xfrm>
            <a:off x="4089500" y="2468684"/>
            <a:ext cx="2075601" cy="281376"/>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Presentation Layer</a:t>
            </a:r>
          </a:p>
        </p:txBody>
      </p:sp>
      <p:sp>
        <p:nvSpPr>
          <p:cNvPr id="71" name="TextBox 70"/>
          <p:cNvSpPr txBox="1"/>
          <p:nvPr/>
        </p:nvSpPr>
        <p:spPr>
          <a:xfrm>
            <a:off x="4132090" y="3374282"/>
            <a:ext cx="2075601" cy="280249"/>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Application Layer</a:t>
            </a:r>
          </a:p>
        </p:txBody>
      </p:sp>
      <p:cxnSp>
        <p:nvCxnSpPr>
          <p:cNvPr id="72" name="Straight Arrow Connector 71"/>
          <p:cNvCxnSpPr>
            <a:stCxn id="68" idx="1"/>
          </p:cNvCxnSpPr>
          <p:nvPr/>
        </p:nvCxnSpPr>
        <p:spPr>
          <a:xfrm flipH="1" flipV="1">
            <a:off x="3786933" y="2566628"/>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flipV="1">
            <a:off x="3804272" y="3501909"/>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rot="16200000">
            <a:off x="5745023" y="3131063"/>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Utilities Framework</a:t>
            </a:r>
          </a:p>
        </p:txBody>
      </p:sp>
      <p:cxnSp>
        <p:nvCxnSpPr>
          <p:cNvPr id="75" name="Straight Arrow Connector 74"/>
          <p:cNvCxnSpPr/>
          <p:nvPr/>
        </p:nvCxnSpPr>
        <p:spPr>
          <a:xfrm flipH="1">
            <a:off x="6291910" y="2566629"/>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6268587" y="3514407"/>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7027559" y="2378839"/>
            <a:ext cx="309567" cy="8672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8" name="TextBox 77"/>
          <p:cNvSpPr txBox="1"/>
          <p:nvPr/>
        </p:nvSpPr>
        <p:spPr>
          <a:xfrm rot="16200000">
            <a:off x="6564017" y="2740737"/>
            <a:ext cx="1236655" cy="183399"/>
          </a:xfrm>
          <a:prstGeom prst="rect">
            <a:avLst/>
          </a:prstGeom>
          <a:noFill/>
        </p:spPr>
        <p:txBody>
          <a:bodyPr wrap="none" lIns="0" tIns="0" rIns="0" bIns="0" rtlCol="0">
            <a:noAutofit/>
          </a:bodyPr>
          <a:lstStyle/>
          <a:p>
            <a:pPr algn="ctr"/>
            <a:r>
              <a:rPr lang="en-US" sz="1000" dirty="0" smtClean="0">
                <a:latin typeface="Arial" pitchFamily="34" charset="0"/>
                <a:cs typeface="Arial" pitchFamily="34" charset="0"/>
              </a:rPr>
              <a:t> </a:t>
            </a:r>
            <a:r>
              <a:rPr lang="en-US" sz="1100" dirty="0" smtClean="0">
                <a:latin typeface="Arial" pitchFamily="34" charset="0"/>
                <a:cs typeface="Arial" pitchFamily="34" charset="0"/>
              </a:rPr>
              <a:t>Optum</a:t>
            </a:r>
            <a:r>
              <a:rPr lang="en-US" sz="1000" dirty="0" smtClean="0">
                <a:latin typeface="Arial" pitchFamily="34" charset="0"/>
                <a:cs typeface="Arial" pitchFamily="34" charset="0"/>
              </a:rPr>
              <a:t> ID</a:t>
            </a:r>
          </a:p>
        </p:txBody>
      </p:sp>
      <p:cxnSp>
        <p:nvCxnSpPr>
          <p:cNvPr id="79" name="Straight Arrow Connector 78"/>
          <p:cNvCxnSpPr/>
          <p:nvPr/>
        </p:nvCxnSpPr>
        <p:spPr>
          <a:xfrm flipH="1">
            <a:off x="3846313" y="203187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5735128" y="2026601"/>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1" name="Rounded Rectangle 80"/>
          <p:cNvSpPr/>
          <p:nvPr/>
        </p:nvSpPr>
        <p:spPr>
          <a:xfrm>
            <a:off x="2888623" y="4399345"/>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82" name="Rounded Rectangle 81"/>
          <p:cNvSpPr/>
          <p:nvPr/>
        </p:nvSpPr>
        <p:spPr>
          <a:xfrm>
            <a:off x="2950806" y="4613946"/>
            <a:ext cx="1370984"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pic>
        <p:nvPicPr>
          <p:cNvPr id="83" name="Picture 82"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8864" y="4712565"/>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2"/>
          <p:cNvSpPr txBox="1"/>
          <p:nvPr/>
        </p:nvSpPr>
        <p:spPr>
          <a:xfrm>
            <a:off x="2914771" y="4399345"/>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Asynchronous</a:t>
            </a:r>
            <a:endParaRPr lang="en-US" sz="1000" b="1" i="1" dirty="0" smtClean="0">
              <a:solidFill>
                <a:schemeClr val="accent4"/>
              </a:solidFill>
              <a:latin typeface="Avenir Light"/>
            </a:endParaRPr>
          </a:p>
        </p:txBody>
      </p:sp>
      <p:sp>
        <p:nvSpPr>
          <p:cNvPr id="85" name="Rounded Rectangle 84"/>
          <p:cNvSpPr/>
          <p:nvPr/>
        </p:nvSpPr>
        <p:spPr>
          <a:xfrm>
            <a:off x="2956984" y="5004786"/>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venir Light"/>
              </a:rPr>
              <a:t>Data Service Layer</a:t>
            </a:r>
            <a:endParaRPr lang="en-US" sz="1000" b="1" dirty="0">
              <a:latin typeface="Avenir Light"/>
            </a:endParaRPr>
          </a:p>
        </p:txBody>
      </p:sp>
      <p:cxnSp>
        <p:nvCxnSpPr>
          <p:cNvPr id="86" name="Straight Arrow Connector 85"/>
          <p:cNvCxnSpPr/>
          <p:nvPr/>
        </p:nvCxnSpPr>
        <p:spPr>
          <a:xfrm flipH="1">
            <a:off x="3833865" y="4218444"/>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5571096" y="4203129"/>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flipV="1">
            <a:off x="6786896" y="2503530"/>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flipV="1">
            <a:off x="6798556" y="3135665"/>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055" y="3514408"/>
            <a:ext cx="489514" cy="552556"/>
          </a:xfrm>
          <a:prstGeom prst="rect">
            <a:avLst/>
          </a:prstGeom>
        </p:spPr>
      </p:pic>
      <p:cxnSp>
        <p:nvCxnSpPr>
          <p:cNvPr id="92" name="Straight Arrow Connector 91"/>
          <p:cNvCxnSpPr/>
          <p:nvPr/>
        </p:nvCxnSpPr>
        <p:spPr>
          <a:xfrm flipH="1" flipV="1">
            <a:off x="6786896" y="379176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987503" y="3775095"/>
            <a:ext cx="619134" cy="157906"/>
          </a:xfrm>
          <a:prstGeom prst="rect">
            <a:avLst/>
          </a:prstGeom>
          <a:noFill/>
        </p:spPr>
        <p:txBody>
          <a:bodyPr wrap="none" lIns="0" tIns="0" rIns="0" bIns="0" rtlCol="0">
            <a:noAutofit/>
          </a:bodyPr>
          <a:lstStyle/>
          <a:p>
            <a:pPr algn="ctr"/>
            <a:r>
              <a:rPr lang="en-US" sz="1000" dirty="0" smtClean="0">
                <a:solidFill>
                  <a:schemeClr val="bg1"/>
                </a:solidFill>
                <a:latin typeface="Arial" pitchFamily="34" charset="0"/>
                <a:cs typeface="Arial" pitchFamily="34" charset="0"/>
              </a:rPr>
              <a:t>Oracle</a:t>
            </a:r>
          </a:p>
        </p:txBody>
      </p:sp>
      <p:sp>
        <p:nvSpPr>
          <p:cNvPr id="94" name="Rectangle 93"/>
          <p:cNvSpPr/>
          <p:nvPr/>
        </p:nvSpPr>
        <p:spPr>
          <a:xfrm>
            <a:off x="4591434" y="5523835"/>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5" name="TextBox 94"/>
          <p:cNvSpPr txBox="1"/>
          <p:nvPr/>
        </p:nvSpPr>
        <p:spPr>
          <a:xfrm>
            <a:off x="5661329" y="5842962"/>
            <a:ext cx="461593" cy="170893"/>
          </a:xfrm>
          <a:prstGeom prst="rect">
            <a:avLst/>
          </a:prstGeom>
          <a:noFill/>
        </p:spPr>
        <p:txBody>
          <a:bodyPr wrap="none" lIns="0" tIns="0" rIns="0" bIns="0" rtlCol="0">
            <a:noAutofit/>
          </a:bodyPr>
          <a:lstStyle/>
          <a:p>
            <a:r>
              <a:rPr lang="en-US" sz="1000" dirty="0" smtClean="0">
                <a:latin typeface="Arial" pitchFamily="34" charset="0"/>
                <a:cs typeface="Arial" pitchFamily="34" charset="0"/>
              </a:rPr>
              <a:t>PAS</a:t>
            </a:r>
          </a:p>
          <a:p>
            <a:endParaRPr lang="en-US" sz="1000" dirty="0" smtClean="0">
              <a:latin typeface="Arial" pitchFamily="34" charset="0"/>
              <a:cs typeface="Arial" pitchFamily="34" charset="0"/>
            </a:endParaRPr>
          </a:p>
        </p:txBody>
      </p:sp>
      <p:sp>
        <p:nvSpPr>
          <p:cNvPr id="96" name="TextBox 2"/>
          <p:cNvSpPr txBox="1"/>
          <p:nvPr/>
        </p:nvSpPr>
        <p:spPr>
          <a:xfrm>
            <a:off x="4835266" y="5481658"/>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Provider Data</a:t>
            </a:r>
            <a:endParaRPr lang="en-US" sz="1000" b="1" i="1" dirty="0" smtClean="0">
              <a:solidFill>
                <a:schemeClr val="accent4"/>
              </a:solidFill>
              <a:latin typeface="Avenir Light"/>
            </a:endParaRPr>
          </a:p>
        </p:txBody>
      </p:sp>
      <p:sp>
        <p:nvSpPr>
          <p:cNvPr id="97" name="Rectangle 96"/>
          <p:cNvSpPr/>
          <p:nvPr/>
        </p:nvSpPr>
        <p:spPr>
          <a:xfrm>
            <a:off x="3318087" y="5533171"/>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8" name="TextBox 2"/>
          <p:cNvSpPr txBox="1"/>
          <p:nvPr/>
        </p:nvSpPr>
        <p:spPr>
          <a:xfrm>
            <a:off x="3023221" y="5508235"/>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Data</a:t>
            </a:r>
            <a:endParaRPr lang="en-US" sz="1000" b="1" i="1" dirty="0" smtClean="0">
              <a:solidFill>
                <a:schemeClr val="accent4"/>
              </a:solidFill>
              <a:latin typeface="Avenir Light"/>
            </a:endParaRPr>
          </a:p>
        </p:txBody>
      </p:sp>
      <p:sp>
        <p:nvSpPr>
          <p:cNvPr id="99" name="TextBox 98"/>
          <p:cNvSpPr txBox="1"/>
          <p:nvPr/>
        </p:nvSpPr>
        <p:spPr>
          <a:xfrm>
            <a:off x="3357244" y="5661379"/>
            <a:ext cx="1175887" cy="521399"/>
          </a:xfrm>
          <a:prstGeom prst="rect">
            <a:avLst/>
          </a:prstGeom>
          <a:noFill/>
        </p:spPr>
        <p:txBody>
          <a:bodyPr wrap="none" lIns="0" tIns="0" rIns="0" bIns="0" rtlCol="0">
            <a:noAutofit/>
          </a:bodyPr>
          <a:lstStyle/>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BriovaRx Exchange</a:t>
            </a:r>
          </a:p>
          <a:p>
            <a:r>
              <a:rPr lang="en-US" sz="1000" dirty="0" smtClean="0">
                <a:latin typeface="Arial" pitchFamily="34" charset="0"/>
                <a:cs typeface="Arial" pitchFamily="34" charset="0"/>
              </a:rPr>
              <a:t>Creehan WS</a:t>
            </a:r>
            <a:endParaRPr lang="en-US" sz="1000" dirty="0">
              <a:latin typeface="Arial" pitchFamily="34" charset="0"/>
              <a:cs typeface="Arial" pitchFamily="34" charset="0"/>
            </a:endParaRPr>
          </a:p>
          <a:p>
            <a:endParaRPr lang="en-US" sz="1000" dirty="0" smtClean="0">
              <a:latin typeface="Arial" pitchFamily="34" charset="0"/>
              <a:cs typeface="Arial" pitchFamily="34" charset="0"/>
            </a:endParaRPr>
          </a:p>
        </p:txBody>
      </p:sp>
      <p:cxnSp>
        <p:nvCxnSpPr>
          <p:cNvPr id="100" name="Straight Arrow Connector 99"/>
          <p:cNvCxnSpPr/>
          <p:nvPr/>
        </p:nvCxnSpPr>
        <p:spPr>
          <a:xfrm flipH="1">
            <a:off x="3946729" y="533384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a:off x="5683960" y="531852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2" name="Rounded Rectangle 101"/>
          <p:cNvSpPr/>
          <p:nvPr/>
        </p:nvSpPr>
        <p:spPr>
          <a:xfrm>
            <a:off x="4847948" y="4613946"/>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03" name="TextBox 2"/>
          <p:cNvSpPr txBox="1"/>
          <p:nvPr/>
        </p:nvSpPr>
        <p:spPr>
          <a:xfrm>
            <a:off x="5657734" y="4419870"/>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Synchronous</a:t>
            </a:r>
            <a:endParaRPr lang="en-US" sz="1000" b="1" i="1" dirty="0" smtClean="0">
              <a:solidFill>
                <a:schemeClr val="accent4"/>
              </a:solidFill>
              <a:latin typeface="Avenir Light"/>
            </a:endParaRPr>
          </a:p>
        </p:txBody>
      </p:sp>
      <p:sp>
        <p:nvSpPr>
          <p:cNvPr id="104" name="Rounded Rectangle 103"/>
          <p:cNvSpPr/>
          <p:nvPr/>
        </p:nvSpPr>
        <p:spPr>
          <a:xfrm>
            <a:off x="5070368" y="4674141"/>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t>External API</a:t>
            </a:r>
            <a:endParaRPr lang="en-US" sz="1200" dirty="0"/>
          </a:p>
        </p:txBody>
      </p:sp>
      <p:grpSp>
        <p:nvGrpSpPr>
          <p:cNvPr id="105" name="Group 104"/>
          <p:cNvGrpSpPr/>
          <p:nvPr/>
        </p:nvGrpSpPr>
        <p:grpSpPr>
          <a:xfrm>
            <a:off x="6936158" y="5720141"/>
            <a:ext cx="489514" cy="552556"/>
            <a:chOff x="7437596" y="5609240"/>
            <a:chExt cx="489514" cy="552556"/>
          </a:xfrm>
        </p:grpSpPr>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107" name="TextBox 106"/>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schemeClr val="bg1"/>
                  </a:solidFill>
                  <a:latin typeface="Arial" pitchFamily="34" charset="0"/>
                  <a:cs typeface="Arial" pitchFamily="34" charset="0"/>
                </a:rPr>
                <a:t>Script</a:t>
              </a:r>
            </a:p>
            <a:p>
              <a:pPr algn="ctr"/>
              <a:r>
                <a:rPr lang="en-US" sz="800" b="1" dirty="0" smtClean="0">
                  <a:solidFill>
                    <a:schemeClr val="bg1"/>
                  </a:solidFill>
                  <a:latin typeface="Arial" pitchFamily="34" charset="0"/>
                  <a:cs typeface="Arial" pitchFamily="34" charset="0"/>
                </a:rPr>
                <a:t>Med</a:t>
              </a:r>
            </a:p>
          </p:txBody>
        </p:sp>
      </p:grpSp>
      <p:cxnSp>
        <p:nvCxnSpPr>
          <p:cNvPr id="110" name="Straight Arrow Connector 446"/>
          <p:cNvCxnSpPr/>
          <p:nvPr/>
        </p:nvCxnSpPr>
        <p:spPr>
          <a:xfrm flipV="1">
            <a:off x="3792625" y="6085487"/>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446"/>
          <p:cNvCxnSpPr/>
          <p:nvPr/>
        </p:nvCxnSpPr>
        <p:spPr>
          <a:xfrm rot="16200000" flipH="1">
            <a:off x="3690590" y="6170664"/>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7536" y="1345800"/>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1638" y="5754693"/>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5" name="Rectangle 114"/>
          <p:cNvSpPr/>
          <p:nvPr/>
        </p:nvSpPr>
        <p:spPr>
          <a:xfrm>
            <a:off x="2485125" y="1181099"/>
            <a:ext cx="5303836" cy="5191125"/>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38468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625" y="400050"/>
            <a:ext cx="6181811" cy="540958"/>
          </a:xfrm>
        </p:spPr>
        <p:txBody>
          <a:bodyPr anchor="b"/>
          <a:lstStyle/>
          <a:p>
            <a:r>
              <a:rPr lang="en-US" dirty="0" smtClean="0"/>
              <a:t>BriovaRx Provider Portal – Future State</a:t>
            </a:r>
            <a:endParaRPr lang="en-US" dirty="0"/>
          </a:p>
        </p:txBody>
      </p:sp>
      <p:grpSp>
        <p:nvGrpSpPr>
          <p:cNvPr id="5" name="Group 4"/>
          <p:cNvGrpSpPr/>
          <p:nvPr/>
        </p:nvGrpSpPr>
        <p:grpSpPr>
          <a:xfrm>
            <a:off x="3593049" y="1299878"/>
            <a:ext cx="4822956" cy="4908618"/>
            <a:chOff x="7200900" y="1288098"/>
            <a:chExt cx="4868145" cy="5178366"/>
          </a:xfrm>
        </p:grpSpPr>
        <p:sp>
          <p:nvSpPr>
            <p:cNvPr id="6" name="Rectangle 5"/>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Rounded Rectangle 6"/>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8" name="Rounded Rectangle 7"/>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9" name="Straight Arrow Connector 8"/>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Instrumentation</a:t>
              </a:r>
            </a:p>
          </p:txBody>
        </p:sp>
        <p:sp>
          <p:nvSpPr>
            <p:cNvPr id="12" name="TextBox 11"/>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Security</a:t>
              </a:r>
            </a:p>
          </p:txBody>
        </p:sp>
        <p:sp>
          <p:nvSpPr>
            <p:cNvPr id="13" name="TextBox 12"/>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Logging Framework</a:t>
              </a:r>
            </a:p>
          </p:txBody>
        </p:sp>
        <p:sp>
          <p:nvSpPr>
            <p:cNvPr id="14" name="Rectangle 13"/>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5" name="Rectangle 14"/>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6" name="TextBox 15"/>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Presentation Layer</a:t>
              </a:r>
            </a:p>
          </p:txBody>
        </p:sp>
        <p:sp>
          <p:nvSpPr>
            <p:cNvPr id="17" name="TextBox 16"/>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Application Layer</a:t>
              </a:r>
            </a:p>
          </p:txBody>
        </p:sp>
        <p:cxnSp>
          <p:nvCxnSpPr>
            <p:cNvPr id="18" name="Straight Arrow Connector 17"/>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Utilities</a:t>
              </a:r>
            </a:p>
          </p:txBody>
        </p:sp>
        <p:cxnSp>
          <p:nvCxnSpPr>
            <p:cNvPr id="23" name="Straight Arrow Connector 22"/>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1581070" y="2186107"/>
              <a:ext cx="487975"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6" name="TextBox 25"/>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latin typeface="Arial" pitchFamily="34" charset="0"/>
                  <a:cs typeface="Arial" pitchFamily="34" charset="0"/>
                </a:rPr>
                <a:t> HSID</a:t>
              </a:r>
            </a:p>
          </p:txBody>
        </p:sp>
        <p:cxnSp>
          <p:nvCxnSpPr>
            <p:cNvPr id="27" name="Straight Arrow Connector 26"/>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30" name="Rounded Rectangle 29"/>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latin typeface="Avenir Light"/>
              </a:endParaRPr>
            </a:p>
          </p:txBody>
        </p:sp>
        <p:sp>
          <p:nvSpPr>
            <p:cNvPr id="31" name="Rounded Rectangle 30"/>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32"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chemeClr val="accent4"/>
                  </a:solidFill>
                  <a:latin typeface="Avenir Light"/>
                </a:rPr>
                <a:t>Synchronous</a:t>
              </a:r>
              <a:endParaRPr lang="en-US" sz="1000" b="1" i="1" dirty="0" smtClean="0">
                <a:solidFill>
                  <a:schemeClr val="accent4"/>
                </a:solidFill>
                <a:latin typeface="Avenir Light"/>
              </a:endParaRPr>
            </a:p>
          </p:txBody>
        </p:sp>
        <p:cxnSp>
          <p:nvCxnSpPr>
            <p:cNvPr id="33" name="Straight Arrow Connector 32"/>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9374944" y="5757911"/>
              <a:ext cx="1603562"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8"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Optum Provider Data</a:t>
              </a:r>
              <a:endParaRPr lang="en-US" sz="1000" b="1" i="1" dirty="0" smtClean="0">
                <a:solidFill>
                  <a:schemeClr val="accent4"/>
                </a:solidFill>
                <a:latin typeface="Avenir Light"/>
              </a:endParaRPr>
            </a:p>
          </p:txBody>
        </p:sp>
        <p:sp>
          <p:nvSpPr>
            <p:cNvPr id="39" name="Rectangle 38"/>
            <p:cNvSpPr/>
            <p:nvPr/>
          </p:nvSpPr>
          <p:spPr>
            <a:xfrm>
              <a:off x="8032425" y="5766768"/>
              <a:ext cx="1230840"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0" name="TextBox 39"/>
            <p:cNvSpPr txBox="1"/>
            <p:nvPr/>
          </p:nvSpPr>
          <p:spPr>
            <a:xfrm rot="16200000">
              <a:off x="11308276" y="2422959"/>
              <a:ext cx="1173232" cy="261247"/>
            </a:xfrm>
            <a:prstGeom prst="rect">
              <a:avLst/>
            </a:prstGeom>
            <a:noFill/>
          </p:spPr>
          <p:txBody>
            <a:bodyPr wrap="none" lIns="0" tIns="0" rIns="0" bIns="0" rtlCol="0">
              <a:noAutofit/>
            </a:bodyPr>
            <a:lstStyle/>
            <a:p>
              <a:pPr algn="ctr"/>
              <a:r>
                <a:rPr lang="en-US" sz="1000" dirty="0" smtClean="0">
                  <a:latin typeface="Arial" pitchFamily="34" charset="0"/>
                  <a:cs typeface="Arial" pitchFamily="34" charset="0"/>
                </a:rPr>
                <a:t>Open Source </a:t>
              </a:r>
            </a:p>
            <a:p>
              <a:pPr algn="ctr"/>
              <a:r>
                <a:rPr lang="en-US" sz="1000" dirty="0" smtClean="0">
                  <a:latin typeface="Arial" pitchFamily="34" charset="0"/>
                  <a:cs typeface="Arial" pitchFamily="34" charset="0"/>
                </a:rPr>
                <a:t>CMS</a:t>
              </a:r>
            </a:p>
          </p:txBody>
        </p:sp>
        <p:sp>
          <p:nvSpPr>
            <p:cNvPr id="41"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Asynchronous</a:t>
              </a:r>
              <a:endParaRPr lang="en-US" sz="1000" b="1" i="1" dirty="0" smtClean="0">
                <a:solidFill>
                  <a:schemeClr val="accent4"/>
                </a:solidFill>
                <a:latin typeface="Avenir Light"/>
              </a:endParaRPr>
            </a:p>
          </p:txBody>
        </p:sp>
        <p:sp>
          <p:nvSpPr>
            <p:cNvPr id="42" name="Rounded Rectangle 41"/>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43" name="Straight Arrow Connector 42"/>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48" name="Rectangle 47"/>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49" name="Rectangle 48"/>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50" name="Rectangle 49"/>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1" name="Rectangle 50"/>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2" name="TextBox 51"/>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59" name="Rectangle 58"/>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0" name="TextBox 59"/>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61" name="Straight Arrow Connector 60"/>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4" name="Rounded Rectangle 63"/>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65" name="Straight Arrow Connector 64"/>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7"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Data</a:t>
              </a:r>
              <a:endParaRPr lang="en-US" sz="1000" b="1" i="1" dirty="0" smtClean="0">
                <a:solidFill>
                  <a:schemeClr val="accent4"/>
                </a:solidFill>
                <a:latin typeface="Avenir Light"/>
              </a:endParaRPr>
            </a:p>
          </p:txBody>
        </p:sp>
        <p:sp>
          <p:nvSpPr>
            <p:cNvPr id="78" name="TextBox 77"/>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latin typeface="Arial" pitchFamily="34" charset="0"/>
                  <a:cs typeface="Arial" pitchFamily="34" charset="0"/>
                </a:rPr>
                <a:t>ETL            </a:t>
              </a:r>
            </a:p>
            <a:p>
              <a:pPr algn="ctr"/>
              <a:r>
                <a:rPr lang="en-US" sz="900" b="1" dirty="0" smtClean="0">
                  <a:latin typeface="Arial" pitchFamily="34" charset="0"/>
                  <a:cs typeface="Arial" pitchFamily="34" charset="0"/>
                </a:rPr>
                <a:t>Reporting</a:t>
              </a:r>
              <a:endParaRPr lang="en-US" sz="900" b="1" dirty="0">
                <a:latin typeface="Arial" pitchFamily="34" charset="0"/>
                <a:cs typeface="Arial" pitchFamily="34" charset="0"/>
              </a:endParaRPr>
            </a:p>
            <a:p>
              <a:pPr algn="ctr"/>
              <a:r>
                <a:rPr lang="en-US" sz="900" b="1" dirty="0" smtClean="0">
                  <a:latin typeface="Arial" pitchFamily="34" charset="0"/>
                  <a:cs typeface="Arial" pitchFamily="34" charset="0"/>
                </a:rPr>
                <a:t>Events</a:t>
              </a:r>
            </a:p>
            <a:p>
              <a:pPr algn="ctr"/>
              <a:r>
                <a:rPr lang="en-US" sz="900" b="1" dirty="0" smtClean="0">
                  <a:latin typeface="Arial" pitchFamily="34" charset="0"/>
                  <a:cs typeface="Arial" pitchFamily="34" charset="0"/>
                </a:rPr>
                <a:t>Queues</a:t>
              </a:r>
            </a:p>
          </p:txBody>
        </p:sp>
        <p:sp>
          <p:nvSpPr>
            <p:cNvPr id="79" name="TextBox 78"/>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Transformation</a:t>
              </a:r>
            </a:p>
          </p:txBody>
        </p:sp>
        <p:sp>
          <p:nvSpPr>
            <p:cNvPr id="80" name="TextBox 79"/>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Orchestration</a:t>
              </a:r>
            </a:p>
          </p:txBody>
        </p:sp>
        <p:sp>
          <p:nvSpPr>
            <p:cNvPr id="81" name="TextBox 80"/>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Aggregation</a:t>
              </a:r>
            </a:p>
          </p:txBody>
        </p:sp>
      </p:grpSp>
      <p:pic>
        <p:nvPicPr>
          <p:cNvPr id="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3410" y="1331673"/>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Box 83"/>
          <p:cNvSpPr txBox="1"/>
          <p:nvPr/>
        </p:nvSpPr>
        <p:spPr>
          <a:xfrm>
            <a:off x="6746933" y="5734435"/>
            <a:ext cx="415136" cy="350510"/>
          </a:xfrm>
          <a:prstGeom prst="rect">
            <a:avLst/>
          </a:prstGeom>
          <a:noFill/>
        </p:spPr>
        <p:txBody>
          <a:bodyPr wrap="none" lIns="0" tIns="0" rIns="0" bIns="0" rtlCol="0">
            <a:noAutofit/>
          </a:bodyPr>
          <a:lstStyle/>
          <a:p>
            <a:r>
              <a:rPr lang="en-US" sz="1000" dirty="0" smtClean="0">
                <a:latin typeface="Arial" pitchFamily="34" charset="0"/>
                <a:cs typeface="Arial" pitchFamily="34" charset="0"/>
              </a:rPr>
              <a:t>IRIS</a:t>
            </a:r>
          </a:p>
          <a:p>
            <a:r>
              <a:rPr lang="en-US" sz="1000" dirty="0" smtClean="0">
                <a:latin typeface="Arial" pitchFamily="34" charset="0"/>
                <a:cs typeface="Arial" pitchFamily="34" charset="0"/>
              </a:rPr>
              <a:t>PAS</a:t>
            </a:r>
          </a:p>
          <a:p>
            <a:endParaRPr lang="en-US" sz="1000" dirty="0" smtClean="0">
              <a:latin typeface="Arial" pitchFamily="34" charset="0"/>
              <a:cs typeface="Arial" pitchFamily="34" charset="0"/>
            </a:endParaRPr>
          </a:p>
        </p:txBody>
      </p:sp>
      <p:pic>
        <p:nvPicPr>
          <p:cNvPr id="8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8980" y="5753112"/>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TextBox 85"/>
          <p:cNvSpPr txBox="1"/>
          <p:nvPr/>
        </p:nvSpPr>
        <p:spPr>
          <a:xfrm>
            <a:off x="4460383" y="5706370"/>
            <a:ext cx="1175887" cy="521399"/>
          </a:xfrm>
          <a:prstGeom prst="rect">
            <a:avLst/>
          </a:prstGeom>
          <a:noFill/>
        </p:spPr>
        <p:txBody>
          <a:bodyPr wrap="none" lIns="0" tIns="0" rIns="0" bIns="0" rtlCol="0">
            <a:noAutofit/>
          </a:bodyPr>
          <a:lstStyle/>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BriovaRx Exchange</a:t>
            </a:r>
          </a:p>
          <a:p>
            <a:endParaRPr lang="en-US" sz="1000" dirty="0" smtClean="0">
              <a:latin typeface="Arial" pitchFamily="34" charset="0"/>
              <a:cs typeface="Arial" pitchFamily="34" charset="0"/>
            </a:endParaRPr>
          </a:p>
        </p:txBody>
      </p:sp>
      <p:sp>
        <p:nvSpPr>
          <p:cNvPr id="87" name="Rectangle 86"/>
          <p:cNvSpPr/>
          <p:nvPr/>
        </p:nvSpPr>
        <p:spPr>
          <a:xfrm>
            <a:off x="3247692" y="1181099"/>
            <a:ext cx="5303836" cy="5191125"/>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345909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656" y="381000"/>
            <a:ext cx="9184996" cy="540958"/>
          </a:xfrm>
        </p:spPr>
        <p:txBody>
          <a:bodyPr anchor="b">
            <a:normAutofit/>
          </a:bodyPr>
          <a:lstStyle/>
          <a:p>
            <a:r>
              <a:rPr lang="en-US" dirty="0" smtClean="0"/>
              <a:t>BriovaRx Provider Portal – Evolution to Future State </a:t>
            </a:r>
            <a:endParaRPr lang="en-US" dirty="0"/>
          </a:p>
        </p:txBody>
      </p:sp>
      <p:sp>
        <p:nvSpPr>
          <p:cNvPr id="144" name="Rectangle 143"/>
          <p:cNvSpPr/>
          <p:nvPr/>
        </p:nvSpPr>
        <p:spPr>
          <a:xfrm>
            <a:off x="178494" y="2162068"/>
            <a:ext cx="3917986" cy="1970959"/>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45" name="Rounded Rectangle 144"/>
          <p:cNvSpPr/>
          <p:nvPr/>
        </p:nvSpPr>
        <p:spPr>
          <a:xfrm>
            <a:off x="727326" y="1205791"/>
            <a:ext cx="2752365"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146" name="Rounded Rectangle 145"/>
          <p:cNvSpPr/>
          <p:nvPr/>
        </p:nvSpPr>
        <p:spPr>
          <a:xfrm>
            <a:off x="502574" y="1668269"/>
            <a:ext cx="3279847" cy="262030"/>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147" name="Straight Arrow Connector 146"/>
          <p:cNvCxnSpPr/>
          <p:nvPr/>
        </p:nvCxnSpPr>
        <p:spPr>
          <a:xfrm flipH="1">
            <a:off x="1122516" y="148215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H="1">
            <a:off x="3011336" y="1466840"/>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rot="16200000">
            <a:off x="-261704" y="3008733"/>
            <a:ext cx="1839707"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Instrumentation</a:t>
            </a:r>
          </a:p>
        </p:txBody>
      </p:sp>
      <p:sp>
        <p:nvSpPr>
          <p:cNvPr id="150" name="TextBox 149"/>
          <p:cNvSpPr txBox="1"/>
          <p:nvPr/>
        </p:nvSpPr>
        <p:spPr>
          <a:xfrm rot="16200000">
            <a:off x="-562237" y="3004482"/>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Security</a:t>
            </a:r>
          </a:p>
        </p:txBody>
      </p:sp>
      <p:sp>
        <p:nvSpPr>
          <p:cNvPr id="151" name="TextBox 150"/>
          <p:cNvSpPr txBox="1"/>
          <p:nvPr/>
        </p:nvSpPr>
        <p:spPr>
          <a:xfrm rot="16200000">
            <a:off x="24165" y="3013796"/>
            <a:ext cx="1847873"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Logging Framework</a:t>
            </a:r>
          </a:p>
        </p:txBody>
      </p:sp>
      <p:sp>
        <p:nvSpPr>
          <p:cNvPr id="152" name="Rectangle 151"/>
          <p:cNvSpPr/>
          <p:nvPr/>
        </p:nvSpPr>
        <p:spPr>
          <a:xfrm>
            <a:off x="1286025" y="2223442"/>
            <a:ext cx="2261585" cy="48926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53" name="Rectangle 152"/>
          <p:cNvSpPr/>
          <p:nvPr/>
        </p:nvSpPr>
        <p:spPr>
          <a:xfrm>
            <a:off x="1324553" y="2949216"/>
            <a:ext cx="2261585" cy="933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54" name="TextBox 153"/>
          <p:cNvSpPr txBox="1"/>
          <p:nvPr/>
        </p:nvSpPr>
        <p:spPr>
          <a:xfrm>
            <a:off x="1365710" y="2370128"/>
            <a:ext cx="2075601" cy="281376"/>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Presentation Layer</a:t>
            </a:r>
          </a:p>
        </p:txBody>
      </p:sp>
      <p:sp>
        <p:nvSpPr>
          <p:cNvPr id="155" name="TextBox 154"/>
          <p:cNvSpPr txBox="1"/>
          <p:nvPr/>
        </p:nvSpPr>
        <p:spPr>
          <a:xfrm>
            <a:off x="1408300" y="3275726"/>
            <a:ext cx="2075601" cy="280249"/>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Application Layer</a:t>
            </a:r>
          </a:p>
        </p:txBody>
      </p:sp>
      <p:cxnSp>
        <p:nvCxnSpPr>
          <p:cNvPr id="156" name="Straight Arrow Connector 155"/>
          <p:cNvCxnSpPr>
            <a:stCxn id="152" idx="1"/>
          </p:cNvCxnSpPr>
          <p:nvPr/>
        </p:nvCxnSpPr>
        <p:spPr>
          <a:xfrm flipH="1" flipV="1">
            <a:off x="1063143" y="2468072"/>
            <a:ext cx="222882"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flipV="1">
            <a:off x="1080482" y="3403353"/>
            <a:ext cx="241374" cy="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rot="16200000">
            <a:off x="3021233" y="3032507"/>
            <a:ext cx="1848211" cy="230083"/>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Utilities Framework</a:t>
            </a:r>
          </a:p>
        </p:txBody>
      </p:sp>
      <p:cxnSp>
        <p:nvCxnSpPr>
          <p:cNvPr id="159" name="Straight Arrow Connector 158"/>
          <p:cNvCxnSpPr/>
          <p:nvPr/>
        </p:nvCxnSpPr>
        <p:spPr>
          <a:xfrm flipH="1">
            <a:off x="3568120" y="2468073"/>
            <a:ext cx="262177" cy="972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H="1">
            <a:off x="3544797" y="3415851"/>
            <a:ext cx="237624" cy="2"/>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1" name="Rectangle 160"/>
          <p:cNvSpPr/>
          <p:nvPr/>
        </p:nvSpPr>
        <p:spPr>
          <a:xfrm>
            <a:off x="4303769" y="2280283"/>
            <a:ext cx="309567" cy="867266"/>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62" name="TextBox 161"/>
          <p:cNvSpPr txBox="1"/>
          <p:nvPr/>
        </p:nvSpPr>
        <p:spPr>
          <a:xfrm rot="16200000">
            <a:off x="3840227" y="2642181"/>
            <a:ext cx="1236655" cy="183399"/>
          </a:xfrm>
          <a:prstGeom prst="rect">
            <a:avLst/>
          </a:prstGeom>
          <a:noFill/>
        </p:spPr>
        <p:txBody>
          <a:bodyPr wrap="none" lIns="0" tIns="0" rIns="0" bIns="0" rtlCol="0">
            <a:noAutofit/>
          </a:bodyPr>
          <a:lstStyle/>
          <a:p>
            <a:pPr algn="ctr"/>
            <a:r>
              <a:rPr lang="en-US" sz="1000" dirty="0" smtClean="0">
                <a:latin typeface="Arial" pitchFamily="34" charset="0"/>
                <a:cs typeface="Arial" pitchFamily="34" charset="0"/>
              </a:rPr>
              <a:t> </a:t>
            </a:r>
            <a:r>
              <a:rPr lang="en-US" sz="1100" dirty="0" smtClean="0">
                <a:latin typeface="Arial" pitchFamily="34" charset="0"/>
                <a:cs typeface="Arial" pitchFamily="34" charset="0"/>
              </a:rPr>
              <a:t>Optum</a:t>
            </a:r>
            <a:r>
              <a:rPr lang="en-US" sz="1000" dirty="0" smtClean="0">
                <a:latin typeface="Arial" pitchFamily="34" charset="0"/>
                <a:cs typeface="Arial" pitchFamily="34" charset="0"/>
              </a:rPr>
              <a:t> ID</a:t>
            </a:r>
          </a:p>
        </p:txBody>
      </p:sp>
      <p:cxnSp>
        <p:nvCxnSpPr>
          <p:cNvPr id="163" name="Straight Arrow Connector 162"/>
          <p:cNvCxnSpPr/>
          <p:nvPr/>
        </p:nvCxnSpPr>
        <p:spPr>
          <a:xfrm flipH="1">
            <a:off x="1122523" y="1933321"/>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a:off x="3011338" y="1928045"/>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5" name="Rounded Rectangle 164"/>
          <p:cNvSpPr/>
          <p:nvPr/>
        </p:nvSpPr>
        <p:spPr>
          <a:xfrm>
            <a:off x="164833" y="4300789"/>
            <a:ext cx="3802452" cy="939257"/>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66" name="Rounded Rectangle 165"/>
          <p:cNvSpPr/>
          <p:nvPr/>
        </p:nvSpPr>
        <p:spPr>
          <a:xfrm>
            <a:off x="227016" y="4515390"/>
            <a:ext cx="1370984"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pic>
        <p:nvPicPr>
          <p:cNvPr id="167" name="Picture 166"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074" y="4614009"/>
            <a:ext cx="808755" cy="18840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2"/>
          <p:cNvSpPr txBox="1"/>
          <p:nvPr/>
        </p:nvSpPr>
        <p:spPr>
          <a:xfrm>
            <a:off x="190981" y="4300789"/>
            <a:ext cx="123971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Asynchronous</a:t>
            </a:r>
            <a:endParaRPr lang="en-US" sz="1000" b="1" i="1" dirty="0" smtClean="0">
              <a:solidFill>
                <a:schemeClr val="accent4"/>
              </a:solidFill>
              <a:latin typeface="Avenir Light"/>
            </a:endParaRPr>
          </a:p>
        </p:txBody>
      </p:sp>
      <p:sp>
        <p:nvSpPr>
          <p:cNvPr id="169" name="Rounded Rectangle 168"/>
          <p:cNvSpPr/>
          <p:nvPr/>
        </p:nvSpPr>
        <p:spPr>
          <a:xfrm>
            <a:off x="233194" y="4906230"/>
            <a:ext cx="3638581" cy="261119"/>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venir Light"/>
              </a:rPr>
              <a:t>Data Service Layer</a:t>
            </a:r>
            <a:endParaRPr lang="en-US" sz="1000" b="1" dirty="0">
              <a:latin typeface="Avenir Light"/>
            </a:endParaRPr>
          </a:p>
        </p:txBody>
      </p:sp>
      <p:cxnSp>
        <p:nvCxnSpPr>
          <p:cNvPr id="170" name="Straight Arrow Connector 169"/>
          <p:cNvCxnSpPr/>
          <p:nvPr/>
        </p:nvCxnSpPr>
        <p:spPr>
          <a:xfrm flipH="1">
            <a:off x="1110075" y="4119888"/>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2847306" y="4104573"/>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H="1" flipV="1">
            <a:off x="4063106" y="2404974"/>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p:nvPr/>
        </p:nvCxnSpPr>
        <p:spPr>
          <a:xfrm flipH="1" flipV="1">
            <a:off x="4074766" y="3037109"/>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265" y="3415852"/>
            <a:ext cx="489514" cy="552556"/>
          </a:xfrm>
          <a:prstGeom prst="rect">
            <a:avLst/>
          </a:prstGeom>
        </p:spPr>
      </p:pic>
      <p:cxnSp>
        <p:nvCxnSpPr>
          <p:cNvPr id="176" name="Straight Arrow Connector 175"/>
          <p:cNvCxnSpPr/>
          <p:nvPr/>
        </p:nvCxnSpPr>
        <p:spPr>
          <a:xfrm flipH="1" flipV="1">
            <a:off x="4063106" y="3693208"/>
            <a:ext cx="241373" cy="7041"/>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4263713" y="3676539"/>
            <a:ext cx="619134" cy="157906"/>
          </a:xfrm>
          <a:prstGeom prst="rect">
            <a:avLst/>
          </a:prstGeom>
          <a:noFill/>
        </p:spPr>
        <p:txBody>
          <a:bodyPr wrap="none" lIns="0" tIns="0" rIns="0" bIns="0" rtlCol="0">
            <a:noAutofit/>
          </a:bodyPr>
          <a:lstStyle/>
          <a:p>
            <a:pPr algn="ctr"/>
            <a:r>
              <a:rPr lang="en-US" sz="1000" dirty="0" smtClean="0">
                <a:solidFill>
                  <a:schemeClr val="bg1"/>
                </a:solidFill>
                <a:latin typeface="Arial" pitchFamily="34" charset="0"/>
                <a:cs typeface="Arial" pitchFamily="34" charset="0"/>
              </a:rPr>
              <a:t>Oracle</a:t>
            </a:r>
          </a:p>
        </p:txBody>
      </p:sp>
      <p:sp>
        <p:nvSpPr>
          <p:cNvPr id="178" name="Rectangle 177"/>
          <p:cNvSpPr/>
          <p:nvPr/>
        </p:nvSpPr>
        <p:spPr>
          <a:xfrm>
            <a:off x="1867644" y="5425279"/>
            <a:ext cx="1755603" cy="6589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1" name="TextBox 180"/>
          <p:cNvSpPr txBox="1"/>
          <p:nvPr/>
        </p:nvSpPr>
        <p:spPr>
          <a:xfrm>
            <a:off x="2937539" y="5744406"/>
            <a:ext cx="461593" cy="170893"/>
          </a:xfrm>
          <a:prstGeom prst="rect">
            <a:avLst/>
          </a:prstGeom>
          <a:noFill/>
        </p:spPr>
        <p:txBody>
          <a:bodyPr wrap="none" lIns="0" tIns="0" rIns="0" bIns="0" rtlCol="0">
            <a:noAutofit/>
          </a:bodyPr>
          <a:lstStyle/>
          <a:p>
            <a:r>
              <a:rPr lang="en-US" sz="1000" dirty="0" smtClean="0">
                <a:latin typeface="Arial" pitchFamily="34" charset="0"/>
                <a:cs typeface="Arial" pitchFamily="34" charset="0"/>
              </a:rPr>
              <a:t>PAS</a:t>
            </a:r>
          </a:p>
          <a:p>
            <a:endParaRPr lang="en-US" sz="1000" dirty="0" smtClean="0">
              <a:latin typeface="Arial" pitchFamily="34" charset="0"/>
              <a:cs typeface="Arial" pitchFamily="34" charset="0"/>
            </a:endParaRPr>
          </a:p>
        </p:txBody>
      </p:sp>
      <p:sp>
        <p:nvSpPr>
          <p:cNvPr id="182" name="TextBox 2"/>
          <p:cNvSpPr txBox="1"/>
          <p:nvPr/>
        </p:nvSpPr>
        <p:spPr>
          <a:xfrm>
            <a:off x="2111476" y="5383102"/>
            <a:ext cx="151177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Provider Data</a:t>
            </a:r>
            <a:endParaRPr lang="en-US" sz="1000" b="1" i="1" dirty="0" smtClean="0">
              <a:solidFill>
                <a:schemeClr val="accent4"/>
              </a:solidFill>
              <a:latin typeface="Avenir Light"/>
            </a:endParaRPr>
          </a:p>
        </p:txBody>
      </p:sp>
      <p:sp>
        <p:nvSpPr>
          <p:cNvPr id="183" name="Rectangle 182"/>
          <p:cNvSpPr/>
          <p:nvPr/>
        </p:nvSpPr>
        <p:spPr>
          <a:xfrm>
            <a:off x="594297" y="5434615"/>
            <a:ext cx="1215044" cy="6496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4" name="TextBox 2"/>
          <p:cNvSpPr txBox="1"/>
          <p:nvPr/>
        </p:nvSpPr>
        <p:spPr>
          <a:xfrm>
            <a:off x="299431" y="5409679"/>
            <a:ext cx="1849977" cy="2595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Data</a:t>
            </a:r>
            <a:endParaRPr lang="en-US" sz="1000" b="1" i="1" dirty="0" smtClean="0">
              <a:solidFill>
                <a:schemeClr val="accent4"/>
              </a:solidFill>
              <a:latin typeface="Avenir Light"/>
            </a:endParaRPr>
          </a:p>
        </p:txBody>
      </p:sp>
      <p:sp>
        <p:nvSpPr>
          <p:cNvPr id="185" name="TextBox 184"/>
          <p:cNvSpPr txBox="1"/>
          <p:nvPr/>
        </p:nvSpPr>
        <p:spPr>
          <a:xfrm>
            <a:off x="633454" y="5562823"/>
            <a:ext cx="1175887" cy="521399"/>
          </a:xfrm>
          <a:prstGeom prst="rect">
            <a:avLst/>
          </a:prstGeom>
          <a:noFill/>
        </p:spPr>
        <p:txBody>
          <a:bodyPr wrap="none" lIns="0" tIns="0" rIns="0" bIns="0" rtlCol="0">
            <a:noAutofit/>
          </a:bodyPr>
          <a:lstStyle/>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BriovaRx Exchange</a:t>
            </a:r>
          </a:p>
          <a:p>
            <a:r>
              <a:rPr lang="en-US" sz="1000" dirty="0" smtClean="0">
                <a:latin typeface="Arial" pitchFamily="34" charset="0"/>
                <a:cs typeface="Arial" pitchFamily="34" charset="0"/>
              </a:rPr>
              <a:t>Creehan WS</a:t>
            </a:r>
            <a:endParaRPr lang="en-US" sz="1000" dirty="0">
              <a:latin typeface="Arial" pitchFamily="34" charset="0"/>
              <a:cs typeface="Arial" pitchFamily="34" charset="0"/>
            </a:endParaRPr>
          </a:p>
          <a:p>
            <a:endParaRPr lang="en-US" sz="1000" dirty="0" smtClean="0">
              <a:latin typeface="Arial" pitchFamily="34" charset="0"/>
              <a:cs typeface="Arial" pitchFamily="34" charset="0"/>
            </a:endParaRPr>
          </a:p>
        </p:txBody>
      </p:sp>
      <p:cxnSp>
        <p:nvCxnSpPr>
          <p:cNvPr id="186" name="Straight Arrow Connector 185"/>
          <p:cNvCxnSpPr/>
          <p:nvPr/>
        </p:nvCxnSpPr>
        <p:spPr>
          <a:xfrm flipH="1">
            <a:off x="1222939" y="5235287"/>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H="1">
            <a:off x="2960170" y="5219972"/>
            <a:ext cx="1" cy="18970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9" name="Rounded Rectangle 188"/>
          <p:cNvSpPr/>
          <p:nvPr/>
        </p:nvSpPr>
        <p:spPr>
          <a:xfrm>
            <a:off x="2124158" y="4515390"/>
            <a:ext cx="1821180" cy="369840"/>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190" name="TextBox 2"/>
          <p:cNvSpPr txBox="1"/>
          <p:nvPr/>
        </p:nvSpPr>
        <p:spPr>
          <a:xfrm>
            <a:off x="2933944" y="4321314"/>
            <a:ext cx="105213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Synchronous</a:t>
            </a:r>
            <a:endParaRPr lang="en-US" sz="1000" b="1" i="1" dirty="0" smtClean="0">
              <a:solidFill>
                <a:schemeClr val="accent4"/>
              </a:solidFill>
              <a:latin typeface="Avenir Light"/>
            </a:endParaRPr>
          </a:p>
        </p:txBody>
      </p:sp>
      <p:sp>
        <p:nvSpPr>
          <p:cNvPr id="191" name="Rounded Rectangle 190"/>
          <p:cNvSpPr/>
          <p:nvPr/>
        </p:nvSpPr>
        <p:spPr>
          <a:xfrm>
            <a:off x="2346578" y="4575585"/>
            <a:ext cx="1108564" cy="268723"/>
          </a:xfrm>
          <a:prstGeom prst="roundRect">
            <a:avLst>
              <a:gd name="adj" fmla="val 10938"/>
            </a:avLst>
          </a:prstGeom>
          <a:solidFill>
            <a:srgbClr val="99CCFF"/>
          </a:solid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t>External API</a:t>
            </a:r>
            <a:endParaRPr lang="en-US" sz="1200" dirty="0"/>
          </a:p>
        </p:txBody>
      </p:sp>
      <p:grpSp>
        <p:nvGrpSpPr>
          <p:cNvPr id="192" name="Group 191"/>
          <p:cNvGrpSpPr/>
          <p:nvPr/>
        </p:nvGrpSpPr>
        <p:grpSpPr>
          <a:xfrm>
            <a:off x="4212368" y="5621585"/>
            <a:ext cx="489514" cy="552556"/>
            <a:chOff x="7437596" y="5609240"/>
            <a:chExt cx="489514" cy="552556"/>
          </a:xfrm>
        </p:grpSpPr>
        <p:pic>
          <p:nvPicPr>
            <p:cNvPr id="193" name="Picture 1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7596" y="5609240"/>
              <a:ext cx="489514" cy="552556"/>
            </a:xfrm>
            <a:prstGeom prst="rect">
              <a:avLst/>
            </a:prstGeom>
          </p:spPr>
        </p:pic>
        <p:sp>
          <p:nvSpPr>
            <p:cNvPr id="194" name="TextBox 193"/>
            <p:cNvSpPr txBox="1"/>
            <p:nvPr/>
          </p:nvSpPr>
          <p:spPr>
            <a:xfrm>
              <a:off x="7478778" y="5797174"/>
              <a:ext cx="437972" cy="176688"/>
            </a:xfrm>
            <a:prstGeom prst="rect">
              <a:avLst/>
            </a:prstGeom>
            <a:noFill/>
          </p:spPr>
          <p:txBody>
            <a:bodyPr wrap="none" lIns="0" tIns="0" rIns="0" bIns="0" rtlCol="0">
              <a:noAutofit/>
            </a:bodyPr>
            <a:lstStyle/>
            <a:p>
              <a:pPr algn="ctr"/>
              <a:r>
                <a:rPr lang="en-US" sz="800" b="1" dirty="0" smtClean="0">
                  <a:solidFill>
                    <a:schemeClr val="bg1"/>
                  </a:solidFill>
                  <a:latin typeface="Arial" pitchFamily="34" charset="0"/>
                  <a:cs typeface="Arial" pitchFamily="34" charset="0"/>
                </a:rPr>
                <a:t>Script</a:t>
              </a:r>
            </a:p>
            <a:p>
              <a:pPr algn="ctr"/>
              <a:r>
                <a:rPr lang="en-US" sz="800" b="1" dirty="0" smtClean="0">
                  <a:solidFill>
                    <a:schemeClr val="bg1"/>
                  </a:solidFill>
                  <a:latin typeface="Arial" pitchFamily="34" charset="0"/>
                  <a:cs typeface="Arial" pitchFamily="34" charset="0"/>
                </a:rPr>
                <a:t>Med</a:t>
              </a:r>
            </a:p>
          </p:txBody>
        </p:sp>
      </p:grpSp>
      <p:cxnSp>
        <p:nvCxnSpPr>
          <p:cNvPr id="197" name="Straight Arrow Connector 446"/>
          <p:cNvCxnSpPr/>
          <p:nvPr/>
        </p:nvCxnSpPr>
        <p:spPr>
          <a:xfrm flipV="1">
            <a:off x="1068835" y="5986931"/>
            <a:ext cx="3151008" cy="187212"/>
          </a:xfrm>
          <a:prstGeom prst="bentConnector3">
            <a:avLst>
              <a:gd name="adj1" fmla="val 87483"/>
            </a:avLst>
          </a:prstGeom>
          <a:ln w="12700" cmpd="sng">
            <a:solidFill>
              <a:srgbClr val="C0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Arrow Connector 446"/>
          <p:cNvCxnSpPr/>
          <p:nvPr/>
        </p:nvCxnSpPr>
        <p:spPr>
          <a:xfrm rot="16200000" flipH="1">
            <a:off x="966800" y="6072108"/>
            <a:ext cx="204065" cy="4"/>
          </a:xfrm>
          <a:prstGeom prst="bentConnector3">
            <a:avLst>
              <a:gd name="adj1" fmla="val 50000"/>
            </a:avLst>
          </a:prstGeom>
          <a:ln w="12700" cmpd="sng">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3746" y="1247244"/>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1" name="Group 200"/>
          <p:cNvGrpSpPr/>
          <p:nvPr/>
        </p:nvGrpSpPr>
        <p:grpSpPr>
          <a:xfrm>
            <a:off x="7382480" y="1201864"/>
            <a:ext cx="4779830" cy="4908618"/>
            <a:chOff x="7200900" y="1288098"/>
            <a:chExt cx="4824615" cy="5178366"/>
          </a:xfrm>
        </p:grpSpPr>
        <p:sp>
          <p:nvSpPr>
            <p:cNvPr id="202" name="Rectangle 201"/>
            <p:cNvSpPr/>
            <p:nvPr/>
          </p:nvSpPr>
          <p:spPr>
            <a:xfrm>
              <a:off x="7200900" y="2195332"/>
              <a:ext cx="4193110" cy="3005595"/>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03" name="Rounded Rectangle 202"/>
            <p:cNvSpPr/>
            <p:nvPr/>
          </p:nvSpPr>
          <p:spPr>
            <a:xfrm>
              <a:off x="8392320" y="1288098"/>
              <a:ext cx="2248265"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Provider</a:t>
              </a:r>
              <a:endParaRPr lang="en-US" sz="1400" dirty="0">
                <a:solidFill>
                  <a:srgbClr val="888B8D"/>
                </a:solidFill>
              </a:endParaRPr>
            </a:p>
          </p:txBody>
        </p:sp>
        <p:sp>
          <p:nvSpPr>
            <p:cNvPr id="204" name="Rounded Rectangle 203"/>
            <p:cNvSpPr/>
            <p:nvPr/>
          </p:nvSpPr>
          <p:spPr>
            <a:xfrm>
              <a:off x="8208732" y="1726858"/>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Layer7</a:t>
              </a:r>
              <a:endParaRPr lang="en-US" sz="1400" dirty="0">
                <a:solidFill>
                  <a:srgbClr val="888B8D"/>
                </a:solidFill>
              </a:endParaRPr>
            </a:p>
          </p:txBody>
        </p:sp>
        <p:cxnSp>
          <p:nvCxnSpPr>
            <p:cNvPr id="205" name="Straight Arrow Connector 204"/>
            <p:cNvCxnSpPr/>
            <p:nvPr/>
          </p:nvCxnSpPr>
          <p:spPr>
            <a:xfrm flipH="1">
              <a:off x="8715131" y="155028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Arrow Connector 205"/>
            <p:cNvCxnSpPr/>
            <p:nvPr/>
          </p:nvCxnSpPr>
          <p:spPr>
            <a:xfrm flipH="1">
              <a:off x="10258010" y="1535759"/>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rot="16200000">
              <a:off x="6128957" y="3585595"/>
              <a:ext cx="2905698"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Instrumentation</a:t>
              </a:r>
            </a:p>
          </p:txBody>
        </p:sp>
        <p:sp>
          <p:nvSpPr>
            <p:cNvPr id="208" name="TextBox 207"/>
            <p:cNvSpPr txBox="1"/>
            <p:nvPr/>
          </p:nvSpPr>
          <p:spPr>
            <a:xfrm rot="16200000">
              <a:off x="5892432" y="3591086"/>
              <a:ext cx="2894716" cy="187945"/>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Security</a:t>
              </a:r>
            </a:p>
          </p:txBody>
        </p:sp>
        <p:sp>
          <p:nvSpPr>
            <p:cNvPr id="209" name="TextBox 208"/>
            <p:cNvSpPr txBox="1"/>
            <p:nvPr/>
          </p:nvSpPr>
          <p:spPr>
            <a:xfrm rot="16200000">
              <a:off x="6366683" y="3585643"/>
              <a:ext cx="2904769" cy="188778"/>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Logging Framework</a:t>
              </a:r>
            </a:p>
          </p:txBody>
        </p:sp>
        <p:sp>
          <p:nvSpPr>
            <p:cNvPr id="210" name="Rectangle 209"/>
            <p:cNvSpPr/>
            <p:nvPr/>
          </p:nvSpPr>
          <p:spPr>
            <a:xfrm>
              <a:off x="8131009" y="2304361"/>
              <a:ext cx="2847497"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11" name="Rectangle 210"/>
            <p:cNvSpPr/>
            <p:nvPr/>
          </p:nvSpPr>
          <p:spPr>
            <a:xfrm>
              <a:off x="8131009" y="2649047"/>
              <a:ext cx="2857204" cy="28860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12" name="TextBox 211"/>
            <p:cNvSpPr txBox="1"/>
            <p:nvPr/>
          </p:nvSpPr>
          <p:spPr>
            <a:xfrm>
              <a:off x="8859044" y="2326023"/>
              <a:ext cx="1695451" cy="250974"/>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Presentation Layer</a:t>
              </a:r>
            </a:p>
          </p:txBody>
        </p:sp>
        <p:sp>
          <p:nvSpPr>
            <p:cNvPr id="213" name="TextBox 212"/>
            <p:cNvSpPr txBox="1"/>
            <p:nvPr/>
          </p:nvSpPr>
          <p:spPr>
            <a:xfrm>
              <a:off x="8816569" y="2658572"/>
              <a:ext cx="1695451" cy="250974"/>
            </a:xfrm>
            <a:prstGeom prst="rect">
              <a:avLst/>
            </a:prstGeom>
            <a:noFill/>
          </p:spPr>
          <p:txBody>
            <a:bodyPr wrap="none" lIns="0" tIns="0" rIns="0" bIns="0" rtlCol="0">
              <a:noAutofit/>
            </a:bodyPr>
            <a:lstStyle/>
            <a:p>
              <a:pPr algn="ctr"/>
              <a:r>
                <a:rPr lang="en-US" sz="1400" dirty="0" smtClean="0">
                  <a:latin typeface="Arial" pitchFamily="34" charset="0"/>
                  <a:cs typeface="Arial" pitchFamily="34" charset="0"/>
                </a:rPr>
                <a:t>Application Layer</a:t>
              </a:r>
            </a:p>
          </p:txBody>
        </p:sp>
        <p:cxnSp>
          <p:nvCxnSpPr>
            <p:cNvPr id="214" name="Straight Arrow Connector 213"/>
            <p:cNvCxnSpPr/>
            <p:nvPr/>
          </p:nvCxnSpPr>
          <p:spPr>
            <a:xfrm flipH="1" flipV="1">
              <a:off x="7933844" y="244198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flipH="1" flipV="1">
              <a:off x="7933844" y="276481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flipH="1" flipV="1">
              <a:off x="8219594" y="329038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flipV="1">
              <a:off x="7952894" y="325214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rot="16200000">
              <a:off x="10673827" y="2804678"/>
              <a:ext cx="1195103" cy="18811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1000" dirty="0" smtClean="0">
                  <a:latin typeface="Arial" pitchFamily="34" charset="0"/>
                  <a:cs typeface="Arial" pitchFamily="34" charset="0"/>
                </a:rPr>
                <a:t>Utilities</a:t>
              </a:r>
            </a:p>
          </p:txBody>
        </p:sp>
        <p:cxnSp>
          <p:nvCxnSpPr>
            <p:cNvPr id="219" name="Straight Arrow Connector 218"/>
            <p:cNvCxnSpPr/>
            <p:nvPr/>
          </p:nvCxnSpPr>
          <p:spPr>
            <a:xfrm flipH="1" flipV="1">
              <a:off x="10980155" y="2461035"/>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p:nvPr/>
          </p:nvCxnSpPr>
          <p:spPr>
            <a:xfrm flipH="1" flipV="1">
              <a:off x="10980155" y="2783866"/>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1" name="Rectangle 220"/>
            <p:cNvSpPr/>
            <p:nvPr/>
          </p:nvSpPr>
          <p:spPr>
            <a:xfrm>
              <a:off x="11581071" y="2186108"/>
              <a:ext cx="313821" cy="79762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22" name="TextBox 221"/>
            <p:cNvSpPr txBox="1"/>
            <p:nvPr/>
          </p:nvSpPr>
          <p:spPr>
            <a:xfrm rot="16200000">
              <a:off x="11120890" y="2500989"/>
              <a:ext cx="1173232" cy="149809"/>
            </a:xfrm>
            <a:prstGeom prst="rect">
              <a:avLst/>
            </a:prstGeom>
            <a:noFill/>
          </p:spPr>
          <p:txBody>
            <a:bodyPr wrap="none" lIns="0" tIns="0" rIns="0" bIns="0" rtlCol="0">
              <a:noAutofit/>
            </a:bodyPr>
            <a:lstStyle/>
            <a:p>
              <a:pPr algn="ctr"/>
              <a:r>
                <a:rPr lang="en-US" sz="1000" dirty="0" smtClean="0">
                  <a:latin typeface="Arial" pitchFamily="34" charset="0"/>
                  <a:cs typeface="Arial" pitchFamily="34" charset="0"/>
                </a:rPr>
                <a:t> OPTUM ID</a:t>
              </a:r>
            </a:p>
          </p:txBody>
        </p:sp>
        <p:cxnSp>
          <p:nvCxnSpPr>
            <p:cNvPr id="223" name="Straight Arrow Connector 222"/>
            <p:cNvCxnSpPr/>
            <p:nvPr/>
          </p:nvCxnSpPr>
          <p:spPr>
            <a:xfrm flipH="1">
              <a:off x="8715136" y="19783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p:nvPr/>
          </p:nvCxnSpPr>
          <p:spPr>
            <a:xfrm flipH="1">
              <a:off x="10258012" y="197331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5" name="Rounded Rectangle 224"/>
            <p:cNvSpPr/>
            <p:nvPr/>
          </p:nvSpPr>
          <p:spPr>
            <a:xfrm>
              <a:off x="8076361" y="3548091"/>
              <a:ext cx="3106027" cy="903942"/>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26" name="Rounded Rectangle 225"/>
            <p:cNvSpPr/>
            <p:nvPr/>
          </p:nvSpPr>
          <p:spPr>
            <a:xfrm>
              <a:off x="9664295" y="3751685"/>
              <a:ext cx="1440078" cy="654397"/>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b="1" dirty="0">
                <a:latin typeface="Avenir Light"/>
              </a:endParaRPr>
            </a:p>
          </p:txBody>
        </p:sp>
        <p:sp>
          <p:nvSpPr>
            <p:cNvPr id="227" name="Rounded Rectangle 226"/>
            <p:cNvSpPr/>
            <p:nvPr/>
          </p:nvSpPr>
          <p:spPr>
            <a:xfrm>
              <a:off x="8127155" y="3751686"/>
              <a:ext cx="921191" cy="654396"/>
            </a:xfrm>
            <a:prstGeom prst="roundRect">
              <a:avLst>
                <a:gd name="adj" fmla="val 10938"/>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28" name="TextBox 2"/>
            <p:cNvSpPr txBox="1"/>
            <p:nvPr/>
          </p:nvSpPr>
          <p:spPr>
            <a:xfrm>
              <a:off x="9729062" y="3520863"/>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chemeClr val="accent4"/>
                  </a:solidFill>
                  <a:latin typeface="Avenir Light"/>
                </a:rPr>
                <a:t>Synchronous</a:t>
              </a:r>
              <a:endParaRPr lang="en-US" sz="1000" b="1" i="1" dirty="0" smtClean="0">
                <a:solidFill>
                  <a:schemeClr val="accent4"/>
                </a:solidFill>
                <a:latin typeface="Avenir Light"/>
              </a:endParaRPr>
            </a:p>
          </p:txBody>
        </p:sp>
        <p:cxnSp>
          <p:nvCxnSpPr>
            <p:cNvPr id="229" name="Straight Arrow Connector 228"/>
            <p:cNvCxnSpPr/>
            <p:nvPr/>
          </p:nvCxnSpPr>
          <p:spPr>
            <a:xfrm flipH="1">
              <a:off x="8829431" y="293831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p:cNvCxnSpPr/>
            <p:nvPr/>
          </p:nvCxnSpPr>
          <p:spPr>
            <a:xfrm flipH="1">
              <a:off x="10248485" y="292378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flipV="1">
              <a:off x="11384484" y="242578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flipH="1" flipV="1">
              <a:off x="11394009" y="2749270"/>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3" name="Rectangle 232"/>
            <p:cNvSpPr/>
            <p:nvPr/>
          </p:nvSpPr>
          <p:spPr>
            <a:xfrm>
              <a:off x="9374944" y="5757911"/>
              <a:ext cx="1603562" cy="7085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37" name="TextBox 2"/>
            <p:cNvSpPr txBox="1"/>
            <p:nvPr/>
          </p:nvSpPr>
          <p:spPr>
            <a:xfrm>
              <a:off x="9292208" y="5717897"/>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Optum Provider Data</a:t>
              </a:r>
              <a:endParaRPr lang="en-US" sz="1000" b="1" i="1" dirty="0" smtClean="0">
                <a:solidFill>
                  <a:schemeClr val="accent4"/>
                </a:solidFill>
                <a:latin typeface="Avenir Light"/>
              </a:endParaRPr>
            </a:p>
          </p:txBody>
        </p:sp>
        <p:sp>
          <p:nvSpPr>
            <p:cNvPr id="238" name="Rectangle 237"/>
            <p:cNvSpPr/>
            <p:nvPr/>
          </p:nvSpPr>
          <p:spPr>
            <a:xfrm>
              <a:off x="8032425" y="5766768"/>
              <a:ext cx="1230840" cy="699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40" name="TextBox 239"/>
            <p:cNvSpPr txBox="1"/>
            <p:nvPr/>
          </p:nvSpPr>
          <p:spPr>
            <a:xfrm rot="16200000">
              <a:off x="11308276" y="2422959"/>
              <a:ext cx="1173232" cy="261247"/>
            </a:xfrm>
            <a:prstGeom prst="rect">
              <a:avLst/>
            </a:prstGeom>
            <a:noFill/>
          </p:spPr>
          <p:txBody>
            <a:bodyPr wrap="none" lIns="0" tIns="0" rIns="0" bIns="0" rtlCol="0">
              <a:noAutofit/>
            </a:bodyPr>
            <a:lstStyle/>
            <a:p>
              <a:pPr algn="ctr"/>
              <a:endParaRPr lang="en-US" sz="1000" dirty="0" smtClean="0">
                <a:latin typeface="Arial" pitchFamily="34" charset="0"/>
                <a:cs typeface="Arial" pitchFamily="34" charset="0"/>
              </a:endParaRPr>
            </a:p>
          </p:txBody>
        </p:sp>
        <p:sp>
          <p:nvSpPr>
            <p:cNvPr id="241" name="TextBox 2"/>
            <p:cNvSpPr txBox="1"/>
            <p:nvPr/>
          </p:nvSpPr>
          <p:spPr>
            <a:xfrm>
              <a:off x="8054805" y="3526921"/>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chemeClr val="accent4"/>
                  </a:solidFill>
                  <a:latin typeface="Avenir Light"/>
                </a:rPr>
                <a:t>Asynchronous</a:t>
              </a:r>
              <a:endParaRPr lang="en-US" sz="1000" b="1" i="1" dirty="0" smtClean="0">
                <a:solidFill>
                  <a:schemeClr val="accent4"/>
                </a:solidFill>
                <a:latin typeface="Avenir Light"/>
              </a:endParaRPr>
            </a:p>
          </p:txBody>
        </p:sp>
        <p:sp>
          <p:nvSpPr>
            <p:cNvPr id="242" name="Rounded Rectangle 241"/>
            <p:cNvSpPr/>
            <p:nvPr/>
          </p:nvSpPr>
          <p:spPr>
            <a:xfrm>
              <a:off x="8159584" y="3128581"/>
              <a:ext cx="2828630"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Stargate API Gateway</a:t>
              </a:r>
              <a:endParaRPr lang="en-US" sz="1400" dirty="0">
                <a:solidFill>
                  <a:srgbClr val="888B8D"/>
                </a:solidFill>
              </a:endParaRPr>
            </a:p>
          </p:txBody>
        </p:sp>
        <p:cxnSp>
          <p:nvCxnSpPr>
            <p:cNvPr id="243" name="Straight Arrow Connector 242"/>
            <p:cNvCxnSpPr/>
            <p:nvPr/>
          </p:nvCxnSpPr>
          <p:spPr>
            <a:xfrm flipH="1">
              <a:off x="9516452" y="292841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H="1">
              <a:off x="8817546" y="339068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H="1">
              <a:off x="10236600" y="3376150"/>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H="1">
              <a:off x="9504567" y="33807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7" name="Rectangle 246"/>
            <p:cNvSpPr/>
            <p:nvPr/>
          </p:nvSpPr>
          <p:spPr>
            <a:xfrm>
              <a:off x="10000308" y="3805202"/>
              <a:ext cx="874634" cy="15977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EDGE API</a:t>
              </a:r>
              <a:endParaRPr lang="en-US" sz="700" dirty="0">
                <a:solidFill>
                  <a:srgbClr val="53565A"/>
                </a:solidFill>
              </a:endParaRPr>
            </a:p>
          </p:txBody>
        </p:sp>
        <p:sp>
          <p:nvSpPr>
            <p:cNvPr id="248" name="Rectangle 247"/>
            <p:cNvSpPr/>
            <p:nvPr/>
          </p:nvSpPr>
          <p:spPr>
            <a:xfrm>
              <a:off x="9729062" y="4005813"/>
              <a:ext cx="1349675" cy="135616"/>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Coarse Grained Process API </a:t>
              </a:r>
              <a:endParaRPr lang="en-US" sz="700" dirty="0">
                <a:solidFill>
                  <a:srgbClr val="53565A"/>
                </a:solidFill>
              </a:endParaRPr>
            </a:p>
          </p:txBody>
        </p:sp>
        <p:sp>
          <p:nvSpPr>
            <p:cNvPr id="249" name="Rectangle 248"/>
            <p:cNvSpPr/>
            <p:nvPr/>
          </p:nvSpPr>
          <p:spPr>
            <a:xfrm>
              <a:off x="9729063" y="4191793"/>
              <a:ext cx="1349674" cy="17831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smtClean="0">
                  <a:solidFill>
                    <a:srgbClr val="53565A"/>
                  </a:solidFill>
                </a:rPr>
                <a:t>Fine Grained Micro-Service</a:t>
              </a:r>
              <a:endParaRPr lang="en-US" sz="700" dirty="0">
                <a:solidFill>
                  <a:srgbClr val="53565A"/>
                </a:solidFill>
              </a:endParaRPr>
            </a:p>
          </p:txBody>
        </p:sp>
        <p:sp>
          <p:nvSpPr>
            <p:cNvPr id="250" name="Rectangle 249"/>
            <p:cNvSpPr/>
            <p:nvPr/>
          </p:nvSpPr>
          <p:spPr>
            <a:xfrm>
              <a:off x="8146206" y="4591983"/>
              <a:ext cx="3094007"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1" name="Rectangle 250"/>
            <p:cNvSpPr/>
            <p:nvPr/>
          </p:nvSpPr>
          <p:spPr>
            <a:xfrm rot="5400000">
              <a:off x="8446062"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52" name="TextBox 251"/>
            <p:cNvSpPr txBox="1"/>
            <p:nvPr/>
          </p:nvSpPr>
          <p:spPr>
            <a:xfrm>
              <a:off x="8226902"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Portal</a:t>
              </a:r>
            </a:p>
          </p:txBody>
        </p:sp>
        <p:pic>
          <p:nvPicPr>
            <p:cNvPr id="253" name="Picture 2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1555" y="4779729"/>
              <a:ext cx="531399" cy="186780"/>
            </a:xfrm>
            <a:prstGeom prst="rect">
              <a:avLst/>
            </a:prstGeom>
          </p:spPr>
        </p:pic>
        <p:pic>
          <p:nvPicPr>
            <p:cNvPr id="254" name="Picture 2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7403" y="4788196"/>
              <a:ext cx="531399" cy="186780"/>
            </a:xfrm>
            <a:prstGeom prst="rect">
              <a:avLst/>
            </a:prstGeom>
          </p:spPr>
        </p:pic>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837" y="4898261"/>
              <a:ext cx="531399" cy="186780"/>
            </a:xfrm>
            <a:prstGeom prst="rect">
              <a:avLst/>
            </a:prstGeom>
          </p:spPr>
        </p:pic>
        <p:pic>
          <p:nvPicPr>
            <p:cNvPr id="256" name="Picture 2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8685" y="4906728"/>
              <a:ext cx="531399" cy="186780"/>
            </a:xfrm>
            <a:prstGeom prst="rect">
              <a:avLst/>
            </a:prstGeom>
          </p:spPr>
        </p:pic>
        <p:pic>
          <p:nvPicPr>
            <p:cNvPr id="257" name="Picture 2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6005" y="4600371"/>
              <a:ext cx="297879" cy="187845"/>
            </a:xfrm>
            <a:prstGeom prst="rect">
              <a:avLst/>
            </a:prstGeom>
          </p:spPr>
        </p:pic>
        <p:pic>
          <p:nvPicPr>
            <p:cNvPr id="258" name="Picture 2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106" y="4600450"/>
              <a:ext cx="297879" cy="187845"/>
            </a:xfrm>
            <a:prstGeom prst="rect">
              <a:avLst/>
            </a:prstGeom>
          </p:spPr>
        </p:pic>
        <p:sp>
          <p:nvSpPr>
            <p:cNvPr id="259" name="Rectangle 258"/>
            <p:cNvSpPr/>
            <p:nvPr/>
          </p:nvSpPr>
          <p:spPr>
            <a:xfrm rot="5400000">
              <a:off x="10563944" y="4435281"/>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60" name="TextBox 259"/>
            <p:cNvSpPr txBox="1"/>
            <p:nvPr/>
          </p:nvSpPr>
          <p:spPr>
            <a:xfrm>
              <a:off x="10344784" y="470144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smtClean="0">
                  <a:solidFill>
                    <a:prstClr val="white"/>
                  </a:solidFill>
                  <a:cs typeface="Arial" pitchFamily="34" charset="0"/>
                </a:rPr>
                <a:t>Materialized View - Mobile</a:t>
              </a:r>
            </a:p>
          </p:txBody>
        </p:sp>
        <p:cxnSp>
          <p:nvCxnSpPr>
            <p:cNvPr id="261" name="Straight Arrow Connector 260"/>
            <p:cNvCxnSpPr/>
            <p:nvPr/>
          </p:nvCxnSpPr>
          <p:spPr>
            <a:xfrm flipH="1">
              <a:off x="8817546" y="443037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p:nvPr/>
          </p:nvCxnSpPr>
          <p:spPr>
            <a:xfrm flipH="1">
              <a:off x="10236600" y="441584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p:nvPr/>
          </p:nvCxnSpPr>
          <p:spPr>
            <a:xfrm flipH="1">
              <a:off x="9504567" y="44204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4" name="Rounded Rectangle 263"/>
            <p:cNvSpPr/>
            <p:nvPr/>
          </p:nvSpPr>
          <p:spPr>
            <a:xfrm>
              <a:off x="8217743" y="5354561"/>
              <a:ext cx="2679138"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solidFill>
                    <a:srgbClr val="888B8D"/>
                  </a:solidFill>
                </a:rPr>
                <a:t>Streaming Platform</a:t>
              </a:r>
              <a:endParaRPr lang="en-US" sz="1400" dirty="0">
                <a:solidFill>
                  <a:srgbClr val="888B8D"/>
                </a:solidFill>
              </a:endParaRPr>
            </a:p>
          </p:txBody>
        </p:sp>
        <p:cxnSp>
          <p:nvCxnSpPr>
            <p:cNvPr id="265" name="Straight Arrow Connector 264"/>
            <p:cNvCxnSpPr/>
            <p:nvPr/>
          </p:nvCxnSpPr>
          <p:spPr>
            <a:xfrm flipH="1" flipV="1">
              <a:off x="7934886" y="3959848"/>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flipH="1" flipV="1">
              <a:off x="7942593" y="4845889"/>
              <a:ext cx="197165" cy="668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rot="5400000" flipV="1">
              <a:off x="9983859" y="566805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rot="5400000" flipV="1">
              <a:off x="9557813" y="567003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rot="5400000">
              <a:off x="8971230" y="567332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rot="5400000">
              <a:off x="8478919" y="566361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rot="5400000" flipV="1">
              <a:off x="10485747" y="565834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rot="5400000" flipV="1">
              <a:off x="9983860" y="5266311"/>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rot="5400000" flipV="1">
              <a:off x="9557814" y="526829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rot="5400000">
              <a:off x="8971231" y="5271587"/>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rot="5400000">
              <a:off x="8478920" y="5261879"/>
              <a:ext cx="116142" cy="1"/>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rot="5400000" flipV="1">
              <a:off x="10485748" y="5256603"/>
              <a:ext cx="110006" cy="4417"/>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7" name="TextBox 2"/>
            <p:cNvSpPr txBox="1"/>
            <p:nvPr/>
          </p:nvSpPr>
          <p:spPr>
            <a:xfrm>
              <a:off x="7811868" y="5740930"/>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smtClean="0">
                  <a:solidFill>
                    <a:schemeClr val="accent4"/>
                  </a:solidFill>
                  <a:latin typeface="Avenir Light"/>
                </a:rPr>
                <a:t>External Data</a:t>
              </a:r>
              <a:endParaRPr lang="en-US" sz="1000" b="1" i="1" dirty="0" smtClean="0">
                <a:solidFill>
                  <a:schemeClr val="accent4"/>
                </a:solidFill>
                <a:latin typeface="Avenir Light"/>
              </a:endParaRPr>
            </a:p>
          </p:txBody>
        </p:sp>
        <p:sp>
          <p:nvSpPr>
            <p:cNvPr id="278" name="TextBox 277"/>
            <p:cNvSpPr txBox="1"/>
            <p:nvPr/>
          </p:nvSpPr>
          <p:spPr>
            <a:xfrm>
              <a:off x="8159584" y="3805202"/>
              <a:ext cx="869719" cy="273681"/>
            </a:xfrm>
            <a:prstGeom prst="rect">
              <a:avLst/>
            </a:prstGeom>
            <a:noFill/>
          </p:spPr>
          <p:txBody>
            <a:bodyPr wrap="square" lIns="0" tIns="0" rIns="0" bIns="0" rtlCol="0">
              <a:noAutofit/>
            </a:bodyPr>
            <a:lstStyle/>
            <a:p>
              <a:pPr algn="ctr"/>
              <a:r>
                <a:rPr lang="en-US" sz="900" b="1" dirty="0" smtClean="0">
                  <a:latin typeface="Arial" pitchFamily="34" charset="0"/>
                  <a:cs typeface="Arial" pitchFamily="34" charset="0"/>
                </a:rPr>
                <a:t>ETL            </a:t>
              </a:r>
            </a:p>
            <a:p>
              <a:pPr algn="ctr"/>
              <a:r>
                <a:rPr lang="en-US" sz="900" b="1" dirty="0" smtClean="0">
                  <a:latin typeface="Arial" pitchFamily="34" charset="0"/>
                  <a:cs typeface="Arial" pitchFamily="34" charset="0"/>
                </a:rPr>
                <a:t>Reporting</a:t>
              </a:r>
              <a:endParaRPr lang="en-US" sz="900" b="1" dirty="0">
                <a:latin typeface="Arial" pitchFamily="34" charset="0"/>
                <a:cs typeface="Arial" pitchFamily="34" charset="0"/>
              </a:endParaRPr>
            </a:p>
            <a:p>
              <a:pPr algn="ctr"/>
              <a:r>
                <a:rPr lang="en-US" sz="900" b="1" dirty="0" smtClean="0">
                  <a:latin typeface="Arial" pitchFamily="34" charset="0"/>
                  <a:cs typeface="Arial" pitchFamily="34" charset="0"/>
                </a:rPr>
                <a:t>Events</a:t>
              </a:r>
            </a:p>
            <a:p>
              <a:pPr algn="ctr"/>
              <a:r>
                <a:rPr lang="en-US" sz="900" b="1" dirty="0" smtClean="0">
                  <a:latin typeface="Arial" pitchFamily="34" charset="0"/>
                  <a:cs typeface="Arial" pitchFamily="34" charset="0"/>
                </a:rPr>
                <a:t>Queues</a:t>
              </a:r>
            </a:p>
          </p:txBody>
        </p:sp>
        <p:sp>
          <p:nvSpPr>
            <p:cNvPr id="279" name="TextBox 278"/>
            <p:cNvSpPr txBox="1"/>
            <p:nvPr/>
          </p:nvSpPr>
          <p:spPr>
            <a:xfrm rot="16200000">
              <a:off x="8944166" y="3914432"/>
              <a:ext cx="844328" cy="185401"/>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Transformation</a:t>
              </a:r>
            </a:p>
          </p:txBody>
        </p:sp>
        <p:sp>
          <p:nvSpPr>
            <p:cNvPr id="280" name="TextBox 279"/>
            <p:cNvSpPr txBox="1"/>
            <p:nvPr/>
          </p:nvSpPr>
          <p:spPr>
            <a:xfrm rot="16200000">
              <a:off x="8741904" y="3930968"/>
              <a:ext cx="848231" cy="140089"/>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Orchestration</a:t>
              </a:r>
            </a:p>
          </p:txBody>
        </p:sp>
        <p:sp>
          <p:nvSpPr>
            <p:cNvPr id="281" name="TextBox 280"/>
            <p:cNvSpPr txBox="1"/>
            <p:nvPr/>
          </p:nvSpPr>
          <p:spPr>
            <a:xfrm rot="16200000">
              <a:off x="9146868" y="3932590"/>
              <a:ext cx="848076" cy="154692"/>
            </a:xfrm>
            <a:prstGeom prst="rect">
              <a:avLst/>
            </a:prstGeom>
            <a:solidFill>
              <a:schemeClr val="accent6">
                <a:lumMod val="60000"/>
                <a:lumOff val="40000"/>
              </a:schemeClr>
            </a:solidFill>
            <a:ln>
              <a:solidFill>
                <a:schemeClr val="accent1">
                  <a:lumMod val="40000"/>
                  <a:lumOff val="60000"/>
                </a:schemeClr>
              </a:solidFill>
            </a:ln>
          </p:spPr>
          <p:txBody>
            <a:bodyPr wrap="square" lIns="0" tIns="0" rIns="0" bIns="0" rtlCol="0" anchor="ctr">
              <a:noAutofit/>
            </a:bodyPr>
            <a:lstStyle/>
            <a:p>
              <a:pPr algn="ctr"/>
              <a:r>
                <a:rPr lang="en-US" sz="900" dirty="0" smtClean="0">
                  <a:latin typeface="Arial" pitchFamily="34" charset="0"/>
                  <a:cs typeface="Arial" pitchFamily="34" charset="0"/>
                </a:rPr>
                <a:t>Aggregation</a:t>
              </a:r>
            </a:p>
          </p:txBody>
        </p:sp>
      </p:grpSp>
      <p:pic>
        <p:nvPicPr>
          <p:cNvPr id="2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2841" y="1233659"/>
            <a:ext cx="684254" cy="17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1" name="TextBox 300"/>
          <p:cNvSpPr txBox="1"/>
          <p:nvPr/>
        </p:nvSpPr>
        <p:spPr>
          <a:xfrm>
            <a:off x="4755396" y="1389045"/>
            <a:ext cx="2503322" cy="265760"/>
          </a:xfrm>
          <a:prstGeom prst="rect">
            <a:avLst/>
          </a:prstGeom>
          <a:noFill/>
        </p:spPr>
        <p:txBody>
          <a:bodyPr wrap="square" lIns="0" tIns="0" rIns="0" bIns="0" rtlCol="0">
            <a:noAutofit/>
          </a:bodyPr>
          <a:lstStyle/>
          <a:p>
            <a:pPr algn="ctr"/>
            <a:r>
              <a:rPr lang="en-US" sz="1600" i="1" dirty="0" smtClean="0">
                <a:latin typeface="Arial" pitchFamily="34" charset="0"/>
                <a:cs typeface="Arial" pitchFamily="34" charset="0"/>
              </a:rPr>
              <a:t>Targeted Focus in  Transformation Journey</a:t>
            </a:r>
          </a:p>
        </p:txBody>
      </p:sp>
      <p:sp>
        <p:nvSpPr>
          <p:cNvPr id="312" name="Rounded Rectangle 311"/>
          <p:cNvSpPr/>
          <p:nvPr/>
        </p:nvSpPr>
        <p:spPr>
          <a:xfrm>
            <a:off x="4979153" y="2853281"/>
            <a:ext cx="2000250" cy="1100206"/>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13" name="TextBox 312"/>
          <p:cNvSpPr txBox="1"/>
          <p:nvPr/>
        </p:nvSpPr>
        <p:spPr>
          <a:xfrm>
            <a:off x="4938631" y="2908573"/>
            <a:ext cx="2019300" cy="1175915"/>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latin typeface="Arial" pitchFamily="34" charset="0"/>
                <a:cs typeface="Arial" pitchFamily="34" charset="0"/>
              </a:rPr>
              <a:t>Migrate to Stargate API Gateway</a:t>
            </a:r>
          </a:p>
          <a:p>
            <a:pPr marL="171450" indent="-171450">
              <a:buFont typeface="Arial" panose="020B0604020202020204" pitchFamily="34" charset="0"/>
              <a:buChar char="•"/>
            </a:pPr>
            <a:r>
              <a:rPr lang="en-US" sz="900" i="1" dirty="0" smtClean="0">
                <a:latin typeface="Arial" pitchFamily="34" charset="0"/>
                <a:cs typeface="Arial" pitchFamily="34" charset="0"/>
              </a:rPr>
              <a:t>Consolidation of API business logic in the new Middleware layer</a:t>
            </a:r>
          </a:p>
          <a:p>
            <a:pPr marL="171450" indent="-171450">
              <a:buFont typeface="Arial" panose="020B0604020202020204" pitchFamily="34" charset="0"/>
              <a:buChar char="•"/>
            </a:pPr>
            <a:r>
              <a:rPr lang="en-US" sz="900" i="1" dirty="0" smtClean="0">
                <a:latin typeface="Arial" pitchFamily="34" charset="0"/>
                <a:cs typeface="Arial" pitchFamily="34" charset="0"/>
              </a:rPr>
              <a:t>Micro-service API model</a:t>
            </a:r>
          </a:p>
          <a:p>
            <a:pPr marL="171450" indent="-171450">
              <a:buFont typeface="Arial" panose="020B0604020202020204" pitchFamily="34" charset="0"/>
              <a:buChar char="•"/>
            </a:pPr>
            <a:r>
              <a:rPr lang="en-US" sz="900" i="1" dirty="0" smtClean="0">
                <a:latin typeface="Arial" pitchFamily="34" charset="0"/>
                <a:cs typeface="Arial" pitchFamily="34" charset="0"/>
              </a:rPr>
              <a:t>Integration of NFR around Logging, Instrumentation, Security and Utilities into a common framework</a:t>
            </a:r>
          </a:p>
        </p:txBody>
      </p:sp>
      <p:sp>
        <p:nvSpPr>
          <p:cNvPr id="314" name="Rounded Rectangle 313"/>
          <p:cNvSpPr/>
          <p:nvPr/>
        </p:nvSpPr>
        <p:spPr>
          <a:xfrm>
            <a:off x="4987070" y="4249420"/>
            <a:ext cx="1962150" cy="719225"/>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15" name="TextBox 314"/>
          <p:cNvSpPr txBox="1"/>
          <p:nvPr/>
        </p:nvSpPr>
        <p:spPr>
          <a:xfrm>
            <a:off x="5063270" y="4333379"/>
            <a:ext cx="1933575" cy="589682"/>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latin typeface="Arial" pitchFamily="34" charset="0"/>
                <a:cs typeface="Arial" pitchFamily="34" charset="0"/>
              </a:rPr>
              <a:t>NoSQL Data persistence model  for maximum performance</a:t>
            </a:r>
          </a:p>
          <a:p>
            <a:pPr marL="171450" indent="-171450">
              <a:buFont typeface="Arial" panose="020B0604020202020204" pitchFamily="34" charset="0"/>
              <a:buChar char="•"/>
            </a:pPr>
            <a:r>
              <a:rPr lang="en-US" sz="900" i="1" dirty="0" smtClean="0">
                <a:latin typeface="Arial" pitchFamily="34" charset="0"/>
                <a:cs typeface="Arial" pitchFamily="34" charset="0"/>
              </a:rPr>
              <a:t>Centralized Enterprise Caching,</a:t>
            </a:r>
          </a:p>
          <a:p>
            <a:pPr marL="171450" indent="-171450">
              <a:buFont typeface="Arial" panose="020B0604020202020204" pitchFamily="34" charset="0"/>
              <a:buChar char="•"/>
            </a:pPr>
            <a:r>
              <a:rPr lang="en-US" sz="900" i="1" dirty="0" smtClean="0">
                <a:latin typeface="Arial" pitchFamily="34" charset="0"/>
                <a:cs typeface="Arial" pitchFamily="34" charset="0"/>
              </a:rPr>
              <a:t>All new RxESB service layer</a:t>
            </a:r>
          </a:p>
        </p:txBody>
      </p:sp>
      <p:sp>
        <p:nvSpPr>
          <p:cNvPr id="316" name="Rounded Rectangle 315"/>
          <p:cNvSpPr/>
          <p:nvPr/>
        </p:nvSpPr>
        <p:spPr>
          <a:xfrm>
            <a:off x="5036303" y="5216015"/>
            <a:ext cx="1933576" cy="1107022"/>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17" name="TextBox 316"/>
          <p:cNvSpPr txBox="1"/>
          <p:nvPr/>
        </p:nvSpPr>
        <p:spPr>
          <a:xfrm>
            <a:off x="5009337" y="5299568"/>
            <a:ext cx="1948594" cy="830187"/>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900" i="1" dirty="0" smtClean="0">
                <a:latin typeface="Arial" pitchFamily="34" charset="0"/>
                <a:cs typeface="Arial" pitchFamily="34" charset="0"/>
              </a:rPr>
              <a:t>Specialty Transformation  entails migration from ScriptMed to IRIS, </a:t>
            </a:r>
          </a:p>
          <a:p>
            <a:pPr marL="171450" indent="-171450">
              <a:buFont typeface="Arial" panose="020B0604020202020204" pitchFamily="34" charset="0"/>
              <a:buChar char="•"/>
            </a:pPr>
            <a:r>
              <a:rPr lang="en-US" sz="900" i="1" dirty="0" smtClean="0">
                <a:latin typeface="Arial" pitchFamily="34" charset="0"/>
                <a:cs typeface="Arial" pitchFamily="34" charset="0"/>
              </a:rPr>
              <a:t>with all new RxESB Edge  </a:t>
            </a:r>
          </a:p>
          <a:p>
            <a:pPr marL="171450" indent="-171450">
              <a:buFont typeface="Arial" panose="020B0604020202020204" pitchFamily="34" charset="0"/>
              <a:buChar char="•"/>
            </a:pPr>
            <a:r>
              <a:rPr lang="en-US" sz="900" i="1" dirty="0">
                <a:latin typeface="Arial" pitchFamily="34" charset="0"/>
                <a:cs typeface="Arial" pitchFamily="34" charset="0"/>
              </a:rPr>
              <a:t>a</a:t>
            </a:r>
            <a:r>
              <a:rPr lang="en-US" sz="900" i="1" dirty="0" smtClean="0">
                <a:latin typeface="Arial" pitchFamily="34" charset="0"/>
                <a:cs typeface="Arial" pitchFamily="34" charset="0"/>
              </a:rPr>
              <a:t>nd Course Grained  APIs for </a:t>
            </a:r>
          </a:p>
          <a:p>
            <a:pPr marL="171450" indent="-171450">
              <a:buFont typeface="Arial" panose="020B0604020202020204" pitchFamily="34" charset="0"/>
              <a:buChar char="•"/>
            </a:pPr>
            <a:r>
              <a:rPr lang="en-US" sz="900" i="1" dirty="0" smtClean="0">
                <a:latin typeface="Arial" pitchFamily="34" charset="0"/>
                <a:cs typeface="Arial" pitchFamily="34" charset="0"/>
              </a:rPr>
              <a:t>BriovaRx  Provider Portal integration  w/IRIS,, Briova Rx Exchange Salesforce , PAS</a:t>
            </a:r>
          </a:p>
          <a:p>
            <a:endParaRPr lang="en-US" sz="900" i="1" dirty="0" smtClean="0">
              <a:latin typeface="Arial" pitchFamily="34" charset="0"/>
              <a:cs typeface="Arial" pitchFamily="34" charset="0"/>
            </a:endParaRPr>
          </a:p>
        </p:txBody>
      </p:sp>
      <p:cxnSp>
        <p:nvCxnSpPr>
          <p:cNvPr id="318" name="Straight Connector 317"/>
          <p:cNvCxnSpPr/>
          <p:nvPr/>
        </p:nvCxnSpPr>
        <p:spPr>
          <a:xfrm>
            <a:off x="4649089" y="1089841"/>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7273129" y="1084444"/>
            <a:ext cx="0" cy="5238593"/>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0" name="Right Arrow 319"/>
          <p:cNvSpPr/>
          <p:nvPr/>
        </p:nvSpPr>
        <p:spPr>
          <a:xfrm>
            <a:off x="4620439" y="3247841"/>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21" name="Right Arrow 320"/>
          <p:cNvSpPr/>
          <p:nvPr/>
        </p:nvSpPr>
        <p:spPr>
          <a:xfrm>
            <a:off x="4701882" y="4416270"/>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22" name="Right Arrow 321"/>
          <p:cNvSpPr/>
          <p:nvPr/>
        </p:nvSpPr>
        <p:spPr>
          <a:xfrm>
            <a:off x="4747889" y="552625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24" name="Right Arrow 323"/>
          <p:cNvSpPr/>
          <p:nvPr/>
        </p:nvSpPr>
        <p:spPr>
          <a:xfrm>
            <a:off x="7037014" y="3263142"/>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25" name="Right Arrow 324"/>
          <p:cNvSpPr/>
          <p:nvPr/>
        </p:nvSpPr>
        <p:spPr>
          <a:xfrm>
            <a:off x="7031790" y="4457807"/>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326" name="Right Arrow 325"/>
          <p:cNvSpPr/>
          <p:nvPr/>
        </p:nvSpPr>
        <p:spPr>
          <a:xfrm>
            <a:off x="7060363" y="5511679"/>
            <a:ext cx="269915" cy="21658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7848" y="5656137"/>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8" name="TextBox 187"/>
          <p:cNvSpPr txBox="1"/>
          <p:nvPr/>
        </p:nvSpPr>
        <p:spPr>
          <a:xfrm>
            <a:off x="10536364" y="5636421"/>
            <a:ext cx="415136" cy="350510"/>
          </a:xfrm>
          <a:prstGeom prst="rect">
            <a:avLst/>
          </a:prstGeom>
          <a:noFill/>
        </p:spPr>
        <p:txBody>
          <a:bodyPr wrap="none" lIns="0" tIns="0" rIns="0" bIns="0" rtlCol="0">
            <a:noAutofit/>
          </a:bodyPr>
          <a:lstStyle/>
          <a:p>
            <a:r>
              <a:rPr lang="en-US" sz="1000" dirty="0" smtClean="0">
                <a:latin typeface="Arial" pitchFamily="34" charset="0"/>
                <a:cs typeface="Arial" pitchFamily="34" charset="0"/>
              </a:rPr>
              <a:t>IRIS</a:t>
            </a:r>
          </a:p>
          <a:p>
            <a:r>
              <a:rPr lang="en-US" sz="1000" dirty="0" smtClean="0">
                <a:latin typeface="Arial" pitchFamily="34" charset="0"/>
                <a:cs typeface="Arial" pitchFamily="34" charset="0"/>
              </a:rPr>
              <a:t>PAS</a:t>
            </a:r>
          </a:p>
          <a:p>
            <a:endParaRPr lang="en-US" sz="1000" dirty="0" smtClean="0">
              <a:latin typeface="Arial" pitchFamily="34" charset="0"/>
              <a:cs typeface="Arial" pitchFamily="34" charset="0"/>
            </a:endParaRPr>
          </a:p>
        </p:txBody>
      </p:sp>
      <p:pic>
        <p:nvPicPr>
          <p:cNvPr id="20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411" y="5655098"/>
            <a:ext cx="571500" cy="409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3" name="TextBox 282"/>
          <p:cNvSpPr txBox="1"/>
          <p:nvPr/>
        </p:nvSpPr>
        <p:spPr>
          <a:xfrm>
            <a:off x="8249814" y="5608356"/>
            <a:ext cx="1175887" cy="521399"/>
          </a:xfrm>
          <a:prstGeom prst="rect">
            <a:avLst/>
          </a:prstGeom>
          <a:noFill/>
        </p:spPr>
        <p:txBody>
          <a:bodyPr wrap="none" lIns="0" tIns="0" rIns="0" bIns="0" rtlCol="0">
            <a:noAutofit/>
          </a:bodyPr>
          <a:lstStyle/>
          <a:p>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BriovaRx Exchange</a:t>
            </a:r>
          </a:p>
          <a:p>
            <a:endParaRPr lang="en-US" sz="1000" dirty="0" smtClean="0">
              <a:latin typeface="Arial" pitchFamily="34" charset="0"/>
              <a:cs typeface="Arial" pitchFamily="34" charset="0"/>
            </a:endParaRPr>
          </a:p>
        </p:txBody>
      </p:sp>
    </p:spTree>
    <p:extLst>
      <p:ext uri="{BB962C8B-B14F-4D97-AF65-F5344CB8AC3E}">
        <p14:creationId xmlns:p14="http://schemas.microsoft.com/office/powerpoint/2010/main" val="293230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a:extLst>
              <a:ext uri="{FF2B5EF4-FFF2-40B4-BE49-F238E27FC236}">
                <a16:creationId xmlns="" xmlns:a16="http://schemas.microsoft.com/office/drawing/2014/main" id="{09F9B8ED-AFF0-4145-8B3C-9182E3E57E74}"/>
              </a:ext>
            </a:extLst>
          </p:cNvPr>
          <p:cNvSpPr>
            <a:spLocks noChangeArrowheads="1"/>
          </p:cNvSpPr>
          <p:nvPr/>
        </p:nvSpPr>
        <p:spPr bwMode="auto">
          <a:xfrm>
            <a:off x="6972841" y="2317750"/>
            <a:ext cx="3581400" cy="2711450"/>
          </a:xfrm>
          <a:prstGeom prst="homePlate">
            <a:avLst>
              <a:gd name="adj" fmla="val 22308"/>
            </a:avLst>
          </a:prstGeom>
          <a:gradFill rotWithShape="1">
            <a:gsLst>
              <a:gs pos="0">
                <a:srgbClr val="FFFFFF"/>
              </a:gs>
              <a:gs pos="100000">
                <a:schemeClr val="bg2">
                  <a:lumMod val="75000"/>
                </a:schemeClr>
              </a:gs>
            </a:gsLst>
            <a:lin ang="0" scaled="1"/>
          </a:gradFill>
          <a:ln w="57150">
            <a:solidFill>
              <a:schemeClr val="bg1"/>
            </a:solidFill>
            <a:miter lim="800000"/>
            <a:headEnd/>
            <a:tailEnd/>
          </a:ln>
        </p:spPr>
        <p:txBody>
          <a:bodyPr wrap="none" anchor="ctr"/>
          <a:lstStyle/>
          <a:p>
            <a:pPr defTabSz="457200"/>
            <a:r>
              <a:rPr lang="en-US" sz="2400" baseline="-25000" dirty="0">
                <a:solidFill>
                  <a:srgbClr val="ABC785"/>
                </a:solidFill>
              </a:rPr>
              <a:t> </a:t>
            </a:r>
          </a:p>
        </p:txBody>
      </p:sp>
      <p:sp>
        <p:nvSpPr>
          <p:cNvPr id="2" name="Title 1">
            <a:extLst>
              <a:ext uri="{FF2B5EF4-FFF2-40B4-BE49-F238E27FC236}">
                <a16:creationId xmlns="" xmlns:a16="http://schemas.microsoft.com/office/drawing/2014/main" id="{A33A3D43-1767-504B-AC62-D86631FD91E9}"/>
              </a:ext>
            </a:extLst>
          </p:cNvPr>
          <p:cNvSpPr txBox="1">
            <a:spLocks/>
          </p:cNvSpPr>
          <p:nvPr/>
        </p:nvSpPr>
        <p:spPr>
          <a:xfrm>
            <a:off x="457200" y="350850"/>
            <a:ext cx="8229600" cy="434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rPr>
              <a:t>Strategic objectives and policies</a:t>
            </a:r>
          </a:p>
        </p:txBody>
      </p:sp>
      <p:sp>
        <p:nvSpPr>
          <p:cNvPr id="4" name="AutoShape 5">
            <a:extLst>
              <a:ext uri="{FF2B5EF4-FFF2-40B4-BE49-F238E27FC236}">
                <a16:creationId xmlns="" xmlns:a16="http://schemas.microsoft.com/office/drawing/2014/main" id="{3E56C8F4-44AC-C642-AFF0-D615BAC8B95E}"/>
              </a:ext>
            </a:extLst>
          </p:cNvPr>
          <p:cNvSpPr>
            <a:spLocks noChangeArrowheads="1"/>
          </p:cNvSpPr>
          <p:nvPr/>
        </p:nvSpPr>
        <p:spPr bwMode="auto">
          <a:xfrm>
            <a:off x="4800600" y="2317750"/>
            <a:ext cx="3581400" cy="2711450"/>
          </a:xfrm>
          <a:prstGeom prst="homePlate">
            <a:avLst>
              <a:gd name="adj" fmla="val 22308"/>
            </a:avLst>
          </a:prstGeom>
          <a:gradFill rotWithShape="1">
            <a:gsLst>
              <a:gs pos="0">
                <a:srgbClr val="FFFFFF"/>
              </a:gs>
              <a:gs pos="100000">
                <a:srgbClr val="6BBBAE"/>
              </a:gs>
            </a:gsLst>
            <a:lin ang="0" scaled="1"/>
          </a:gradFill>
          <a:ln w="57150">
            <a:solidFill>
              <a:schemeClr val="bg1"/>
            </a:solidFill>
            <a:miter lim="800000"/>
            <a:headEnd/>
            <a:tailEnd/>
          </a:ln>
        </p:spPr>
        <p:txBody>
          <a:bodyPr wrap="none" anchor="ctr"/>
          <a:lstStyle/>
          <a:p>
            <a:pPr defTabSz="457200"/>
            <a:r>
              <a:rPr lang="en-US" sz="2400" baseline="-25000" dirty="0">
                <a:solidFill>
                  <a:srgbClr val="ABC785"/>
                </a:solidFill>
              </a:rPr>
              <a:t> </a:t>
            </a:r>
          </a:p>
        </p:txBody>
      </p:sp>
      <p:sp>
        <p:nvSpPr>
          <p:cNvPr id="5" name="AutoShape 5">
            <a:extLst>
              <a:ext uri="{FF2B5EF4-FFF2-40B4-BE49-F238E27FC236}">
                <a16:creationId xmlns="" xmlns:a16="http://schemas.microsoft.com/office/drawing/2014/main" id="{041880A5-D7C9-3C4B-B948-F2E95438B2D2}"/>
              </a:ext>
            </a:extLst>
          </p:cNvPr>
          <p:cNvSpPr>
            <a:spLocks noChangeArrowheads="1"/>
          </p:cNvSpPr>
          <p:nvPr/>
        </p:nvSpPr>
        <p:spPr bwMode="auto">
          <a:xfrm>
            <a:off x="2667001" y="2317750"/>
            <a:ext cx="3487739" cy="2711450"/>
          </a:xfrm>
          <a:prstGeom prst="homePlate">
            <a:avLst>
              <a:gd name="adj" fmla="val 22719"/>
            </a:avLst>
          </a:prstGeom>
          <a:gradFill rotWithShape="1">
            <a:gsLst>
              <a:gs pos="0">
                <a:srgbClr val="FFFFFF"/>
              </a:gs>
              <a:gs pos="100000">
                <a:srgbClr val="9BCC00"/>
              </a:gs>
            </a:gsLst>
            <a:lin ang="0" scaled="1"/>
          </a:gradFill>
          <a:ln w="57150">
            <a:solidFill>
              <a:schemeClr val="bg1"/>
            </a:solidFill>
            <a:miter lim="800000"/>
            <a:headEnd/>
            <a:tailEnd/>
          </a:ln>
        </p:spPr>
        <p:txBody>
          <a:bodyPr wrap="none" anchor="ctr"/>
          <a:lstStyle/>
          <a:p>
            <a:pPr defTabSz="457200"/>
            <a:r>
              <a:rPr lang="en-US" sz="2400" baseline="-25000" dirty="0">
                <a:solidFill>
                  <a:srgbClr val="ABC785"/>
                </a:solidFill>
              </a:rPr>
              <a:t> </a:t>
            </a:r>
          </a:p>
        </p:txBody>
      </p:sp>
      <p:sp>
        <p:nvSpPr>
          <p:cNvPr id="6" name="AutoShape 5">
            <a:extLst>
              <a:ext uri="{FF2B5EF4-FFF2-40B4-BE49-F238E27FC236}">
                <a16:creationId xmlns="" xmlns:a16="http://schemas.microsoft.com/office/drawing/2014/main" id="{4615A5FE-4FBD-5F45-B6C1-7F62BEA710FB}"/>
              </a:ext>
            </a:extLst>
          </p:cNvPr>
          <p:cNvSpPr>
            <a:spLocks noChangeArrowheads="1"/>
          </p:cNvSpPr>
          <p:nvPr/>
        </p:nvSpPr>
        <p:spPr bwMode="auto">
          <a:xfrm>
            <a:off x="784232" y="2317750"/>
            <a:ext cx="2949575" cy="2711450"/>
          </a:xfrm>
          <a:prstGeom prst="homePlate">
            <a:avLst>
              <a:gd name="adj" fmla="val 21958"/>
            </a:avLst>
          </a:prstGeom>
          <a:gradFill rotWithShape="1">
            <a:gsLst>
              <a:gs pos="0">
                <a:srgbClr val="FFFFFF"/>
              </a:gs>
              <a:gs pos="100000">
                <a:srgbClr val="F2A900"/>
              </a:gs>
            </a:gsLst>
            <a:lin ang="0" scaled="1"/>
          </a:gradFill>
          <a:ln w="57150">
            <a:solidFill>
              <a:schemeClr val="bg1"/>
            </a:solidFill>
            <a:miter lim="800000"/>
            <a:headEnd/>
            <a:tailEnd/>
          </a:ln>
        </p:spPr>
        <p:txBody>
          <a:bodyPr wrap="none" anchor="ctr"/>
          <a:lstStyle/>
          <a:p>
            <a:pPr defTabSz="457200"/>
            <a:r>
              <a:rPr lang="en-US" sz="2400" baseline="-25000" dirty="0">
                <a:solidFill>
                  <a:srgbClr val="ABC785"/>
                </a:solidFill>
                <a:ea typeface="MS PGothic" pitchFamily="34" charset="-128"/>
              </a:rPr>
              <a:t> </a:t>
            </a:r>
          </a:p>
        </p:txBody>
      </p:sp>
      <p:sp>
        <p:nvSpPr>
          <p:cNvPr id="7" name="Text Box 12">
            <a:extLst>
              <a:ext uri="{FF2B5EF4-FFF2-40B4-BE49-F238E27FC236}">
                <a16:creationId xmlns="" xmlns:a16="http://schemas.microsoft.com/office/drawing/2014/main" id="{93515E48-2C46-B64F-B9D0-31B23C5B68F2}"/>
              </a:ext>
            </a:extLst>
          </p:cNvPr>
          <p:cNvSpPr txBox="1">
            <a:spLocks noChangeArrowheads="1"/>
          </p:cNvSpPr>
          <p:nvPr/>
        </p:nvSpPr>
        <p:spPr bwMode="auto">
          <a:xfrm>
            <a:off x="1524007" y="2928938"/>
            <a:ext cx="2114551"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25" indent="-111125" defTabSz="457200">
              <a:defRPr sz="1400" b="1">
                <a:solidFill>
                  <a:schemeClr val="bg1"/>
                </a:solidFill>
                <a:latin typeface="Arial" pitchFamily="34" charset="0"/>
                <a:ea typeface="Geneva" charset="-128"/>
              </a:defRPr>
            </a:lvl1pPr>
            <a:lvl2pPr marL="111125" indent="-111125"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ts val="1400"/>
              </a:lnSpc>
              <a:spcBef>
                <a:spcPts val="600"/>
              </a:spcBef>
              <a:buSzPct val="75000"/>
              <a:buFont typeface="Arial" pitchFamily="34" charset="0"/>
              <a:buChar char="•"/>
            </a:pPr>
            <a:r>
              <a:rPr lang="en-US" sz="1200" b="0" dirty="0">
                <a:solidFill>
                  <a:prstClr val="black"/>
                </a:solidFill>
                <a:hlinkClick r:id="rId2"/>
              </a:rPr>
              <a:t>Application</a:t>
            </a:r>
            <a:endParaRPr lang="en-US" sz="1200" b="0" dirty="0">
              <a:solidFill>
                <a:prstClr val="black"/>
              </a:solidFill>
            </a:endParaRPr>
          </a:p>
          <a:p>
            <a:pPr>
              <a:lnSpc>
                <a:spcPts val="1400"/>
              </a:lnSpc>
              <a:spcBef>
                <a:spcPts val="600"/>
              </a:spcBef>
              <a:buSzPct val="75000"/>
              <a:buFont typeface="Arial" pitchFamily="34" charset="0"/>
              <a:buChar char="•"/>
            </a:pPr>
            <a:r>
              <a:rPr lang="en-US" sz="1200" b="0" dirty="0">
                <a:solidFill>
                  <a:prstClr val="black"/>
                </a:solidFill>
                <a:hlinkClick r:id="rId3"/>
              </a:rPr>
              <a:t>Data</a:t>
            </a:r>
            <a:endParaRPr lang="en-US" sz="1200" b="0" dirty="0">
              <a:solidFill>
                <a:prstClr val="black"/>
              </a:solidFill>
            </a:endParaRPr>
          </a:p>
          <a:p>
            <a:pPr>
              <a:lnSpc>
                <a:spcPts val="1400"/>
              </a:lnSpc>
              <a:spcBef>
                <a:spcPts val="600"/>
              </a:spcBef>
              <a:buSzPct val="75000"/>
              <a:buFont typeface="Arial" pitchFamily="34" charset="0"/>
              <a:buChar char="•"/>
            </a:pPr>
            <a:r>
              <a:rPr lang="en-US" sz="1200" b="0" dirty="0">
                <a:solidFill>
                  <a:prstClr val="black"/>
                </a:solidFill>
                <a:hlinkClick r:id="rId4"/>
              </a:rPr>
              <a:t>Integration</a:t>
            </a:r>
            <a:endParaRPr lang="en-US" sz="1200" b="0" dirty="0">
              <a:solidFill>
                <a:prstClr val="black"/>
              </a:solidFill>
            </a:endParaRPr>
          </a:p>
          <a:p>
            <a:pPr>
              <a:lnSpc>
                <a:spcPts val="1400"/>
              </a:lnSpc>
              <a:spcBef>
                <a:spcPts val="600"/>
              </a:spcBef>
              <a:buSzPct val="75000"/>
              <a:buFont typeface="Arial" pitchFamily="34" charset="0"/>
              <a:buChar char="•"/>
            </a:pPr>
            <a:r>
              <a:rPr lang="en-US" sz="1200" b="0" dirty="0">
                <a:solidFill>
                  <a:prstClr val="black"/>
                </a:solidFill>
                <a:hlinkClick r:id="rId5"/>
              </a:rPr>
              <a:t>Security</a:t>
            </a:r>
            <a:endParaRPr lang="en-US" sz="1200" b="0" dirty="0">
              <a:solidFill>
                <a:prstClr val="black"/>
              </a:solidFill>
            </a:endParaRPr>
          </a:p>
          <a:p>
            <a:pPr>
              <a:lnSpc>
                <a:spcPts val="1400"/>
              </a:lnSpc>
              <a:spcBef>
                <a:spcPts val="600"/>
              </a:spcBef>
              <a:buSzPct val="75000"/>
              <a:buFont typeface="Arial" pitchFamily="34" charset="0"/>
              <a:buChar char="•"/>
            </a:pPr>
            <a:r>
              <a:rPr lang="en-US" sz="1200" b="0" dirty="0">
                <a:solidFill>
                  <a:prstClr val="black"/>
                </a:solidFill>
                <a:hlinkClick r:id="rId6"/>
              </a:rPr>
              <a:t>Platform</a:t>
            </a:r>
            <a:endParaRPr lang="en-US" sz="1200" b="0" dirty="0">
              <a:solidFill>
                <a:prstClr val="black"/>
              </a:solidFill>
            </a:endParaRPr>
          </a:p>
        </p:txBody>
      </p:sp>
      <p:sp>
        <p:nvSpPr>
          <p:cNvPr id="8" name="Text Box 13">
            <a:extLst>
              <a:ext uri="{FF2B5EF4-FFF2-40B4-BE49-F238E27FC236}">
                <a16:creationId xmlns="" xmlns:a16="http://schemas.microsoft.com/office/drawing/2014/main" id="{63E8162F-EB7C-D047-A541-EAC13DB7ABEC}"/>
              </a:ext>
            </a:extLst>
          </p:cNvPr>
          <p:cNvSpPr txBox="1">
            <a:spLocks noChangeArrowheads="1"/>
          </p:cNvSpPr>
          <p:nvPr/>
        </p:nvSpPr>
        <p:spPr bwMode="auto">
          <a:xfrm>
            <a:off x="1527180" y="2438400"/>
            <a:ext cx="200183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sz="1400" b="1">
                <a:solidFill>
                  <a:schemeClr val="bg1"/>
                </a:solidFill>
                <a:latin typeface="Arial" pitchFamily="34" charset="0"/>
                <a:ea typeface="Geneva" charset="-128"/>
              </a:defRPr>
            </a:lvl1pPr>
            <a:lvl2pPr marL="742950" indent="-285750"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Bef>
                <a:spcPct val="50000"/>
              </a:spcBef>
            </a:pPr>
            <a:r>
              <a:rPr lang="en-US" dirty="0">
                <a:solidFill>
                  <a:prstClr val="black"/>
                </a:solidFill>
              </a:rPr>
              <a:t>Policy</a:t>
            </a:r>
          </a:p>
        </p:txBody>
      </p:sp>
      <p:sp>
        <p:nvSpPr>
          <p:cNvPr id="10" name="Text Box 12">
            <a:extLst>
              <a:ext uri="{FF2B5EF4-FFF2-40B4-BE49-F238E27FC236}">
                <a16:creationId xmlns="" xmlns:a16="http://schemas.microsoft.com/office/drawing/2014/main" id="{B5F101D7-40A7-3B46-9F0B-8D598C968A64}"/>
              </a:ext>
            </a:extLst>
          </p:cNvPr>
          <p:cNvSpPr txBox="1">
            <a:spLocks noChangeArrowheads="1"/>
          </p:cNvSpPr>
          <p:nvPr/>
        </p:nvSpPr>
        <p:spPr bwMode="auto">
          <a:xfrm>
            <a:off x="3905257" y="2928938"/>
            <a:ext cx="2114551"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25" indent="-111125" defTabSz="457200">
              <a:defRPr sz="1400" b="1">
                <a:solidFill>
                  <a:schemeClr val="bg1"/>
                </a:solidFill>
                <a:latin typeface="Arial" pitchFamily="34" charset="0"/>
                <a:ea typeface="Geneva" charset="-128"/>
              </a:defRPr>
            </a:lvl1pPr>
            <a:lvl2pPr marL="111125" indent="-111125"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ts val="1400"/>
              </a:lnSpc>
              <a:spcBef>
                <a:spcPts val="600"/>
              </a:spcBef>
              <a:buSzPct val="75000"/>
              <a:buFont typeface="Arial" pitchFamily="34" charset="0"/>
              <a:buChar char="•"/>
            </a:pPr>
            <a:r>
              <a:rPr lang="en-US" sz="1200" b="0" dirty="0">
                <a:solidFill>
                  <a:prstClr val="black"/>
                </a:solidFill>
              </a:rPr>
              <a:t>OptumRx</a:t>
            </a:r>
          </a:p>
          <a:p>
            <a:pPr>
              <a:lnSpc>
                <a:spcPts val="1400"/>
              </a:lnSpc>
              <a:spcBef>
                <a:spcPts val="600"/>
              </a:spcBef>
              <a:buSzPct val="75000"/>
              <a:buFont typeface="Arial" pitchFamily="34" charset="0"/>
              <a:buChar char="•"/>
            </a:pPr>
            <a:r>
              <a:rPr lang="en-US" sz="1200" b="0" dirty="0">
                <a:solidFill>
                  <a:prstClr val="black"/>
                </a:solidFill>
              </a:rPr>
              <a:t>OptumTech</a:t>
            </a:r>
          </a:p>
          <a:p>
            <a:pPr>
              <a:lnSpc>
                <a:spcPts val="1400"/>
              </a:lnSpc>
              <a:spcBef>
                <a:spcPts val="600"/>
              </a:spcBef>
              <a:buSzPct val="75000"/>
              <a:buFont typeface="Arial" pitchFamily="34" charset="0"/>
              <a:buChar char="•"/>
            </a:pPr>
            <a:r>
              <a:rPr lang="en-US" sz="1200" b="0" dirty="0">
                <a:solidFill>
                  <a:prstClr val="black"/>
                </a:solidFill>
              </a:rPr>
              <a:t>EIS</a:t>
            </a:r>
          </a:p>
          <a:p>
            <a:pPr>
              <a:lnSpc>
                <a:spcPts val="1400"/>
              </a:lnSpc>
              <a:spcBef>
                <a:spcPts val="600"/>
              </a:spcBef>
              <a:buSzPct val="75000"/>
              <a:buFont typeface="Arial" pitchFamily="34" charset="0"/>
              <a:buChar char="•"/>
            </a:pPr>
            <a:r>
              <a:rPr lang="en-US" sz="1200" b="0" dirty="0">
                <a:solidFill>
                  <a:prstClr val="black"/>
                </a:solidFill>
              </a:rPr>
              <a:t>Channel Specific</a:t>
            </a:r>
          </a:p>
        </p:txBody>
      </p:sp>
      <p:sp>
        <p:nvSpPr>
          <p:cNvPr id="11" name="Text Box 13">
            <a:extLst>
              <a:ext uri="{FF2B5EF4-FFF2-40B4-BE49-F238E27FC236}">
                <a16:creationId xmlns="" xmlns:a16="http://schemas.microsoft.com/office/drawing/2014/main" id="{62C6FE9F-EA04-CD4A-90E3-9587B21D3D35}"/>
              </a:ext>
            </a:extLst>
          </p:cNvPr>
          <p:cNvSpPr txBox="1">
            <a:spLocks noChangeArrowheads="1"/>
          </p:cNvSpPr>
          <p:nvPr/>
        </p:nvSpPr>
        <p:spPr bwMode="auto">
          <a:xfrm>
            <a:off x="3908432" y="2438400"/>
            <a:ext cx="200183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sz="1400" b="1">
                <a:solidFill>
                  <a:schemeClr val="bg1"/>
                </a:solidFill>
                <a:latin typeface="Arial" pitchFamily="34" charset="0"/>
                <a:ea typeface="Geneva" charset="-128"/>
              </a:defRPr>
            </a:lvl1pPr>
            <a:lvl2pPr marL="742950" indent="-285750"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Bef>
                <a:spcPct val="50000"/>
              </a:spcBef>
            </a:pPr>
            <a:r>
              <a:rPr lang="en-US" dirty="0">
                <a:solidFill>
                  <a:prstClr val="black"/>
                </a:solidFill>
              </a:rPr>
              <a:t>Standards</a:t>
            </a:r>
          </a:p>
        </p:txBody>
      </p:sp>
      <p:sp>
        <p:nvSpPr>
          <p:cNvPr id="12" name="Text Box 12">
            <a:extLst>
              <a:ext uri="{FF2B5EF4-FFF2-40B4-BE49-F238E27FC236}">
                <a16:creationId xmlns="" xmlns:a16="http://schemas.microsoft.com/office/drawing/2014/main" id="{844F6654-F6F6-4A48-9709-9EB61EE4DF37}"/>
              </a:ext>
            </a:extLst>
          </p:cNvPr>
          <p:cNvSpPr txBox="1">
            <a:spLocks noChangeArrowheads="1"/>
          </p:cNvSpPr>
          <p:nvPr/>
        </p:nvSpPr>
        <p:spPr bwMode="auto">
          <a:xfrm>
            <a:off x="6245233" y="2928938"/>
            <a:ext cx="2114551"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25" indent="-111125" defTabSz="457200">
              <a:defRPr sz="1400" b="1">
                <a:solidFill>
                  <a:schemeClr val="bg1"/>
                </a:solidFill>
                <a:latin typeface="Arial" pitchFamily="34" charset="0"/>
                <a:ea typeface="Geneva" charset="-128"/>
              </a:defRPr>
            </a:lvl1pPr>
            <a:lvl2pPr marL="111125" indent="-111125"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ts val="1400"/>
              </a:lnSpc>
              <a:spcBef>
                <a:spcPts val="600"/>
              </a:spcBef>
              <a:buSzPct val="75000"/>
              <a:buFont typeface="Arial" pitchFamily="34" charset="0"/>
              <a:buChar char="•"/>
            </a:pPr>
            <a:r>
              <a:rPr lang="en-US" sz="1200" b="0" dirty="0">
                <a:solidFill>
                  <a:prstClr val="black"/>
                </a:solidFill>
              </a:rPr>
              <a:t>Agile</a:t>
            </a:r>
          </a:p>
          <a:p>
            <a:pPr>
              <a:lnSpc>
                <a:spcPts val="1400"/>
              </a:lnSpc>
              <a:spcBef>
                <a:spcPts val="600"/>
              </a:spcBef>
              <a:buSzPct val="75000"/>
              <a:buFont typeface="Arial" pitchFamily="34" charset="0"/>
              <a:buChar char="•"/>
            </a:pPr>
            <a:r>
              <a:rPr lang="en-US" sz="1200" b="0" dirty="0">
                <a:solidFill>
                  <a:prstClr val="black"/>
                </a:solidFill>
              </a:rPr>
              <a:t>DevOps</a:t>
            </a:r>
          </a:p>
          <a:p>
            <a:pPr>
              <a:lnSpc>
                <a:spcPts val="1400"/>
              </a:lnSpc>
              <a:spcBef>
                <a:spcPts val="600"/>
              </a:spcBef>
              <a:buSzPct val="75000"/>
              <a:buFont typeface="Arial" pitchFamily="34" charset="0"/>
              <a:buChar char="•"/>
            </a:pPr>
            <a:r>
              <a:rPr lang="en-US" sz="1200" b="0" dirty="0">
                <a:solidFill>
                  <a:prstClr val="black"/>
                </a:solidFill>
              </a:rPr>
              <a:t>CI/CD</a:t>
            </a:r>
          </a:p>
          <a:p>
            <a:pPr>
              <a:lnSpc>
                <a:spcPts val="1400"/>
              </a:lnSpc>
              <a:spcBef>
                <a:spcPts val="600"/>
              </a:spcBef>
              <a:buSzPct val="75000"/>
              <a:buFont typeface="Arial" pitchFamily="34" charset="0"/>
              <a:buChar char="•"/>
            </a:pPr>
            <a:r>
              <a:rPr lang="en-US" sz="1200" b="0" dirty="0">
                <a:solidFill>
                  <a:prstClr val="black"/>
                </a:solidFill>
              </a:rPr>
              <a:t>Governance</a:t>
            </a:r>
          </a:p>
        </p:txBody>
      </p:sp>
      <p:sp>
        <p:nvSpPr>
          <p:cNvPr id="13" name="Text Box 13">
            <a:extLst>
              <a:ext uri="{FF2B5EF4-FFF2-40B4-BE49-F238E27FC236}">
                <a16:creationId xmlns="" xmlns:a16="http://schemas.microsoft.com/office/drawing/2014/main" id="{F89C3E77-6A28-034B-AEBB-AE3D0A53D993}"/>
              </a:ext>
            </a:extLst>
          </p:cNvPr>
          <p:cNvSpPr txBox="1">
            <a:spLocks noChangeArrowheads="1"/>
          </p:cNvSpPr>
          <p:nvPr/>
        </p:nvSpPr>
        <p:spPr bwMode="auto">
          <a:xfrm>
            <a:off x="6248407" y="2438400"/>
            <a:ext cx="200183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sz="1400" b="1">
                <a:solidFill>
                  <a:schemeClr val="bg1"/>
                </a:solidFill>
                <a:latin typeface="Arial" pitchFamily="34" charset="0"/>
                <a:ea typeface="Geneva" charset="-128"/>
              </a:defRPr>
            </a:lvl1pPr>
            <a:lvl2pPr marL="742950" indent="-285750"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Bef>
                <a:spcPct val="50000"/>
              </a:spcBef>
            </a:pPr>
            <a:r>
              <a:rPr lang="en-US" dirty="0">
                <a:solidFill>
                  <a:prstClr val="black"/>
                </a:solidFill>
              </a:rPr>
              <a:t>Procedures</a:t>
            </a:r>
          </a:p>
        </p:txBody>
      </p:sp>
      <p:sp>
        <p:nvSpPr>
          <p:cNvPr id="15" name="Text Box 13">
            <a:extLst>
              <a:ext uri="{FF2B5EF4-FFF2-40B4-BE49-F238E27FC236}">
                <a16:creationId xmlns="" xmlns:a16="http://schemas.microsoft.com/office/drawing/2014/main" id="{3C44F96D-DC94-A341-8D59-56460060CE3C}"/>
              </a:ext>
            </a:extLst>
          </p:cNvPr>
          <p:cNvSpPr txBox="1">
            <a:spLocks noChangeArrowheads="1"/>
          </p:cNvSpPr>
          <p:nvPr/>
        </p:nvSpPr>
        <p:spPr bwMode="auto">
          <a:xfrm>
            <a:off x="8532683" y="2438400"/>
            <a:ext cx="2001839"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457200">
              <a:defRPr sz="1400" b="1">
                <a:solidFill>
                  <a:schemeClr val="bg1"/>
                </a:solidFill>
                <a:latin typeface="Arial" pitchFamily="34" charset="0"/>
                <a:ea typeface="Geneva" charset="-128"/>
              </a:defRPr>
            </a:lvl1pPr>
            <a:lvl2pPr marL="742950" indent="-285750"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Bef>
                <a:spcPct val="50000"/>
              </a:spcBef>
            </a:pPr>
            <a:r>
              <a:rPr lang="en-US" dirty="0">
                <a:solidFill>
                  <a:prstClr val="black"/>
                </a:solidFill>
              </a:rPr>
              <a:t>Guidelines</a:t>
            </a:r>
          </a:p>
        </p:txBody>
      </p:sp>
      <p:cxnSp>
        <p:nvCxnSpPr>
          <p:cNvPr id="9" name="Straight Connector 18">
            <a:extLst>
              <a:ext uri="{FF2B5EF4-FFF2-40B4-BE49-F238E27FC236}">
                <a16:creationId xmlns="" xmlns:a16="http://schemas.microsoft.com/office/drawing/2014/main" id="{85676089-4D47-BC47-9753-09CF9AA7EBC1}"/>
              </a:ext>
            </a:extLst>
          </p:cNvPr>
          <p:cNvCxnSpPr>
            <a:cxnSpLocks noChangeShapeType="1"/>
          </p:cNvCxnSpPr>
          <p:nvPr/>
        </p:nvCxnSpPr>
        <p:spPr bwMode="auto">
          <a:xfrm flipH="1">
            <a:off x="838200" y="2705895"/>
            <a:ext cx="9208477" cy="37306"/>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cxnSp>
      <p:sp>
        <p:nvSpPr>
          <p:cNvPr id="20" name="Text Box 12">
            <a:extLst>
              <a:ext uri="{FF2B5EF4-FFF2-40B4-BE49-F238E27FC236}">
                <a16:creationId xmlns="" xmlns:a16="http://schemas.microsoft.com/office/drawing/2014/main" id="{7BBA425F-E459-C74E-BE5A-54C84A986451}"/>
              </a:ext>
            </a:extLst>
          </p:cNvPr>
          <p:cNvSpPr txBox="1">
            <a:spLocks noChangeArrowheads="1"/>
          </p:cNvSpPr>
          <p:nvPr/>
        </p:nvSpPr>
        <p:spPr bwMode="auto">
          <a:xfrm>
            <a:off x="8532683" y="2933709"/>
            <a:ext cx="2114551"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25" indent="-111125" defTabSz="457200">
              <a:defRPr sz="1400" b="1">
                <a:solidFill>
                  <a:schemeClr val="bg1"/>
                </a:solidFill>
                <a:latin typeface="Arial" pitchFamily="34" charset="0"/>
                <a:ea typeface="Geneva" charset="-128"/>
              </a:defRPr>
            </a:lvl1pPr>
            <a:lvl2pPr marL="111125" indent="-111125" defTabSz="457200">
              <a:defRPr sz="1400" b="1">
                <a:solidFill>
                  <a:schemeClr val="bg1"/>
                </a:solidFill>
                <a:latin typeface="Arial" pitchFamily="34" charset="0"/>
                <a:ea typeface="Geneva" charset="-128"/>
              </a:defRPr>
            </a:lvl2pPr>
            <a:lvl3pPr marL="1143000" indent="-228600" defTabSz="457200">
              <a:defRPr sz="1400" b="1">
                <a:solidFill>
                  <a:schemeClr val="bg1"/>
                </a:solidFill>
                <a:latin typeface="Arial" pitchFamily="34" charset="0"/>
                <a:ea typeface="Geneva" charset="-128"/>
              </a:defRPr>
            </a:lvl3pPr>
            <a:lvl4pPr marL="1600200" indent="-228600" defTabSz="457200">
              <a:defRPr sz="1400" b="1">
                <a:solidFill>
                  <a:schemeClr val="bg1"/>
                </a:solidFill>
                <a:latin typeface="Arial" pitchFamily="34" charset="0"/>
                <a:ea typeface="Geneva" charset="-128"/>
              </a:defRPr>
            </a:lvl4pPr>
            <a:lvl5pPr marL="2057400" indent="-228600" defTabSz="457200">
              <a:defRPr sz="1400" b="1">
                <a:solidFill>
                  <a:schemeClr val="bg1"/>
                </a:solidFill>
                <a:latin typeface="Arial" pitchFamily="34" charset="0"/>
                <a:ea typeface="Geneva" charset="-128"/>
              </a:defRPr>
            </a:lvl5pPr>
            <a:lvl6pPr marL="25146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defTabSz="457200"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ts val="1400"/>
              </a:lnSpc>
              <a:spcBef>
                <a:spcPts val="600"/>
              </a:spcBef>
              <a:buSzPct val="75000"/>
              <a:buFont typeface="Arial" pitchFamily="34" charset="0"/>
              <a:buChar char="•"/>
            </a:pPr>
            <a:r>
              <a:rPr lang="en-US" sz="1200" b="0" dirty="0">
                <a:solidFill>
                  <a:prstClr val="black"/>
                </a:solidFill>
              </a:rPr>
              <a:t>Best Practices</a:t>
            </a:r>
          </a:p>
          <a:p>
            <a:pPr>
              <a:lnSpc>
                <a:spcPts val="1400"/>
              </a:lnSpc>
              <a:spcBef>
                <a:spcPts val="600"/>
              </a:spcBef>
              <a:buSzPct val="75000"/>
              <a:buFont typeface="Arial" pitchFamily="34" charset="0"/>
              <a:buChar char="•"/>
            </a:pPr>
            <a:r>
              <a:rPr lang="en-US" sz="1200" b="0" dirty="0">
                <a:solidFill>
                  <a:prstClr val="black"/>
                </a:solidFill>
              </a:rPr>
              <a:t>Case studies</a:t>
            </a:r>
          </a:p>
          <a:p>
            <a:pPr>
              <a:lnSpc>
                <a:spcPts val="1400"/>
              </a:lnSpc>
              <a:spcBef>
                <a:spcPts val="600"/>
              </a:spcBef>
              <a:buSzPct val="75000"/>
              <a:buFont typeface="Arial" pitchFamily="34" charset="0"/>
              <a:buChar char="•"/>
            </a:pPr>
            <a:r>
              <a:rPr lang="en-US" sz="1200" b="0" dirty="0">
                <a:solidFill>
                  <a:prstClr val="black"/>
                </a:solidFill>
              </a:rPr>
              <a:t>User Guides</a:t>
            </a:r>
          </a:p>
        </p:txBody>
      </p:sp>
    </p:spTree>
    <p:extLst>
      <p:ext uri="{BB962C8B-B14F-4D97-AF65-F5344CB8AC3E}">
        <p14:creationId xmlns:p14="http://schemas.microsoft.com/office/powerpoint/2010/main" val="272364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Optum Rx EA Strategy &amp; Control Points Definition/approach</a:t>
            </a:r>
            <a:endParaRPr lang="en-US" dirty="0"/>
          </a:p>
        </p:txBody>
      </p:sp>
      <p:sp>
        <p:nvSpPr>
          <p:cNvPr id="8" name="Content Placeholder 7"/>
          <p:cNvSpPr>
            <a:spLocks noGrp="1"/>
          </p:cNvSpPr>
          <p:nvPr>
            <p:ph idx="1"/>
          </p:nvPr>
        </p:nvSpPr>
        <p:spPr/>
        <p:txBody>
          <a:bodyPr/>
          <a:lstStyle/>
          <a:p>
            <a:pPr marL="228600" lvl="1" indent="0">
              <a:buNone/>
            </a:pPr>
            <a:r>
              <a:rPr lang="en-US" dirty="0" smtClean="0"/>
              <a:t> </a:t>
            </a:r>
            <a:endParaRPr lang="en-US" dirty="0"/>
          </a:p>
        </p:txBody>
      </p:sp>
      <p:sp>
        <p:nvSpPr>
          <p:cNvPr id="6" name="Content Placeholder 2"/>
          <p:cNvSpPr txBox="1">
            <a:spLocks/>
          </p:cNvSpPr>
          <p:nvPr/>
        </p:nvSpPr>
        <p:spPr>
          <a:xfrm>
            <a:off x="457200" y="1600201"/>
            <a:ext cx="8229600" cy="2735036"/>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400" b="1" dirty="0" smtClean="0"/>
          </a:p>
          <a:p>
            <a:r>
              <a:rPr lang="en-US" sz="1400" b="1" dirty="0" smtClean="0"/>
              <a:t>Architectural Strategy:</a:t>
            </a:r>
            <a:r>
              <a:rPr lang="en-US" sz="1400" dirty="0" smtClean="0"/>
              <a:t> </a:t>
            </a:r>
          </a:p>
          <a:p>
            <a:pPr lvl="1"/>
            <a:r>
              <a:rPr lang="en-US" sz="1200" dirty="0" smtClean="0"/>
              <a:t>The </a:t>
            </a:r>
            <a:r>
              <a:rPr lang="en-US" sz="1200" dirty="0"/>
              <a:t>application of strategic thinking with the aim of capturing economic value through architectural control. </a:t>
            </a:r>
          </a:p>
          <a:p>
            <a:endParaRPr lang="en-US" sz="1400" b="1" dirty="0" smtClean="0"/>
          </a:p>
          <a:p>
            <a:endParaRPr lang="en-US" sz="1400" b="1" dirty="0"/>
          </a:p>
          <a:p>
            <a:r>
              <a:rPr lang="en-US" sz="1400" b="1" dirty="0" smtClean="0"/>
              <a:t>Architectural Control Point</a:t>
            </a:r>
          </a:p>
          <a:p>
            <a:pPr lvl="1"/>
            <a:r>
              <a:rPr lang="en-US" sz="1200" dirty="0"/>
              <a:t> Is a system component </a:t>
            </a:r>
            <a:r>
              <a:rPr lang="en-US" sz="1200" dirty="0" smtClean="0"/>
              <a:t>that provides </a:t>
            </a:r>
            <a:r>
              <a:rPr lang="en-US" sz="1200" dirty="0"/>
              <a:t>architectural control </a:t>
            </a:r>
            <a:r>
              <a:rPr lang="en-US" sz="1200" dirty="0" smtClean="0"/>
              <a:t>(enabling and constraining) over </a:t>
            </a:r>
            <a:r>
              <a:rPr lang="en-US" sz="1200" dirty="0"/>
              <a:t>other </a:t>
            </a:r>
            <a:r>
              <a:rPr lang="en-US" sz="1200" dirty="0" smtClean="0"/>
              <a:t>system components and services. </a:t>
            </a:r>
          </a:p>
          <a:p>
            <a:pPr lvl="1"/>
            <a:endParaRPr lang="en-US" sz="1200" dirty="0"/>
          </a:p>
          <a:p>
            <a:pPr lvl="1"/>
            <a:r>
              <a:rPr lang="en-US" sz="1200" dirty="0" smtClean="0"/>
              <a:t>Drive outcomes – </a:t>
            </a:r>
          </a:p>
          <a:p>
            <a:pPr lvl="2"/>
            <a:r>
              <a:rPr lang="en-US" sz="1000" dirty="0" smtClean="0"/>
              <a:t>Stability </a:t>
            </a:r>
          </a:p>
          <a:p>
            <a:pPr lvl="2"/>
            <a:r>
              <a:rPr lang="en-US" sz="1000" dirty="0" smtClean="0"/>
              <a:t>Scalability </a:t>
            </a:r>
          </a:p>
          <a:p>
            <a:pPr lvl="2"/>
            <a:endParaRPr lang="en-US" sz="1000" dirty="0"/>
          </a:p>
          <a:p>
            <a:endParaRPr lang="en-US" sz="1400" dirty="0" smtClean="0"/>
          </a:p>
          <a:p>
            <a:endParaRPr lang="en-US" sz="1400" dirty="0" smtClean="0"/>
          </a:p>
          <a:p>
            <a:endParaRPr lang="en-US" sz="1400" dirty="0" smtClean="0"/>
          </a:p>
        </p:txBody>
      </p:sp>
    </p:spTree>
    <p:extLst>
      <p:ext uri="{BB962C8B-B14F-4D97-AF65-F5344CB8AC3E}">
        <p14:creationId xmlns:p14="http://schemas.microsoft.com/office/powerpoint/2010/main" val="29661946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PCMS Architecture </a:t>
            </a:r>
            <a:r>
              <a:rPr lang="en-US" dirty="0"/>
              <a:t>O</a:t>
            </a:r>
            <a:r>
              <a:rPr lang="en-US" dirty="0" smtClean="0"/>
              <a:t>verview - </a:t>
            </a:r>
            <a:r>
              <a:rPr lang="en-US" b="1" dirty="0" smtClean="0"/>
              <a:t>CURRENT</a:t>
            </a:r>
            <a:endParaRPr lang="en-US" b="1" dirty="0"/>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0" y="1311698"/>
            <a:ext cx="893826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83">
            <a:extLst>
              <a:ext uri="{FF2B5EF4-FFF2-40B4-BE49-F238E27FC236}">
                <a16:creationId xmlns:a16="http://schemas.microsoft.com/office/drawing/2014/main" xmlns="" id="{A3B5FEFF-95FC-4B7F-AA35-A8E83481BE62}"/>
              </a:ext>
            </a:extLst>
          </p:cNvPr>
          <p:cNvSpPr/>
          <p:nvPr/>
        </p:nvSpPr>
        <p:spPr bwMode="gray">
          <a:xfrm>
            <a:off x="3531305" y="4961470"/>
            <a:ext cx="2310696" cy="1046098"/>
          </a:xfrm>
          <a:prstGeom prst="roundRect">
            <a:avLst>
              <a:gd name="adj" fmla="val 13890"/>
            </a:avLst>
          </a:prstGeom>
          <a:solidFill>
            <a:srgbClr val="E87722">
              <a:lumMod val="20000"/>
              <a:lumOff val="80000"/>
            </a:srgbClr>
          </a:solidFill>
          <a:ln w="19050" cap="flat" cmpd="sng" algn="ctr">
            <a:solidFill>
              <a:srgbClr val="00549F">
                <a:lumMod val="60000"/>
                <a:lumOff val="40000"/>
              </a:srgbClr>
            </a:solidFill>
            <a:prstDash val="solid"/>
            <a:miter lim="800000"/>
          </a:ln>
          <a:effectLst>
            <a:outerShdw blurRad="50800" dist="38100" dir="8100000" algn="tr" rotWithShape="0">
              <a:prstClr val="black">
                <a:alpha val="40000"/>
              </a:prstClr>
            </a:outerShdw>
          </a:effectLst>
        </p:spPr>
        <p:txBody>
          <a:bodyPr rot="0" spcFirstLastPara="0" vert="horz" wrap="square" lIns="82058" tIns="41029" rIns="82058" bIns="41029" numCol="1" spcCol="0" rtlCol="0" fromWordArt="0" anchor="t" anchorCtr="0" forceAA="0" compatLnSpc="1">
            <a:prstTxWarp prst="textNoShape">
              <a:avLst/>
            </a:prstTxWarp>
            <a:noAutofit/>
          </a:bodyPr>
          <a:lstStyle/>
          <a:p>
            <a:pPr algn="ctr">
              <a:spcBef>
                <a:spcPts val="449"/>
              </a:spcBef>
              <a:defRPr/>
            </a:pPr>
            <a:r>
              <a:rPr lang="en-US" sz="1000" b="1" kern="0" dirty="0">
                <a:solidFill>
                  <a:srgbClr val="53565A"/>
                </a:solidFill>
              </a:rPr>
              <a:t>MONITORS</a:t>
            </a:r>
          </a:p>
        </p:txBody>
      </p:sp>
      <p:pic>
        <p:nvPicPr>
          <p:cNvPr id="8" name="Picture 7"/>
          <p:cNvPicPr/>
          <p:nvPr>
            <p:extLst>
              <p:ext uri="{D42A27DB-BD31-4B8C-83A1-F6EECF244321}">
                <p14:modId xmlns:p14="http://schemas.microsoft.com/office/powerpoint/2010/main" val="1113122920"/>
              </p:ext>
            </p:extLst>
          </p:nvPr>
        </p:nvPicPr>
        <p:blipFill>
          <a:blip r:embed="rId4"/>
          <a:stretch>
            <a:fillRect/>
          </a:stretch>
        </p:blipFill>
        <p:spPr>
          <a:xfrm>
            <a:off x="3921245" y="5268004"/>
            <a:ext cx="781050" cy="323850"/>
          </a:xfrm>
          <a:prstGeom prst="rect">
            <a:avLst/>
          </a:prstGeom>
        </p:spPr>
      </p:pic>
      <p:pic>
        <p:nvPicPr>
          <p:cNvPr id="9" name="Picture 8"/>
          <p:cNvPicPr/>
          <p:nvPr>
            <p:extLst>
              <p:ext uri="{D42A27DB-BD31-4B8C-83A1-F6EECF244321}">
                <p14:modId xmlns:p14="http://schemas.microsoft.com/office/powerpoint/2010/main" val="2481058356"/>
              </p:ext>
            </p:extLst>
          </p:nvPr>
        </p:nvPicPr>
        <p:blipFill>
          <a:blip r:embed="rId5"/>
          <a:stretch>
            <a:fillRect/>
          </a:stretch>
        </p:blipFill>
        <p:spPr>
          <a:xfrm>
            <a:off x="4748406" y="5268004"/>
            <a:ext cx="781050" cy="323850"/>
          </a:xfrm>
          <a:prstGeom prst="rect">
            <a:avLst/>
          </a:prstGeom>
        </p:spPr>
      </p:pic>
      <p:pic>
        <p:nvPicPr>
          <p:cNvPr id="10" name="Picture 9"/>
          <p:cNvPicPr/>
          <p:nvPr>
            <p:extLst>
              <p:ext uri="{D42A27DB-BD31-4B8C-83A1-F6EECF244321}">
                <p14:modId xmlns:p14="http://schemas.microsoft.com/office/powerpoint/2010/main" val="457035756"/>
              </p:ext>
            </p:extLst>
          </p:nvPr>
        </p:nvPicPr>
        <p:blipFill>
          <a:blip r:embed="rId6"/>
          <a:stretch>
            <a:fillRect/>
          </a:stretch>
        </p:blipFill>
        <p:spPr>
          <a:xfrm>
            <a:off x="3636448" y="5591854"/>
            <a:ext cx="1295400" cy="323850"/>
          </a:xfrm>
          <a:prstGeom prst="rect">
            <a:avLst/>
          </a:prstGeom>
        </p:spPr>
      </p:pic>
      <p:pic>
        <p:nvPicPr>
          <p:cNvPr id="11" name="Picture 10"/>
          <p:cNvPicPr/>
          <p:nvPr>
            <p:extLst>
              <p:ext uri="{D42A27DB-BD31-4B8C-83A1-F6EECF244321}">
                <p14:modId xmlns:p14="http://schemas.microsoft.com/office/powerpoint/2010/main" val="2105419582"/>
              </p:ext>
            </p:extLst>
          </p:nvPr>
        </p:nvPicPr>
        <p:blipFill>
          <a:blip r:embed="rId7"/>
          <a:stretch>
            <a:fillRect/>
          </a:stretch>
        </p:blipFill>
        <p:spPr>
          <a:xfrm>
            <a:off x="4949534" y="5591854"/>
            <a:ext cx="781050" cy="323850"/>
          </a:xfrm>
          <a:prstGeom prst="rect">
            <a:avLst/>
          </a:prstGeom>
        </p:spPr>
      </p:pic>
      <p:sp>
        <p:nvSpPr>
          <p:cNvPr id="12" name="Rounded Rectangle 83">
            <a:extLst>
              <a:ext uri="{FF2B5EF4-FFF2-40B4-BE49-F238E27FC236}">
                <a16:creationId xmlns:a16="http://schemas.microsoft.com/office/drawing/2014/main" xmlns="" id="{A3B5FEFF-95FC-4B7F-AA35-A8E83481BE62}"/>
              </a:ext>
            </a:extLst>
          </p:cNvPr>
          <p:cNvSpPr/>
          <p:nvPr/>
        </p:nvSpPr>
        <p:spPr bwMode="gray">
          <a:xfrm>
            <a:off x="6302828" y="4961471"/>
            <a:ext cx="4212771" cy="1054563"/>
          </a:xfrm>
          <a:prstGeom prst="roundRect">
            <a:avLst>
              <a:gd name="adj" fmla="val 13890"/>
            </a:avLst>
          </a:prstGeom>
          <a:solidFill>
            <a:srgbClr val="E87722">
              <a:lumMod val="20000"/>
              <a:lumOff val="80000"/>
            </a:srgbClr>
          </a:solidFill>
          <a:ln w="19050" cap="flat" cmpd="sng" algn="ctr">
            <a:solidFill>
              <a:srgbClr val="00549F">
                <a:lumMod val="60000"/>
                <a:lumOff val="40000"/>
              </a:srgbClr>
            </a:solidFill>
            <a:prstDash val="solid"/>
            <a:miter lim="800000"/>
          </a:ln>
          <a:effectLst>
            <a:outerShdw blurRad="50800" dist="38100" dir="8100000" algn="tr" rotWithShape="0">
              <a:prstClr val="black">
                <a:alpha val="40000"/>
              </a:prstClr>
            </a:outerShdw>
          </a:effectLst>
        </p:spPr>
        <p:txBody>
          <a:bodyPr rot="0" spcFirstLastPara="0" vert="horz" wrap="square" lIns="82058" tIns="41029" rIns="82058" bIns="41029" numCol="1" spcCol="0" rtlCol="0" fromWordArt="0" anchor="t" anchorCtr="0" forceAA="0" compatLnSpc="1">
            <a:prstTxWarp prst="textNoShape">
              <a:avLst/>
            </a:prstTxWarp>
            <a:noAutofit/>
          </a:bodyPr>
          <a:lstStyle/>
          <a:p>
            <a:pPr algn="ctr">
              <a:spcBef>
                <a:spcPts val="449"/>
              </a:spcBef>
              <a:defRPr/>
            </a:pPr>
            <a:r>
              <a:rPr lang="en-US" sz="1000" b="1" kern="0" dirty="0">
                <a:solidFill>
                  <a:srgbClr val="53565A"/>
                </a:solidFill>
              </a:rPr>
              <a:t>TECH STACK</a:t>
            </a:r>
          </a:p>
        </p:txBody>
      </p:sp>
      <p:pic>
        <p:nvPicPr>
          <p:cNvPr id="13" name="Picture 12"/>
          <p:cNvPicPr/>
          <p:nvPr>
            <p:extLst>
              <p:ext uri="{D42A27DB-BD31-4B8C-83A1-F6EECF244321}">
                <p14:modId xmlns:p14="http://schemas.microsoft.com/office/powerpoint/2010/main" val="1288106614"/>
              </p:ext>
            </p:extLst>
          </p:nvPr>
        </p:nvPicPr>
        <p:blipFill>
          <a:blip r:embed="rId8"/>
          <a:stretch>
            <a:fillRect/>
          </a:stretch>
        </p:blipFill>
        <p:spPr>
          <a:xfrm>
            <a:off x="6533346" y="5279207"/>
            <a:ext cx="552450" cy="323850"/>
          </a:xfrm>
          <a:prstGeom prst="rect">
            <a:avLst/>
          </a:prstGeom>
        </p:spPr>
      </p:pic>
      <p:pic>
        <p:nvPicPr>
          <p:cNvPr id="14" name="Picture 13"/>
          <p:cNvPicPr/>
          <p:nvPr>
            <p:extLst>
              <p:ext uri="{D42A27DB-BD31-4B8C-83A1-F6EECF244321}">
                <p14:modId xmlns:p14="http://schemas.microsoft.com/office/powerpoint/2010/main" val="1410478524"/>
              </p:ext>
            </p:extLst>
          </p:nvPr>
        </p:nvPicPr>
        <p:blipFill>
          <a:blip r:embed="rId9"/>
          <a:stretch>
            <a:fillRect/>
          </a:stretch>
        </p:blipFill>
        <p:spPr>
          <a:xfrm>
            <a:off x="7094088" y="5279207"/>
            <a:ext cx="638175" cy="323850"/>
          </a:xfrm>
          <a:prstGeom prst="rect">
            <a:avLst/>
          </a:prstGeom>
        </p:spPr>
      </p:pic>
      <p:pic>
        <p:nvPicPr>
          <p:cNvPr id="15" name="Picture 14"/>
          <p:cNvPicPr/>
          <p:nvPr>
            <p:extLst>
              <p:ext uri="{D42A27DB-BD31-4B8C-83A1-F6EECF244321}">
                <p14:modId xmlns:p14="http://schemas.microsoft.com/office/powerpoint/2010/main" val="4057044669"/>
              </p:ext>
            </p:extLst>
          </p:nvPr>
        </p:nvPicPr>
        <p:blipFill>
          <a:blip r:embed="rId10"/>
          <a:stretch>
            <a:fillRect/>
          </a:stretch>
        </p:blipFill>
        <p:spPr>
          <a:xfrm>
            <a:off x="7734908" y="5279207"/>
            <a:ext cx="609600" cy="323850"/>
          </a:xfrm>
          <a:prstGeom prst="rect">
            <a:avLst/>
          </a:prstGeom>
        </p:spPr>
      </p:pic>
      <p:pic>
        <p:nvPicPr>
          <p:cNvPr id="16" name="Picture 15"/>
          <p:cNvPicPr/>
          <p:nvPr>
            <p:extLst>
              <p:ext uri="{D42A27DB-BD31-4B8C-83A1-F6EECF244321}">
                <p14:modId xmlns:p14="http://schemas.microsoft.com/office/powerpoint/2010/main" val="172317292"/>
              </p:ext>
            </p:extLst>
          </p:nvPr>
        </p:nvPicPr>
        <p:blipFill>
          <a:blip r:embed="rId11"/>
          <a:stretch>
            <a:fillRect/>
          </a:stretch>
        </p:blipFill>
        <p:spPr>
          <a:xfrm>
            <a:off x="8358796" y="5279207"/>
            <a:ext cx="581025" cy="323850"/>
          </a:xfrm>
          <a:prstGeom prst="rect">
            <a:avLst/>
          </a:prstGeom>
        </p:spPr>
      </p:pic>
      <p:pic>
        <p:nvPicPr>
          <p:cNvPr id="28" name="Picture 27"/>
          <p:cNvPicPr/>
          <p:nvPr>
            <p:extLst>
              <p:ext uri="{D42A27DB-BD31-4B8C-83A1-F6EECF244321}">
                <p14:modId xmlns:p14="http://schemas.microsoft.com/office/powerpoint/2010/main" val="1625342489"/>
              </p:ext>
            </p:extLst>
          </p:nvPr>
        </p:nvPicPr>
        <p:blipFill>
          <a:blip r:embed="rId12"/>
          <a:stretch>
            <a:fillRect/>
          </a:stretch>
        </p:blipFill>
        <p:spPr>
          <a:xfrm>
            <a:off x="8953580" y="5279207"/>
            <a:ext cx="695325" cy="323850"/>
          </a:xfrm>
          <a:prstGeom prst="rect">
            <a:avLst/>
          </a:prstGeom>
        </p:spPr>
      </p:pic>
      <p:pic>
        <p:nvPicPr>
          <p:cNvPr id="29" name="Picture 28"/>
          <p:cNvPicPr/>
          <p:nvPr>
            <p:extLst>
              <p:ext uri="{D42A27DB-BD31-4B8C-83A1-F6EECF244321}">
                <p14:modId xmlns:p14="http://schemas.microsoft.com/office/powerpoint/2010/main" val="226403316"/>
              </p:ext>
            </p:extLst>
          </p:nvPr>
        </p:nvPicPr>
        <p:blipFill>
          <a:blip r:embed="rId13"/>
          <a:stretch>
            <a:fillRect/>
          </a:stretch>
        </p:blipFill>
        <p:spPr>
          <a:xfrm>
            <a:off x="6431743" y="5628458"/>
            <a:ext cx="923925" cy="323850"/>
          </a:xfrm>
          <a:prstGeom prst="rect">
            <a:avLst/>
          </a:prstGeom>
        </p:spPr>
      </p:pic>
      <p:pic>
        <p:nvPicPr>
          <p:cNvPr id="31" name="Picture 30"/>
          <p:cNvPicPr/>
          <p:nvPr>
            <p:extLst>
              <p:ext uri="{D42A27DB-BD31-4B8C-83A1-F6EECF244321}">
                <p14:modId xmlns:p14="http://schemas.microsoft.com/office/powerpoint/2010/main" val="4277045203"/>
              </p:ext>
            </p:extLst>
          </p:nvPr>
        </p:nvPicPr>
        <p:blipFill>
          <a:blip r:embed="rId14"/>
          <a:stretch>
            <a:fillRect/>
          </a:stretch>
        </p:blipFill>
        <p:spPr>
          <a:xfrm>
            <a:off x="7369779" y="5628458"/>
            <a:ext cx="781050" cy="323850"/>
          </a:xfrm>
          <a:prstGeom prst="rect">
            <a:avLst/>
          </a:prstGeom>
        </p:spPr>
      </p:pic>
      <p:pic>
        <p:nvPicPr>
          <p:cNvPr id="1024" name="Picture 1023"/>
          <p:cNvPicPr/>
          <p:nvPr>
            <p:extLst>
              <p:ext uri="{D42A27DB-BD31-4B8C-83A1-F6EECF244321}">
                <p14:modId xmlns:p14="http://schemas.microsoft.com/office/powerpoint/2010/main" val="1642421455"/>
              </p:ext>
            </p:extLst>
          </p:nvPr>
        </p:nvPicPr>
        <p:blipFill>
          <a:blip r:embed="rId15"/>
          <a:stretch>
            <a:fillRect/>
          </a:stretch>
        </p:blipFill>
        <p:spPr>
          <a:xfrm>
            <a:off x="8160706" y="5635107"/>
            <a:ext cx="495300" cy="323850"/>
          </a:xfrm>
          <a:prstGeom prst="rect">
            <a:avLst/>
          </a:prstGeom>
        </p:spPr>
      </p:pic>
      <p:pic>
        <p:nvPicPr>
          <p:cNvPr id="1025" name="Picture 1024"/>
          <p:cNvPicPr/>
          <p:nvPr>
            <p:extLst>
              <p:ext uri="{D42A27DB-BD31-4B8C-83A1-F6EECF244321}">
                <p14:modId xmlns:p14="http://schemas.microsoft.com/office/powerpoint/2010/main" val="3633441202"/>
              </p:ext>
            </p:extLst>
          </p:nvPr>
        </p:nvPicPr>
        <p:blipFill>
          <a:blip r:embed="rId16"/>
          <a:stretch>
            <a:fillRect/>
          </a:stretch>
        </p:blipFill>
        <p:spPr>
          <a:xfrm>
            <a:off x="8649303" y="5635107"/>
            <a:ext cx="609600" cy="323850"/>
          </a:xfrm>
          <a:prstGeom prst="rect">
            <a:avLst/>
          </a:prstGeom>
        </p:spPr>
      </p:pic>
      <p:pic>
        <p:nvPicPr>
          <p:cNvPr id="1026" name="Picture 1025"/>
          <p:cNvPicPr/>
          <p:nvPr>
            <p:extLst>
              <p:ext uri="{D42A27DB-BD31-4B8C-83A1-F6EECF244321}">
                <p14:modId xmlns:p14="http://schemas.microsoft.com/office/powerpoint/2010/main" val="1869546761"/>
              </p:ext>
            </p:extLst>
          </p:nvPr>
        </p:nvPicPr>
        <p:blipFill>
          <a:blip r:embed="rId17"/>
          <a:stretch>
            <a:fillRect/>
          </a:stretch>
        </p:blipFill>
        <p:spPr>
          <a:xfrm>
            <a:off x="9273193" y="5628458"/>
            <a:ext cx="581025" cy="323850"/>
          </a:xfrm>
          <a:prstGeom prst="rect">
            <a:avLst/>
          </a:prstGeom>
        </p:spPr>
      </p:pic>
      <p:pic>
        <p:nvPicPr>
          <p:cNvPr id="1027" name="Picture 1026"/>
          <p:cNvPicPr/>
          <p:nvPr>
            <p:extLst>
              <p:ext uri="{D42A27DB-BD31-4B8C-83A1-F6EECF244321}">
                <p14:modId xmlns:p14="http://schemas.microsoft.com/office/powerpoint/2010/main" val="3428523327"/>
              </p:ext>
            </p:extLst>
          </p:nvPr>
        </p:nvPicPr>
        <p:blipFill>
          <a:blip r:embed="rId18"/>
          <a:stretch>
            <a:fillRect/>
          </a:stretch>
        </p:blipFill>
        <p:spPr>
          <a:xfrm>
            <a:off x="9656840" y="5279207"/>
            <a:ext cx="609600" cy="323850"/>
          </a:xfrm>
          <a:prstGeom prst="rect">
            <a:avLst/>
          </a:prstGeom>
        </p:spPr>
      </p:pic>
      <p:pic>
        <p:nvPicPr>
          <p:cNvPr id="1028" name="Picture 1027"/>
          <p:cNvPicPr/>
          <p:nvPr>
            <p:extLst>
              <p:ext uri="{D42A27DB-BD31-4B8C-83A1-F6EECF244321}">
                <p14:modId xmlns:p14="http://schemas.microsoft.com/office/powerpoint/2010/main" val="316248659"/>
              </p:ext>
            </p:extLst>
          </p:nvPr>
        </p:nvPicPr>
        <p:blipFill>
          <a:blip r:embed="rId19"/>
          <a:stretch>
            <a:fillRect/>
          </a:stretch>
        </p:blipFill>
        <p:spPr>
          <a:xfrm>
            <a:off x="9834636" y="5628457"/>
            <a:ext cx="609600" cy="323850"/>
          </a:xfrm>
          <a:prstGeom prst="rect">
            <a:avLst/>
          </a:prstGeom>
        </p:spPr>
      </p:pic>
    </p:spTree>
    <p:extLst>
      <p:ext uri="{BB962C8B-B14F-4D97-AF65-F5344CB8AC3E}">
        <p14:creationId xmlns:p14="http://schemas.microsoft.com/office/powerpoint/2010/main" val="267021805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a:xfrm>
            <a:off x="1140178" y="1490134"/>
            <a:ext cx="7586133" cy="457200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2" name="Title 1"/>
          <p:cNvSpPr>
            <a:spLocks noGrp="1"/>
          </p:cNvSpPr>
          <p:nvPr>
            <p:ph type="title"/>
          </p:nvPr>
        </p:nvSpPr>
        <p:spPr/>
        <p:txBody>
          <a:bodyPr/>
          <a:lstStyle/>
          <a:p>
            <a:r>
              <a:rPr lang="en-US" dirty="0"/>
              <a:t>OptumRx Future State Middleware Layer</a:t>
            </a:r>
          </a:p>
        </p:txBody>
      </p:sp>
      <p:sp>
        <p:nvSpPr>
          <p:cNvPr id="32" name="TextBox 31"/>
          <p:cNvSpPr txBox="1"/>
          <p:nvPr/>
        </p:nvSpPr>
        <p:spPr>
          <a:xfrm>
            <a:off x="3683522" y="1681340"/>
            <a:ext cx="2500181" cy="282920"/>
          </a:xfrm>
          <a:prstGeom prst="rect">
            <a:avLst/>
          </a:prstGeom>
          <a:noFill/>
        </p:spPr>
        <p:txBody>
          <a:bodyPr wrap="square" lIns="0" tIns="0" rIns="0" bIns="0" rtlCol="0">
            <a:noAutofit/>
          </a:bodyPr>
          <a:lstStyle/>
          <a:p>
            <a:r>
              <a:rPr lang="en-US" dirty="0">
                <a:solidFill>
                  <a:prstClr val="black"/>
                </a:solidFill>
                <a:latin typeface="Arial" pitchFamily="34" charset="0"/>
                <a:cs typeface="Arial" pitchFamily="34" charset="0"/>
              </a:rPr>
              <a:t>API Gateway</a:t>
            </a:r>
          </a:p>
        </p:txBody>
      </p:sp>
      <p:sp>
        <p:nvSpPr>
          <p:cNvPr id="33" name="Rectangle 32"/>
          <p:cNvSpPr/>
          <p:nvPr/>
        </p:nvSpPr>
        <p:spPr>
          <a:xfrm>
            <a:off x="1294159" y="1972715"/>
            <a:ext cx="7225299" cy="279412"/>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1" name="Rectangle 30"/>
          <p:cNvSpPr/>
          <p:nvPr/>
        </p:nvSpPr>
        <p:spPr>
          <a:xfrm>
            <a:off x="1294159" y="1667931"/>
            <a:ext cx="7225299" cy="5841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4" name="TextBox 33"/>
          <p:cNvSpPr txBox="1"/>
          <p:nvPr/>
        </p:nvSpPr>
        <p:spPr>
          <a:xfrm>
            <a:off x="1294159" y="1972715"/>
            <a:ext cx="7225299" cy="279412"/>
          </a:xfrm>
          <a:prstGeom prst="rect">
            <a:avLst/>
          </a:prstGeom>
          <a:noFill/>
        </p:spPr>
        <p:txBody>
          <a:bodyPr wrap="square" lIns="0" tIns="0" rIns="0" bIns="0" rtlCol="0" anchor="ctr">
            <a:noAutofit/>
          </a:bodyPr>
          <a:lstStyle/>
          <a:p>
            <a:pPr algn="ctr"/>
            <a:r>
              <a:rPr lang="en-US" sz="1400" dirty="0">
                <a:solidFill>
                  <a:prstClr val="black">
                    <a:lumMod val="60000"/>
                    <a:lumOff val="40000"/>
                  </a:prstClr>
                </a:solidFill>
                <a:latin typeface="Arial" pitchFamily="34" charset="0"/>
                <a:cs typeface="Arial" pitchFamily="34" charset="0"/>
              </a:rPr>
              <a:t>Registry, Discovery, Rate-limit, Throttle, Authentication, Authorization</a:t>
            </a:r>
          </a:p>
        </p:txBody>
      </p:sp>
      <p:sp>
        <p:nvSpPr>
          <p:cNvPr id="35" name="Rectangle 34"/>
          <p:cNvSpPr/>
          <p:nvPr/>
        </p:nvSpPr>
        <p:spPr>
          <a:xfrm>
            <a:off x="1294159" y="2446858"/>
            <a:ext cx="7225299" cy="182880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6" name="Rectangle 35"/>
          <p:cNvSpPr/>
          <p:nvPr/>
        </p:nvSpPr>
        <p:spPr>
          <a:xfrm>
            <a:off x="1535254" y="2523059"/>
            <a:ext cx="6619341" cy="2624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7" name="TextBox 36"/>
          <p:cNvSpPr txBox="1"/>
          <p:nvPr/>
        </p:nvSpPr>
        <p:spPr>
          <a:xfrm>
            <a:off x="1399784" y="2523058"/>
            <a:ext cx="6991104" cy="282920"/>
          </a:xfrm>
          <a:prstGeom prst="rect">
            <a:avLst/>
          </a:prstGeom>
          <a:solidFill>
            <a:schemeClr val="accent6">
              <a:lumMod val="20000"/>
              <a:lumOff val="80000"/>
            </a:schemeClr>
          </a:solidFill>
          <a:ln>
            <a:solidFill>
              <a:schemeClr val="accent1">
                <a:lumMod val="40000"/>
                <a:lumOff val="60000"/>
              </a:schemeClr>
            </a:solidFill>
          </a:ln>
        </p:spPr>
        <p:txBody>
          <a:bodyPr wrap="square" lIns="0" tIns="0" rIns="0" bIns="0" rtlCol="0">
            <a:noAutofit/>
          </a:bodyPr>
          <a:lstStyle/>
          <a:p>
            <a:pPr algn="ctr"/>
            <a:r>
              <a:rPr lang="en-US" sz="1600" dirty="0">
                <a:solidFill>
                  <a:prstClr val="black"/>
                </a:solidFill>
                <a:latin typeface="Arial" pitchFamily="34" charset="0"/>
                <a:cs typeface="Arial" pitchFamily="34" charset="0"/>
              </a:rPr>
              <a:t>Orchestration, Aggregation, Transformation</a:t>
            </a:r>
          </a:p>
        </p:txBody>
      </p:sp>
      <p:sp>
        <p:nvSpPr>
          <p:cNvPr id="38" name="Rectangle 37"/>
          <p:cNvSpPr/>
          <p:nvPr/>
        </p:nvSpPr>
        <p:spPr>
          <a:xfrm>
            <a:off x="4346187" y="2971791"/>
            <a:ext cx="4044701" cy="8805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39" name="Rectangle 38"/>
          <p:cNvSpPr/>
          <p:nvPr/>
        </p:nvSpPr>
        <p:spPr>
          <a:xfrm>
            <a:off x="1411506" y="2971791"/>
            <a:ext cx="2717433" cy="8805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0" name="TextBox 39"/>
          <p:cNvSpPr txBox="1"/>
          <p:nvPr/>
        </p:nvSpPr>
        <p:spPr>
          <a:xfrm>
            <a:off x="6626539" y="2980258"/>
            <a:ext cx="1696613" cy="169334"/>
          </a:xfrm>
          <a:prstGeom prst="rect">
            <a:avLst/>
          </a:prstGeom>
          <a:noFill/>
        </p:spPr>
        <p:txBody>
          <a:bodyPr wrap="square" lIns="0" tIns="0" rIns="0" bIns="0" rtlCol="0">
            <a:noAutofit/>
          </a:bodyPr>
          <a:lstStyle/>
          <a:p>
            <a:pPr algn="r"/>
            <a:r>
              <a:rPr lang="en-US" sz="1000" i="1" dirty="0">
                <a:solidFill>
                  <a:prstClr val="black">
                    <a:lumMod val="60000"/>
                    <a:lumOff val="40000"/>
                  </a:prstClr>
                </a:solidFill>
                <a:latin typeface="Arial" pitchFamily="34" charset="0"/>
                <a:cs typeface="Arial" pitchFamily="34" charset="0"/>
              </a:rPr>
              <a:t>synchronous</a:t>
            </a:r>
          </a:p>
        </p:txBody>
      </p:sp>
      <p:sp>
        <p:nvSpPr>
          <p:cNvPr id="41" name="TextBox 40"/>
          <p:cNvSpPr txBox="1"/>
          <p:nvPr/>
        </p:nvSpPr>
        <p:spPr>
          <a:xfrm>
            <a:off x="2962670" y="2988725"/>
            <a:ext cx="1129167" cy="169334"/>
          </a:xfrm>
          <a:prstGeom prst="rect">
            <a:avLst/>
          </a:prstGeom>
          <a:noFill/>
        </p:spPr>
        <p:txBody>
          <a:bodyPr wrap="square" lIns="0" tIns="0" rIns="0" bIns="0" rtlCol="0">
            <a:noAutofit/>
          </a:bodyPr>
          <a:lstStyle/>
          <a:p>
            <a:pPr algn="r"/>
            <a:r>
              <a:rPr lang="en-US" sz="1000" i="1" dirty="0">
                <a:solidFill>
                  <a:prstClr val="black">
                    <a:lumMod val="60000"/>
                    <a:lumOff val="40000"/>
                  </a:prstClr>
                </a:solidFill>
                <a:latin typeface="Arial" pitchFamily="34" charset="0"/>
                <a:cs typeface="Arial" pitchFamily="34" charset="0"/>
              </a:rPr>
              <a:t>asynchronous</a:t>
            </a:r>
          </a:p>
        </p:txBody>
      </p:sp>
      <p:sp>
        <p:nvSpPr>
          <p:cNvPr id="43" name="Rectangle 42"/>
          <p:cNvSpPr/>
          <p:nvPr/>
        </p:nvSpPr>
        <p:spPr>
          <a:xfrm>
            <a:off x="1535254" y="3183456"/>
            <a:ext cx="2393244" cy="228600"/>
          </a:xfrm>
          <a:prstGeom prst="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4" name="Rectangle 43"/>
          <p:cNvSpPr/>
          <p:nvPr/>
        </p:nvSpPr>
        <p:spPr>
          <a:xfrm>
            <a:off x="1535254" y="3513660"/>
            <a:ext cx="2393244" cy="2286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5" name="TextBox 44"/>
          <p:cNvSpPr txBox="1"/>
          <p:nvPr/>
        </p:nvSpPr>
        <p:spPr>
          <a:xfrm>
            <a:off x="1992427" y="3208857"/>
            <a:ext cx="1129167" cy="169334"/>
          </a:xfrm>
          <a:prstGeom prst="rect">
            <a:avLst/>
          </a:prstGeom>
          <a:noFill/>
        </p:spPr>
        <p:txBody>
          <a:bodyPr wrap="square" lIns="0" tIns="0" rIns="0" bIns="0" rtlCol="0">
            <a:noAutofit/>
          </a:bodyPr>
          <a:lstStyle/>
          <a:p>
            <a:pPr algn="r"/>
            <a:r>
              <a:rPr lang="en-US" sz="1200" dirty="0">
                <a:solidFill>
                  <a:prstClr val="black"/>
                </a:solidFill>
                <a:latin typeface="Arial" pitchFamily="34" charset="0"/>
                <a:cs typeface="Arial" pitchFamily="34" charset="0"/>
              </a:rPr>
              <a:t>Service Bus</a:t>
            </a:r>
          </a:p>
        </p:txBody>
      </p:sp>
      <p:sp>
        <p:nvSpPr>
          <p:cNvPr id="46" name="TextBox 45"/>
          <p:cNvSpPr txBox="1"/>
          <p:nvPr/>
        </p:nvSpPr>
        <p:spPr>
          <a:xfrm>
            <a:off x="1738454" y="3530591"/>
            <a:ext cx="1945068" cy="211669"/>
          </a:xfrm>
          <a:prstGeom prst="rect">
            <a:avLst/>
          </a:prstGeom>
          <a:noFill/>
        </p:spPr>
        <p:txBody>
          <a:bodyPr wrap="square" lIns="0" tIns="0" rIns="0" bIns="0" rtlCol="0">
            <a:noAutofit/>
          </a:bodyPr>
          <a:lstStyle/>
          <a:p>
            <a:pPr algn="ctr"/>
            <a:r>
              <a:rPr lang="en-US" sz="1200" dirty="0">
                <a:solidFill>
                  <a:prstClr val="black"/>
                </a:solidFill>
                <a:latin typeface="Arial" pitchFamily="34" charset="0"/>
                <a:cs typeface="Arial" pitchFamily="34" charset="0"/>
              </a:rPr>
              <a:t>Message Queue</a:t>
            </a:r>
          </a:p>
        </p:txBody>
      </p:sp>
      <p:sp>
        <p:nvSpPr>
          <p:cNvPr id="47" name="Rectangle 46"/>
          <p:cNvSpPr/>
          <p:nvPr/>
        </p:nvSpPr>
        <p:spPr>
          <a:xfrm>
            <a:off x="4695281" y="3581400"/>
            <a:ext cx="1025228" cy="2244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Fine Grained Micro-Service</a:t>
            </a:r>
          </a:p>
        </p:txBody>
      </p:sp>
      <p:sp>
        <p:nvSpPr>
          <p:cNvPr id="48" name="Rectangle 47"/>
          <p:cNvSpPr/>
          <p:nvPr/>
        </p:nvSpPr>
        <p:spPr>
          <a:xfrm>
            <a:off x="5832717" y="3572934"/>
            <a:ext cx="1025228" cy="2244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Fine Grained Micro-Service</a:t>
            </a:r>
          </a:p>
        </p:txBody>
      </p:sp>
      <p:sp>
        <p:nvSpPr>
          <p:cNvPr id="49" name="Rectangle 48"/>
          <p:cNvSpPr/>
          <p:nvPr/>
        </p:nvSpPr>
        <p:spPr>
          <a:xfrm>
            <a:off x="4486388" y="3292316"/>
            <a:ext cx="1765051" cy="22448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Coarse Grained Process API</a:t>
            </a:r>
          </a:p>
        </p:txBody>
      </p:sp>
      <p:sp>
        <p:nvSpPr>
          <p:cNvPr id="50" name="Rectangle 49"/>
          <p:cNvSpPr/>
          <p:nvPr/>
        </p:nvSpPr>
        <p:spPr>
          <a:xfrm>
            <a:off x="4914363" y="3022594"/>
            <a:ext cx="1025228" cy="2244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EDGE Portal API</a:t>
            </a:r>
          </a:p>
        </p:txBody>
      </p:sp>
      <p:sp>
        <p:nvSpPr>
          <p:cNvPr id="51" name="Rectangle 50"/>
          <p:cNvSpPr/>
          <p:nvPr/>
        </p:nvSpPr>
        <p:spPr>
          <a:xfrm>
            <a:off x="6163918" y="3022594"/>
            <a:ext cx="1025228" cy="2244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EDGE Portal API</a:t>
            </a:r>
          </a:p>
        </p:txBody>
      </p:sp>
      <p:sp>
        <p:nvSpPr>
          <p:cNvPr id="52" name="Rectangle 51"/>
          <p:cNvSpPr/>
          <p:nvPr/>
        </p:nvSpPr>
        <p:spPr>
          <a:xfrm>
            <a:off x="6432576" y="3297635"/>
            <a:ext cx="1765051" cy="224489"/>
          </a:xfrm>
          <a:prstGeom prst="rect">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Coarse Grained Process API</a:t>
            </a:r>
          </a:p>
        </p:txBody>
      </p:sp>
      <p:sp>
        <p:nvSpPr>
          <p:cNvPr id="54" name="Rectangle 53"/>
          <p:cNvSpPr/>
          <p:nvPr/>
        </p:nvSpPr>
        <p:spPr>
          <a:xfrm>
            <a:off x="6965111" y="3572934"/>
            <a:ext cx="1025228" cy="22448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prstClr val="black"/>
                </a:solidFill>
              </a:rPr>
              <a:t>Fine Grained Micro-Service</a:t>
            </a:r>
          </a:p>
        </p:txBody>
      </p:sp>
      <p:cxnSp>
        <p:nvCxnSpPr>
          <p:cNvPr id="55" name="Straight Arrow Connector 54"/>
          <p:cNvCxnSpPr/>
          <p:nvPr/>
        </p:nvCxnSpPr>
        <p:spPr>
          <a:xfrm flipH="1">
            <a:off x="1850403" y="2262016"/>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3522112" y="225669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4593594" y="2248607"/>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5587534" y="2248607"/>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6854894" y="2256698"/>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8095024" y="2248607"/>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1299183" y="4453473"/>
            <a:ext cx="7220275" cy="4973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63" name="TextBox 62"/>
          <p:cNvSpPr txBox="1"/>
          <p:nvPr/>
        </p:nvSpPr>
        <p:spPr>
          <a:xfrm>
            <a:off x="2308681" y="4562936"/>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 - Mobile</a:t>
            </a:r>
          </a:p>
        </p:txBody>
      </p:sp>
      <p:sp>
        <p:nvSpPr>
          <p:cNvPr id="64" name="TextBox 63"/>
          <p:cNvSpPr txBox="1"/>
          <p:nvPr/>
        </p:nvSpPr>
        <p:spPr>
          <a:xfrm>
            <a:off x="1417660" y="456145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 - IVR</a:t>
            </a: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429" y="4641219"/>
            <a:ext cx="531399" cy="186780"/>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687" y="4641219"/>
            <a:ext cx="531399" cy="186780"/>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1301" y="4649686"/>
            <a:ext cx="531399" cy="186780"/>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5535" y="4649686"/>
            <a:ext cx="531399" cy="186780"/>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710" y="4759751"/>
            <a:ext cx="531399" cy="186780"/>
          </a:xfrm>
          <a:prstGeom prst="rect">
            <a:avLst/>
          </a:prstGeom>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0969" y="4759751"/>
            <a:ext cx="531399" cy="186780"/>
          </a:xfrm>
          <a:prstGeom prst="rect">
            <a:avLst/>
          </a:prstGeom>
        </p:spPr>
      </p:pic>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2582" y="4768218"/>
            <a:ext cx="531399" cy="186780"/>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6816" y="4768218"/>
            <a:ext cx="531399" cy="186780"/>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3465" y="4462023"/>
            <a:ext cx="297879" cy="187845"/>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5769" y="4461941"/>
            <a:ext cx="297879" cy="187845"/>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137" y="4461859"/>
            <a:ext cx="297879" cy="187845"/>
          </a:xfrm>
          <a:prstGeom prst="rect">
            <a:avLst/>
          </a:prstGeom>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3238" y="4461941"/>
            <a:ext cx="297879" cy="187845"/>
          </a:xfrm>
          <a:prstGeom prst="rect">
            <a:avLst/>
          </a:prstGeom>
        </p:spPr>
      </p:pic>
      <p:sp>
        <p:nvSpPr>
          <p:cNvPr id="85" name="Rectangle 84"/>
          <p:cNvSpPr/>
          <p:nvPr/>
        </p:nvSpPr>
        <p:spPr>
          <a:xfrm rot="5400000">
            <a:off x="2527841" y="4301498"/>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6" name="TextBox 85"/>
          <p:cNvSpPr txBox="1"/>
          <p:nvPr/>
        </p:nvSpPr>
        <p:spPr>
          <a:xfrm>
            <a:off x="2308681" y="456766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Views</a:t>
            </a:r>
          </a:p>
        </p:txBody>
      </p:sp>
      <p:sp>
        <p:nvSpPr>
          <p:cNvPr id="87" name="Rectangle 86"/>
          <p:cNvSpPr/>
          <p:nvPr/>
        </p:nvSpPr>
        <p:spPr>
          <a:xfrm rot="5400000">
            <a:off x="3417321" y="4301498"/>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8" name="TextBox 87"/>
          <p:cNvSpPr txBox="1"/>
          <p:nvPr/>
        </p:nvSpPr>
        <p:spPr>
          <a:xfrm>
            <a:off x="3198161" y="456766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Views</a:t>
            </a:r>
          </a:p>
        </p:txBody>
      </p:sp>
      <p:sp>
        <p:nvSpPr>
          <p:cNvPr id="89" name="Rectangle 88"/>
          <p:cNvSpPr/>
          <p:nvPr/>
        </p:nvSpPr>
        <p:spPr>
          <a:xfrm rot="5400000">
            <a:off x="1616704" y="4301498"/>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0" name="TextBox 89"/>
          <p:cNvSpPr txBox="1"/>
          <p:nvPr/>
        </p:nvSpPr>
        <p:spPr>
          <a:xfrm>
            <a:off x="1397544" y="456766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Views</a:t>
            </a:r>
          </a:p>
        </p:txBody>
      </p:sp>
      <p:cxnSp>
        <p:nvCxnSpPr>
          <p:cNvPr id="91" name="Straight Arrow Connector 90"/>
          <p:cNvCxnSpPr/>
          <p:nvPr/>
        </p:nvCxnSpPr>
        <p:spPr>
          <a:xfrm flipH="1">
            <a:off x="3545242" y="427492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4616725" y="426683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5610665" y="426683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a:off x="6878025" y="427492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8118154" y="4266831"/>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a:off x="1850406" y="42756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2471294" y="427567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1399756" y="3925007"/>
            <a:ext cx="6991104" cy="282920"/>
          </a:xfrm>
          <a:prstGeom prst="rect">
            <a:avLst/>
          </a:prstGeom>
          <a:solidFill>
            <a:schemeClr val="accent6">
              <a:lumMod val="20000"/>
              <a:lumOff val="80000"/>
            </a:schemeClr>
          </a:solidFill>
          <a:ln>
            <a:solidFill>
              <a:schemeClr val="accent1">
                <a:lumMod val="40000"/>
                <a:lumOff val="60000"/>
              </a:schemeClr>
            </a:solidFill>
          </a:ln>
        </p:spPr>
        <p:txBody>
          <a:bodyPr wrap="square" lIns="0" tIns="0" rIns="0" bIns="0" rtlCol="0">
            <a:noAutofit/>
          </a:bodyPr>
          <a:lstStyle/>
          <a:p>
            <a:pPr algn="ctr"/>
            <a:r>
              <a:rPr lang="en-US" sz="1600" dirty="0">
                <a:solidFill>
                  <a:prstClr val="black"/>
                </a:solidFill>
                <a:latin typeface="Arial" pitchFamily="34" charset="0"/>
                <a:cs typeface="Arial" pitchFamily="34" charset="0"/>
              </a:rPr>
              <a:t>Logging Framework</a:t>
            </a:r>
          </a:p>
        </p:txBody>
      </p:sp>
      <p:sp>
        <p:nvSpPr>
          <p:cNvPr id="100" name="Rectangle 99"/>
          <p:cNvSpPr/>
          <p:nvPr/>
        </p:nvSpPr>
        <p:spPr>
          <a:xfrm rot="5400000">
            <a:off x="7690912" y="4292268"/>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1" name="TextBox 100"/>
          <p:cNvSpPr txBox="1"/>
          <p:nvPr/>
        </p:nvSpPr>
        <p:spPr>
          <a:xfrm>
            <a:off x="7471752" y="455843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Views</a:t>
            </a:r>
          </a:p>
        </p:txBody>
      </p:sp>
      <p:sp>
        <p:nvSpPr>
          <p:cNvPr id="104" name="Rectangle 103"/>
          <p:cNvSpPr/>
          <p:nvPr/>
        </p:nvSpPr>
        <p:spPr>
          <a:xfrm rot="5400000">
            <a:off x="6779775" y="4292268"/>
            <a:ext cx="383352" cy="821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5" name="TextBox 104"/>
          <p:cNvSpPr txBox="1"/>
          <p:nvPr/>
        </p:nvSpPr>
        <p:spPr>
          <a:xfrm>
            <a:off x="6560615" y="4558433"/>
            <a:ext cx="821216" cy="298340"/>
          </a:xfrm>
          <a:prstGeom prst="rect">
            <a:avLst/>
          </a:prstGeom>
          <a:noFill/>
          <a:effectLst>
            <a:outerShdw blurRad="76200" dir="13500000" sy="23000" kx="1200000" algn="br" rotWithShape="0">
              <a:prstClr val="black">
                <a:alpha val="20000"/>
              </a:prstClr>
            </a:outerShdw>
          </a:effectLst>
        </p:spPr>
        <p:txBody>
          <a:bodyPr wrap="square" lIns="0" tIns="0" rIns="0" bIns="0" rtlCol="0" anchor="ctr">
            <a:noAutofit/>
          </a:bodyPr>
          <a:lstStyle/>
          <a:p>
            <a:pPr algn="ctr"/>
            <a:r>
              <a:rPr lang="en-US" sz="800" dirty="0">
                <a:solidFill>
                  <a:prstClr val="white"/>
                </a:solidFill>
                <a:latin typeface="Arial" pitchFamily="34" charset="0"/>
                <a:cs typeface="Arial" pitchFamily="34" charset="0"/>
              </a:rPr>
              <a:t>Materialized Views</a:t>
            </a:r>
          </a:p>
        </p:txBody>
      </p:sp>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6895" y="5240331"/>
            <a:ext cx="316079" cy="597183"/>
          </a:xfrm>
          <a:prstGeom prst="rect">
            <a:avLst/>
          </a:prstGeom>
        </p:spPr>
      </p:pic>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551" y="5253214"/>
            <a:ext cx="316079" cy="597183"/>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8077" y="5240332"/>
            <a:ext cx="316079" cy="597183"/>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1837" y="5257311"/>
            <a:ext cx="316079" cy="597183"/>
          </a:xfrm>
          <a:prstGeom prst="rect">
            <a:avLst/>
          </a:prstGeom>
        </p:spPr>
      </p:pic>
      <p:sp>
        <p:nvSpPr>
          <p:cNvPr id="110" name="Left Bracket 109"/>
          <p:cNvSpPr/>
          <p:nvPr/>
        </p:nvSpPr>
        <p:spPr>
          <a:xfrm rot="16200000">
            <a:off x="4276502" y="3590943"/>
            <a:ext cx="737737" cy="3846788"/>
          </a:xfrm>
          <a:prstGeom prst="leftBracket">
            <a:avLst>
              <a:gd name="adj" fmla="val 4656"/>
            </a:avLst>
          </a:prstGeom>
          <a:noFill/>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rgbClr val="8064A2"/>
              </a:solidFill>
            </a:endParaRPr>
          </a:p>
        </p:txBody>
      </p:sp>
      <p:pic>
        <p:nvPicPr>
          <p:cNvPr id="111" name="Pictur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8001" y="5253214"/>
            <a:ext cx="316079" cy="597183"/>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0525" y="5240332"/>
            <a:ext cx="316079" cy="597183"/>
          </a:xfrm>
          <a:prstGeom prst="rect">
            <a:avLst/>
          </a:prstGeom>
        </p:spPr>
      </p:pic>
      <p:pic>
        <p:nvPicPr>
          <p:cNvPr id="113" name="Picture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285" y="5257311"/>
            <a:ext cx="316079" cy="597183"/>
          </a:xfrm>
          <a:prstGeom prst="rect">
            <a:avLst/>
          </a:prstGeom>
        </p:spPr>
      </p:pic>
      <p:sp>
        <p:nvSpPr>
          <p:cNvPr id="114" name="TextBox 113"/>
          <p:cNvSpPr txBox="1"/>
          <p:nvPr/>
        </p:nvSpPr>
        <p:spPr>
          <a:xfrm rot="5400000">
            <a:off x="5290097" y="5141257"/>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15" name="TextBox 114"/>
          <p:cNvSpPr txBox="1"/>
          <p:nvPr/>
        </p:nvSpPr>
        <p:spPr>
          <a:xfrm rot="5400000">
            <a:off x="4890551" y="5141253"/>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16" name="TextBox 115"/>
          <p:cNvSpPr txBox="1"/>
          <p:nvPr/>
        </p:nvSpPr>
        <p:spPr>
          <a:xfrm rot="5400000">
            <a:off x="4520971" y="5135242"/>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17" name="TextBox 116"/>
          <p:cNvSpPr txBox="1"/>
          <p:nvPr/>
        </p:nvSpPr>
        <p:spPr>
          <a:xfrm rot="5400000">
            <a:off x="4161381" y="5129231"/>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18" name="TextBox 117"/>
          <p:cNvSpPr txBox="1"/>
          <p:nvPr/>
        </p:nvSpPr>
        <p:spPr>
          <a:xfrm rot="5400000">
            <a:off x="3710305" y="5128061"/>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19" name="TextBox 118"/>
          <p:cNvSpPr txBox="1"/>
          <p:nvPr/>
        </p:nvSpPr>
        <p:spPr>
          <a:xfrm rot="5400000">
            <a:off x="3310758" y="5134064"/>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20" name="TextBox 119"/>
          <p:cNvSpPr txBox="1"/>
          <p:nvPr/>
        </p:nvSpPr>
        <p:spPr>
          <a:xfrm rot="5400000">
            <a:off x="2941179" y="5122046"/>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383" y="5253367"/>
            <a:ext cx="316079" cy="597183"/>
          </a:xfrm>
          <a:prstGeom prst="rect">
            <a:avLst/>
          </a:prstGeom>
        </p:spPr>
      </p:pic>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6907" y="5240485"/>
            <a:ext cx="316079" cy="597183"/>
          </a:xfrm>
          <a:prstGeom prst="rect">
            <a:avLst/>
          </a:prstGeom>
        </p:spPr>
      </p:pic>
      <p:sp>
        <p:nvSpPr>
          <p:cNvPr id="123" name="TextBox 122"/>
          <p:cNvSpPr txBox="1"/>
          <p:nvPr/>
        </p:nvSpPr>
        <p:spPr>
          <a:xfrm rot="5400000">
            <a:off x="6109383" y="5147412"/>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24" name="TextBox 123"/>
          <p:cNvSpPr txBox="1"/>
          <p:nvPr/>
        </p:nvSpPr>
        <p:spPr>
          <a:xfrm rot="5400000">
            <a:off x="5739803" y="5135394"/>
            <a:ext cx="199583" cy="167101"/>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cxnSp>
        <p:nvCxnSpPr>
          <p:cNvPr id="125" name="Straight Connector 124"/>
          <p:cNvCxnSpPr/>
          <p:nvPr/>
        </p:nvCxnSpPr>
        <p:spPr>
          <a:xfrm rot="5400000">
            <a:off x="4723877" y="3242622"/>
            <a:ext cx="0" cy="368977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V="1">
            <a:off x="3596158" y="5011149"/>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5400000" flipV="1">
            <a:off x="4703889" y="5008671"/>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V="1">
            <a:off x="5660841" y="5002475"/>
            <a:ext cx="110006" cy="435"/>
          </a:xfrm>
          <a:prstGeom prst="line">
            <a:avLst/>
          </a:prstGeom>
          <a:ln w="12700" cmpd="sng">
            <a:solidFill>
              <a:srgbClr val="B086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Rounded Rectangle 128"/>
          <p:cNvSpPr/>
          <p:nvPr/>
        </p:nvSpPr>
        <p:spPr>
          <a:xfrm>
            <a:off x="2805441" y="5093319"/>
            <a:ext cx="3718473" cy="248591"/>
          </a:xfrm>
          <a:prstGeom prst="roundRect">
            <a:avLst>
              <a:gd name="adj" fmla="val 11022"/>
            </a:avLst>
          </a:prstGeom>
          <a:ln w="3175">
            <a:solidFill>
              <a:schemeClr val="accent2">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solidFill>
                  <a:srgbClr val="8064A2"/>
                </a:solidFill>
              </a:rPr>
              <a:t>Data Transformation Layer</a:t>
            </a:r>
          </a:p>
        </p:txBody>
      </p:sp>
      <p:sp>
        <p:nvSpPr>
          <p:cNvPr id="130" name="Rounded Rectangle 129"/>
          <p:cNvSpPr/>
          <p:nvPr/>
        </p:nvSpPr>
        <p:spPr>
          <a:xfrm>
            <a:off x="6618103" y="5121849"/>
            <a:ext cx="991616" cy="262728"/>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b="1" dirty="0">
                <a:solidFill>
                  <a:srgbClr val="8064A2"/>
                </a:solidFill>
              </a:rPr>
              <a:t>Consumer</a:t>
            </a:r>
          </a:p>
        </p:txBody>
      </p:sp>
      <p:sp>
        <p:nvSpPr>
          <p:cNvPr id="131" name="Rounded Rectangle 130"/>
          <p:cNvSpPr/>
          <p:nvPr/>
        </p:nvSpPr>
        <p:spPr>
          <a:xfrm>
            <a:off x="6634525" y="5653920"/>
            <a:ext cx="959723" cy="262728"/>
          </a:xfrm>
          <a:prstGeom prst="roundRect">
            <a:avLst>
              <a:gd name="adj" fmla="val 11022"/>
            </a:avLst>
          </a:prstGeom>
          <a:ln w="3175">
            <a:solidFill>
              <a:srgbClr val="FFC000"/>
            </a:solidFill>
            <a:prstDash val="solid"/>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b="1" dirty="0">
                <a:solidFill>
                  <a:srgbClr val="8064A2"/>
                </a:solidFill>
              </a:rPr>
              <a:t>Publisher</a:t>
            </a:r>
          </a:p>
        </p:txBody>
      </p:sp>
      <p:sp>
        <p:nvSpPr>
          <p:cNvPr id="132" name="TextBox 131"/>
          <p:cNvSpPr txBox="1"/>
          <p:nvPr/>
        </p:nvSpPr>
        <p:spPr>
          <a:xfrm rot="16200000">
            <a:off x="6378822" y="5326109"/>
            <a:ext cx="281340" cy="188857"/>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133" name="TextBox 132"/>
          <p:cNvSpPr txBox="1"/>
          <p:nvPr/>
        </p:nvSpPr>
        <p:spPr>
          <a:xfrm rot="16200000">
            <a:off x="2731559" y="5334152"/>
            <a:ext cx="281340" cy="188857"/>
          </a:xfrm>
          <a:prstGeom prst="rect">
            <a:avLst/>
          </a:prstGeom>
          <a:noFill/>
        </p:spPr>
        <p:txBody>
          <a:bodyPr wrap="square" lIns="0" tIns="0" rIns="0" bIns="0" rtlCol="0">
            <a:noAutofit/>
          </a:bodyPr>
          <a:lstStyle/>
          <a:p>
            <a:r>
              <a:rPr lang="en-US" sz="600" dirty="0">
                <a:solidFill>
                  <a:prstClr val="black"/>
                </a:solidFill>
                <a:latin typeface="Arial" pitchFamily="34" charset="0"/>
                <a:cs typeface="Arial" pitchFamily="34" charset="0"/>
              </a:rPr>
              <a:t>Topic</a:t>
            </a:r>
          </a:p>
        </p:txBody>
      </p:sp>
      <p:sp>
        <p:nvSpPr>
          <p:cNvPr id="3" name="TextBox 2"/>
          <p:cNvSpPr txBox="1"/>
          <p:nvPr/>
        </p:nvSpPr>
        <p:spPr>
          <a:xfrm>
            <a:off x="9335911" y="1092200"/>
            <a:ext cx="2619023" cy="330200"/>
          </a:xfrm>
          <a:prstGeom prst="rect">
            <a:avLst/>
          </a:prstGeom>
          <a:noFill/>
        </p:spPr>
        <p:txBody>
          <a:bodyPr wrap="square" lIns="0" tIns="0" rIns="0" bIns="0" rtlCol="0">
            <a:noAutofit/>
          </a:bodyPr>
          <a:lstStyle/>
          <a:p>
            <a:pPr algn="ctr"/>
            <a:r>
              <a:rPr lang="en-US" sz="1400" dirty="0">
                <a:solidFill>
                  <a:prstClr val="black">
                    <a:lumMod val="60000"/>
                    <a:lumOff val="40000"/>
                  </a:prstClr>
                </a:solidFill>
                <a:latin typeface="Arial" pitchFamily="34" charset="0"/>
                <a:cs typeface="Arial" pitchFamily="34" charset="0"/>
              </a:rPr>
              <a:t>Technology Stack Considered</a:t>
            </a:r>
          </a:p>
        </p:txBody>
      </p:sp>
      <p:sp>
        <p:nvSpPr>
          <p:cNvPr id="42" name="Right Arrow 41"/>
          <p:cNvSpPr/>
          <p:nvPr/>
        </p:nvSpPr>
        <p:spPr>
          <a:xfrm>
            <a:off x="8827911" y="1822800"/>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 name="TextBox 52"/>
          <p:cNvSpPr txBox="1"/>
          <p:nvPr/>
        </p:nvSpPr>
        <p:spPr>
          <a:xfrm>
            <a:off x="9911649" y="1706742"/>
            <a:ext cx="1941689"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Kong, Tibco, Layer7</a:t>
            </a:r>
          </a:p>
        </p:txBody>
      </p:sp>
      <p:sp>
        <p:nvSpPr>
          <p:cNvPr id="135" name="Right Arrow 134"/>
          <p:cNvSpPr/>
          <p:nvPr/>
        </p:nvSpPr>
        <p:spPr>
          <a:xfrm>
            <a:off x="8827911" y="2492067"/>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6" name="TextBox 135"/>
          <p:cNvSpPr txBox="1"/>
          <p:nvPr/>
        </p:nvSpPr>
        <p:spPr>
          <a:xfrm>
            <a:off x="9911648" y="2414800"/>
            <a:ext cx="1941689"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RxESB, Tibco, Mulesoft</a:t>
            </a:r>
          </a:p>
        </p:txBody>
      </p:sp>
      <p:sp>
        <p:nvSpPr>
          <p:cNvPr id="137" name="Right Arrow 136"/>
          <p:cNvSpPr/>
          <p:nvPr/>
        </p:nvSpPr>
        <p:spPr>
          <a:xfrm>
            <a:off x="8867421" y="3291779"/>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8" name="TextBox 137"/>
          <p:cNvSpPr txBox="1"/>
          <p:nvPr/>
        </p:nvSpPr>
        <p:spPr>
          <a:xfrm>
            <a:off x="9911648" y="3228695"/>
            <a:ext cx="2133600"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Java/J2EE,     Micro-service model</a:t>
            </a:r>
          </a:p>
        </p:txBody>
      </p:sp>
      <p:sp>
        <p:nvSpPr>
          <p:cNvPr id="139" name="Right Arrow 138"/>
          <p:cNvSpPr/>
          <p:nvPr/>
        </p:nvSpPr>
        <p:spPr>
          <a:xfrm>
            <a:off x="8867421" y="3896761"/>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0" name="TextBox 139"/>
          <p:cNvSpPr txBox="1"/>
          <p:nvPr/>
        </p:nvSpPr>
        <p:spPr>
          <a:xfrm>
            <a:off x="9911649" y="3884479"/>
            <a:ext cx="1941689"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Kafka, RabbitMQ</a:t>
            </a:r>
          </a:p>
        </p:txBody>
      </p:sp>
      <p:sp>
        <p:nvSpPr>
          <p:cNvPr id="141" name="Right Arrow 140"/>
          <p:cNvSpPr/>
          <p:nvPr/>
        </p:nvSpPr>
        <p:spPr>
          <a:xfrm>
            <a:off x="8867421" y="4556752"/>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2" name="TextBox 141"/>
          <p:cNvSpPr txBox="1"/>
          <p:nvPr/>
        </p:nvSpPr>
        <p:spPr>
          <a:xfrm>
            <a:off x="9911649" y="4527536"/>
            <a:ext cx="1941689"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Cassandra &amp; Redis</a:t>
            </a:r>
          </a:p>
        </p:txBody>
      </p:sp>
      <p:sp>
        <p:nvSpPr>
          <p:cNvPr id="143" name="Right Arrow 142"/>
          <p:cNvSpPr/>
          <p:nvPr/>
        </p:nvSpPr>
        <p:spPr>
          <a:xfrm>
            <a:off x="8856132" y="5343275"/>
            <a:ext cx="846667" cy="28962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44" name="TextBox 143"/>
          <p:cNvSpPr txBox="1"/>
          <p:nvPr/>
        </p:nvSpPr>
        <p:spPr>
          <a:xfrm>
            <a:off x="9911649" y="5314059"/>
            <a:ext cx="1941689" cy="431081"/>
          </a:xfrm>
          <a:prstGeom prst="rect">
            <a:avLst/>
          </a:prstGeom>
          <a:noFill/>
        </p:spPr>
        <p:txBody>
          <a:bodyPr wrap="square" lIns="0" tIns="0" rIns="0" bIns="0" rtlCol="0">
            <a:noAutofit/>
          </a:bodyPr>
          <a:lstStyle/>
          <a:p>
            <a:r>
              <a:rPr lang="en-US" sz="1400" i="1" dirty="0">
                <a:solidFill>
                  <a:prstClr val="black"/>
                </a:solidFill>
                <a:latin typeface="Arial" pitchFamily="34" charset="0"/>
                <a:cs typeface="Arial" pitchFamily="34" charset="0"/>
              </a:rPr>
              <a:t>Kafka with </a:t>
            </a:r>
            <a:r>
              <a:rPr lang="en-US" sz="1400" i="1" dirty="0" smtClean="0">
                <a:solidFill>
                  <a:prstClr val="black"/>
                </a:solidFill>
                <a:latin typeface="Arial" pitchFamily="34" charset="0"/>
                <a:cs typeface="Arial" pitchFamily="34" charset="0"/>
              </a:rPr>
              <a:t>Ab Initio </a:t>
            </a:r>
            <a:r>
              <a:rPr lang="en-US" sz="1400" i="1" dirty="0">
                <a:solidFill>
                  <a:prstClr val="black"/>
                </a:solidFill>
                <a:latin typeface="Arial" pitchFamily="34" charset="0"/>
                <a:cs typeface="Arial" pitchFamily="34" charset="0"/>
              </a:rPr>
              <a:t>Rules Engine</a:t>
            </a:r>
          </a:p>
        </p:txBody>
      </p:sp>
      <p:cxnSp>
        <p:nvCxnSpPr>
          <p:cNvPr id="5" name="Straight Connector 4"/>
          <p:cNvCxnSpPr/>
          <p:nvPr/>
        </p:nvCxnSpPr>
        <p:spPr>
          <a:xfrm>
            <a:off x="8519457" y="1972715"/>
            <a:ext cx="285875" cy="0"/>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8420937" y="2638806"/>
            <a:ext cx="384396" cy="0"/>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432226" y="3433795"/>
            <a:ext cx="384396" cy="0"/>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437869" y="4037898"/>
            <a:ext cx="384396" cy="0"/>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41" idx="1"/>
          </p:cNvCxnSpPr>
          <p:nvPr/>
        </p:nvCxnSpPr>
        <p:spPr>
          <a:xfrm>
            <a:off x="8528179" y="4701562"/>
            <a:ext cx="339243" cy="1"/>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6613922" y="5496552"/>
            <a:ext cx="2219348" cy="1"/>
          </a:xfrm>
          <a:prstGeom prst="line">
            <a:avLst/>
          </a:prstGeom>
          <a:ln w="12700">
            <a:solidFill>
              <a:schemeClr val="tx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p:nvPr/>
        </p:nvCxnSpPr>
        <p:spPr>
          <a:xfrm flipH="1">
            <a:off x="1850403" y="2805222"/>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H="1">
            <a:off x="3522112" y="279990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H="1">
            <a:off x="4593594" y="279181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H="1">
            <a:off x="5587534" y="279181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H="1">
            <a:off x="6854894" y="2799904"/>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8095024" y="2791813"/>
            <a:ext cx="1" cy="179978"/>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0000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64" y="87137"/>
            <a:ext cx="10972800" cy="352964"/>
          </a:xfrm>
        </p:spPr>
        <p:txBody>
          <a:bodyPr anchor="t">
            <a:normAutofit/>
          </a:bodyPr>
          <a:lstStyle/>
          <a:p>
            <a:r>
              <a:rPr lang="en-US" sz="2000" dirty="0"/>
              <a:t>Optum Rx Digital Strategy Definitions</a:t>
            </a:r>
          </a:p>
        </p:txBody>
      </p:sp>
      <p:sp>
        <p:nvSpPr>
          <p:cNvPr id="3" name="Content Placeholder 2"/>
          <p:cNvSpPr>
            <a:spLocks noGrp="1"/>
          </p:cNvSpPr>
          <p:nvPr>
            <p:ph idx="1"/>
          </p:nvPr>
        </p:nvSpPr>
        <p:spPr>
          <a:xfrm>
            <a:off x="221411" y="608162"/>
            <a:ext cx="5745049" cy="2468880"/>
          </a:xfrm>
        </p:spPr>
        <p:txBody>
          <a:bodyPr>
            <a:normAutofit/>
          </a:bodyPr>
          <a:lstStyle/>
          <a:p>
            <a:r>
              <a:rPr lang="en-US" sz="1800" b="1" dirty="0"/>
              <a:t>Digital</a:t>
            </a:r>
            <a:r>
              <a:rPr lang="en-US" sz="1800" dirty="0"/>
              <a:t> – Use of Technology to </a:t>
            </a:r>
          </a:p>
          <a:p>
            <a:pPr lvl="1"/>
            <a:r>
              <a:rPr lang="en-US" sz="1400" dirty="0"/>
              <a:t>Improve organizational/business processes</a:t>
            </a:r>
          </a:p>
          <a:p>
            <a:pPr lvl="1"/>
            <a:r>
              <a:rPr lang="en-US" sz="1400" dirty="0"/>
              <a:t>Improve interactions between customer and business</a:t>
            </a:r>
          </a:p>
          <a:p>
            <a:pPr lvl="1"/>
            <a:r>
              <a:rPr lang="en-US" sz="1400" dirty="0"/>
              <a:t>Enable new business models</a:t>
            </a:r>
          </a:p>
          <a:p>
            <a:pPr lvl="1"/>
            <a:r>
              <a:rPr lang="en-US" sz="1400" dirty="0"/>
              <a:t>Enable a Polyglot Tech Stack that lets us abandon one-size-fits-all approach and select the best fit for each application</a:t>
            </a:r>
          </a:p>
          <a:p>
            <a:pPr lvl="1"/>
            <a:endParaRPr lang="en-US" sz="1400" dirty="0"/>
          </a:p>
          <a:p>
            <a:pPr lvl="1"/>
            <a:endParaRPr lang="en-US" sz="1400" dirty="0"/>
          </a:p>
          <a:p>
            <a:pPr lvl="1"/>
            <a:endParaRPr lang="en-US" sz="1400" dirty="0"/>
          </a:p>
        </p:txBody>
      </p:sp>
      <p:sp>
        <p:nvSpPr>
          <p:cNvPr id="4" name="Content Placeholder 3"/>
          <p:cNvSpPr>
            <a:spLocks noGrp="1"/>
          </p:cNvSpPr>
          <p:nvPr>
            <p:ph idx="13"/>
          </p:nvPr>
        </p:nvSpPr>
        <p:spPr>
          <a:xfrm>
            <a:off x="179424" y="4389120"/>
            <a:ext cx="5364480" cy="2468880"/>
          </a:xfrm>
        </p:spPr>
        <p:txBody>
          <a:bodyPr>
            <a:normAutofit/>
          </a:bodyPr>
          <a:lstStyle/>
          <a:p>
            <a:r>
              <a:rPr lang="en-US" sz="1800" b="1" dirty="0"/>
              <a:t>Digital Business </a:t>
            </a:r>
            <a:r>
              <a:rPr lang="en-US" sz="1800" dirty="0"/>
              <a:t>– Offering of Business products / services / </a:t>
            </a:r>
            <a:r>
              <a:rPr lang="en-US" sz="1800" dirty="0" smtClean="0"/>
              <a:t>model</a:t>
            </a:r>
            <a:r>
              <a:rPr lang="en-US" sz="1800" dirty="0"/>
              <a:t>s</a:t>
            </a:r>
            <a:r>
              <a:rPr lang="en-US" sz="1800" dirty="0" smtClean="0"/>
              <a:t> </a:t>
            </a:r>
            <a:r>
              <a:rPr lang="en-US" sz="1800" dirty="0"/>
              <a:t>that</a:t>
            </a:r>
          </a:p>
          <a:p>
            <a:pPr lvl="1"/>
            <a:r>
              <a:rPr lang="en-US" sz="1400" dirty="0"/>
              <a:t>Are only made available through technology </a:t>
            </a:r>
          </a:p>
          <a:p>
            <a:pPr lvl="1"/>
            <a:r>
              <a:rPr lang="en-US" sz="1400" dirty="0"/>
              <a:t>Are not </a:t>
            </a:r>
            <a:r>
              <a:rPr lang="en-US" sz="1400" dirty="0" smtClean="0"/>
              <a:t>digital copies </a:t>
            </a:r>
            <a:r>
              <a:rPr lang="en-US" sz="1400" dirty="0"/>
              <a:t>of analogous business </a:t>
            </a:r>
            <a:r>
              <a:rPr lang="en-US" sz="1400" dirty="0" smtClean="0"/>
              <a:t>services</a:t>
            </a:r>
            <a:endParaRPr lang="en-US" sz="1400" dirty="0"/>
          </a:p>
          <a:p>
            <a:pPr lvl="1"/>
            <a:r>
              <a:rPr lang="en-US" sz="1400" dirty="0"/>
              <a:t>Only exist as a result of the business adopting specific information management production methods</a:t>
            </a:r>
          </a:p>
          <a:p>
            <a:pPr lvl="2"/>
            <a:r>
              <a:rPr lang="en-US" sz="1000" dirty="0"/>
              <a:t>AI / ML / Analytics </a:t>
            </a:r>
          </a:p>
          <a:p>
            <a:pPr lvl="1"/>
            <a:r>
              <a:rPr lang="en-US" sz="1400" dirty="0"/>
              <a:t>Are directly tied to the business measured value (NPS)</a:t>
            </a:r>
          </a:p>
          <a:p>
            <a:pPr lvl="1"/>
            <a:endParaRPr lang="en-US" sz="1400" dirty="0"/>
          </a:p>
          <a:p>
            <a:pPr lvl="1"/>
            <a:endParaRPr lang="en-US" sz="1400" dirty="0"/>
          </a:p>
          <a:p>
            <a:pPr lvl="1"/>
            <a:endParaRPr lang="en-US" sz="1400" dirty="0"/>
          </a:p>
        </p:txBody>
      </p:sp>
      <p:sp>
        <p:nvSpPr>
          <p:cNvPr id="5" name="Content Placeholder 4"/>
          <p:cNvSpPr>
            <a:spLocks noGrp="1"/>
          </p:cNvSpPr>
          <p:nvPr>
            <p:ph idx="14"/>
          </p:nvPr>
        </p:nvSpPr>
        <p:spPr>
          <a:xfrm>
            <a:off x="152400" y="1938125"/>
            <a:ext cx="5364480" cy="2468880"/>
          </a:xfrm>
        </p:spPr>
        <p:txBody>
          <a:bodyPr>
            <a:normAutofit/>
          </a:bodyPr>
          <a:lstStyle/>
          <a:p>
            <a:endParaRPr lang="en-US" sz="1400" dirty="0"/>
          </a:p>
          <a:p>
            <a:r>
              <a:rPr lang="en-US" sz="1800" b="1" dirty="0"/>
              <a:t>Digital Optimization </a:t>
            </a:r>
            <a:r>
              <a:rPr lang="en-US" sz="1800" dirty="0"/>
              <a:t>– </a:t>
            </a:r>
            <a:r>
              <a:rPr lang="en-US" sz="1800" dirty="0" smtClean="0"/>
              <a:t>Use </a:t>
            </a:r>
            <a:r>
              <a:rPr lang="en-US" sz="1800" dirty="0"/>
              <a:t>of technology to </a:t>
            </a:r>
          </a:p>
          <a:p>
            <a:pPr lvl="1"/>
            <a:r>
              <a:rPr lang="en-US" sz="1400" dirty="0"/>
              <a:t>Improve existing operational process/workflow</a:t>
            </a:r>
          </a:p>
          <a:p>
            <a:pPr lvl="1"/>
            <a:r>
              <a:rPr lang="en-US" sz="1400" dirty="0"/>
              <a:t>Improve CRM and customer engagement </a:t>
            </a:r>
          </a:p>
          <a:p>
            <a:pPr lvl="2"/>
            <a:r>
              <a:rPr lang="en-US" sz="1000" dirty="0"/>
              <a:t>Digital sales and marketing</a:t>
            </a:r>
          </a:p>
          <a:p>
            <a:pPr lvl="2"/>
            <a:r>
              <a:rPr lang="en-US" sz="1000" dirty="0"/>
              <a:t>Mobile / Analytics / Chat</a:t>
            </a:r>
          </a:p>
          <a:p>
            <a:pPr lvl="1"/>
            <a:r>
              <a:rPr lang="en-US" sz="1400" dirty="0"/>
              <a:t>Increase efficiency and save costs </a:t>
            </a:r>
          </a:p>
          <a:p>
            <a:pPr lvl="1"/>
            <a:r>
              <a:rPr lang="en-US" sz="1400" dirty="0"/>
              <a:t>Augment existing business with digital capabilities</a:t>
            </a:r>
          </a:p>
          <a:p>
            <a:pPr lvl="2"/>
            <a:r>
              <a:rPr lang="en-US" sz="1000" dirty="0"/>
              <a:t>AI /ML / Reporting </a:t>
            </a:r>
          </a:p>
          <a:p>
            <a:pPr lvl="1"/>
            <a:r>
              <a:rPr lang="en-US" sz="1400" dirty="0"/>
              <a:t>Adopt tools to support new technology use</a:t>
            </a:r>
          </a:p>
          <a:p>
            <a:pPr lvl="2"/>
            <a:endParaRPr lang="en-US" sz="1000" dirty="0"/>
          </a:p>
        </p:txBody>
      </p:sp>
      <p:sp>
        <p:nvSpPr>
          <p:cNvPr id="6" name="Content Placeholder 5"/>
          <p:cNvSpPr>
            <a:spLocks noGrp="1"/>
          </p:cNvSpPr>
          <p:nvPr>
            <p:ph idx="15"/>
          </p:nvPr>
        </p:nvSpPr>
        <p:spPr>
          <a:xfrm>
            <a:off x="6209295" y="4274302"/>
            <a:ext cx="5364480" cy="2468880"/>
          </a:xfrm>
        </p:spPr>
        <p:txBody>
          <a:bodyPr>
            <a:normAutofit/>
          </a:bodyPr>
          <a:lstStyle/>
          <a:p>
            <a:r>
              <a:rPr lang="en-US" sz="1800" b="1" dirty="0"/>
              <a:t>Digital Transformation </a:t>
            </a:r>
            <a:r>
              <a:rPr lang="en-US" sz="1800" dirty="0"/>
              <a:t>–  Creation of a Digital business by</a:t>
            </a:r>
          </a:p>
          <a:p>
            <a:pPr lvl="1"/>
            <a:r>
              <a:rPr lang="en-US" sz="1400" dirty="0"/>
              <a:t>Exploiting digital technologies and capabilities</a:t>
            </a:r>
          </a:p>
          <a:p>
            <a:pPr lvl="1"/>
            <a:r>
              <a:rPr lang="en-US" sz="1400" dirty="0"/>
              <a:t>Continuously creating new value by adjusting to disruption </a:t>
            </a:r>
          </a:p>
          <a:p>
            <a:pPr lvl="1"/>
            <a:r>
              <a:rPr lang="en-US" sz="1400" dirty="0" smtClean="0"/>
              <a:t>Doing </a:t>
            </a:r>
            <a:r>
              <a:rPr lang="en-US" sz="1400" dirty="0"/>
              <a:t>new things in new ways</a:t>
            </a:r>
          </a:p>
          <a:p>
            <a:pPr lvl="1"/>
            <a:r>
              <a:rPr lang="en-US" sz="1400" dirty="0"/>
              <a:t>Adopting new organization and operating models</a:t>
            </a:r>
          </a:p>
          <a:p>
            <a:pPr lvl="1"/>
            <a:r>
              <a:rPr lang="en-US" sz="1400" dirty="0"/>
              <a:t>M</a:t>
            </a:r>
            <a:r>
              <a:rPr lang="en-US" sz="1400" dirty="0" smtClean="0"/>
              <a:t>aintaining low-complexity, highly-scalable </a:t>
            </a:r>
            <a:r>
              <a:rPr lang="en-US" sz="1400" dirty="0"/>
              <a:t>systems to enable rapid delivery of new services and means of </a:t>
            </a:r>
            <a:r>
              <a:rPr lang="en-US" sz="1400" dirty="0" smtClean="0"/>
              <a:t>operating</a:t>
            </a:r>
            <a:endParaRPr lang="en-US" sz="1400" dirty="0"/>
          </a:p>
          <a:p>
            <a:pPr lvl="1"/>
            <a:endParaRPr lang="en-US" sz="1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836" y="429079"/>
            <a:ext cx="4761781" cy="3862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8375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PCMS Architecture </a:t>
            </a:r>
            <a:r>
              <a:rPr lang="en-US" dirty="0"/>
              <a:t>O</a:t>
            </a:r>
            <a:r>
              <a:rPr lang="en-US" dirty="0" smtClean="0"/>
              <a:t>verview - </a:t>
            </a:r>
            <a:r>
              <a:rPr lang="en-US" b="1" dirty="0" smtClean="0"/>
              <a:t>FUTURE</a:t>
            </a:r>
            <a:endParaRPr lang="en-US" b="1"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01446"/>
            <a:ext cx="8961120" cy="352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946" y="1135380"/>
            <a:ext cx="676275" cy="338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83">
            <a:extLst>
              <a:ext uri="{FF2B5EF4-FFF2-40B4-BE49-F238E27FC236}">
                <a16:creationId xmlns:a16="http://schemas.microsoft.com/office/drawing/2014/main" xmlns="" id="{A3B5FEFF-95FC-4B7F-AA35-A8E83481BE62}"/>
              </a:ext>
            </a:extLst>
          </p:cNvPr>
          <p:cNvSpPr/>
          <p:nvPr/>
        </p:nvSpPr>
        <p:spPr bwMode="gray">
          <a:xfrm>
            <a:off x="3782303" y="5039967"/>
            <a:ext cx="4578927" cy="813568"/>
          </a:xfrm>
          <a:prstGeom prst="roundRect">
            <a:avLst>
              <a:gd name="adj" fmla="val 13890"/>
            </a:avLst>
          </a:prstGeom>
          <a:solidFill>
            <a:srgbClr val="E87722">
              <a:lumMod val="20000"/>
              <a:lumOff val="80000"/>
            </a:srgbClr>
          </a:solidFill>
          <a:ln w="19050" cap="flat" cmpd="sng" algn="ctr">
            <a:solidFill>
              <a:srgbClr val="00549F">
                <a:lumMod val="60000"/>
                <a:lumOff val="40000"/>
              </a:srgbClr>
            </a:solidFill>
            <a:prstDash val="solid"/>
            <a:miter lim="800000"/>
          </a:ln>
          <a:effectLst>
            <a:outerShdw blurRad="50800" dist="38100" dir="8100000" algn="tr" rotWithShape="0">
              <a:prstClr val="black">
                <a:alpha val="40000"/>
              </a:prstClr>
            </a:outerShdw>
          </a:effectLst>
        </p:spPr>
        <p:txBody>
          <a:bodyPr rot="0" spcFirstLastPara="0" vert="horz" wrap="square" lIns="82058" tIns="41029" rIns="82058" bIns="41029" numCol="1" spcCol="0" rtlCol="0" fromWordArt="0" anchor="t" anchorCtr="0" forceAA="0" compatLnSpc="1">
            <a:prstTxWarp prst="textNoShape">
              <a:avLst/>
            </a:prstTxWarp>
            <a:noAutofit/>
          </a:bodyPr>
          <a:lstStyle/>
          <a:p>
            <a:pPr algn="ctr">
              <a:spcBef>
                <a:spcPts val="449"/>
              </a:spcBef>
              <a:defRPr/>
            </a:pPr>
            <a:r>
              <a:rPr lang="en-US" sz="900" b="1" kern="0" dirty="0">
                <a:solidFill>
                  <a:srgbClr val="53565A"/>
                </a:solidFill>
              </a:rPr>
              <a:t>FUTURE INTEGRATIONS</a:t>
            </a:r>
          </a:p>
        </p:txBody>
      </p:sp>
      <p:sp>
        <p:nvSpPr>
          <p:cNvPr id="4" name="TextBox 3"/>
          <p:cNvSpPr txBox="1"/>
          <p:nvPr/>
        </p:nvSpPr>
        <p:spPr>
          <a:xfrm>
            <a:off x="4157133" y="5122333"/>
            <a:ext cx="1286934" cy="67734"/>
          </a:xfrm>
          <a:prstGeom prst="rect">
            <a:avLst/>
          </a:prstGeom>
          <a:noFill/>
        </p:spPr>
        <p:txBody>
          <a:bodyPr wrap="square" lIns="0" tIns="0" rIns="0" bIns="0" rtlCol="0">
            <a:noAutofit/>
          </a:bodyPr>
          <a:lstStyle/>
          <a:p>
            <a:endParaRPr lang="en-US" dirty="0">
              <a:solidFill>
                <a:srgbClr val="53565A"/>
              </a:solidFill>
              <a:cs typeface="Arial" pitchFamily="34" charset="0"/>
            </a:endParaRPr>
          </a:p>
        </p:txBody>
      </p:sp>
      <p:pic>
        <p:nvPicPr>
          <p:cNvPr id="5" name="Picture 4"/>
          <p:cNvPicPr/>
          <p:nvPr>
            <p:extLst>
              <p:ext uri="{D42A27DB-BD31-4B8C-83A1-F6EECF244321}">
                <p14:modId xmlns:p14="http://schemas.microsoft.com/office/powerpoint/2010/main" val="4200492468"/>
              </p:ext>
            </p:extLst>
          </p:nvPr>
        </p:nvPicPr>
        <p:blipFill>
          <a:blip r:embed="rId5"/>
          <a:stretch>
            <a:fillRect/>
          </a:stretch>
        </p:blipFill>
        <p:spPr>
          <a:xfrm>
            <a:off x="4968806" y="5364778"/>
            <a:ext cx="1123950" cy="323850"/>
          </a:xfrm>
          <a:prstGeom prst="rect">
            <a:avLst/>
          </a:prstGeom>
        </p:spPr>
      </p:pic>
      <p:pic>
        <p:nvPicPr>
          <p:cNvPr id="6" name="Picture 5"/>
          <p:cNvPicPr/>
          <p:nvPr>
            <p:extLst>
              <p:ext uri="{D42A27DB-BD31-4B8C-83A1-F6EECF244321}">
                <p14:modId xmlns:p14="http://schemas.microsoft.com/office/powerpoint/2010/main" val="1365522072"/>
              </p:ext>
            </p:extLst>
          </p:nvPr>
        </p:nvPicPr>
        <p:blipFill>
          <a:blip r:embed="rId6"/>
          <a:stretch>
            <a:fillRect/>
          </a:stretch>
        </p:blipFill>
        <p:spPr>
          <a:xfrm>
            <a:off x="6081358" y="5360638"/>
            <a:ext cx="1123950" cy="323850"/>
          </a:xfrm>
          <a:prstGeom prst="rect">
            <a:avLst/>
          </a:prstGeom>
        </p:spPr>
      </p:pic>
      <p:pic>
        <p:nvPicPr>
          <p:cNvPr id="7" name="Picture 6"/>
          <p:cNvPicPr/>
          <p:nvPr>
            <p:extLst>
              <p:ext uri="{D42A27DB-BD31-4B8C-83A1-F6EECF244321}">
                <p14:modId xmlns:p14="http://schemas.microsoft.com/office/powerpoint/2010/main" val="3496886239"/>
              </p:ext>
            </p:extLst>
          </p:nvPr>
        </p:nvPicPr>
        <p:blipFill>
          <a:blip r:embed="rId7"/>
          <a:stretch>
            <a:fillRect/>
          </a:stretch>
        </p:blipFill>
        <p:spPr>
          <a:xfrm>
            <a:off x="3851572" y="5339424"/>
            <a:ext cx="1123950" cy="352425"/>
          </a:xfrm>
          <a:prstGeom prst="rect">
            <a:avLst/>
          </a:prstGeom>
        </p:spPr>
      </p:pic>
      <p:pic>
        <p:nvPicPr>
          <p:cNvPr id="2" name="Picture 1"/>
          <p:cNvPicPr/>
          <p:nvPr>
            <p:extLst>
              <p:ext uri="{D42A27DB-BD31-4B8C-83A1-F6EECF244321}">
                <p14:modId xmlns:p14="http://schemas.microsoft.com/office/powerpoint/2010/main" val="1370602007"/>
              </p:ext>
            </p:extLst>
          </p:nvPr>
        </p:nvPicPr>
        <p:blipFill>
          <a:blip r:embed="rId8"/>
          <a:stretch>
            <a:fillRect/>
          </a:stretch>
        </p:blipFill>
        <p:spPr>
          <a:xfrm>
            <a:off x="7190814" y="5337887"/>
            <a:ext cx="1123950" cy="352425"/>
          </a:xfrm>
          <a:prstGeom prst="rect">
            <a:avLst/>
          </a:prstGeom>
        </p:spPr>
      </p:pic>
    </p:spTree>
    <p:extLst>
      <p:ext uri="{BB962C8B-B14F-4D97-AF65-F5344CB8AC3E}">
        <p14:creationId xmlns:p14="http://schemas.microsoft.com/office/powerpoint/2010/main" val="192456462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PCMS </a:t>
            </a:r>
            <a:r>
              <a:rPr lang="en-US" dirty="0" smtClean="0"/>
              <a:t>evolution</a:t>
            </a:r>
            <a:endParaRPr lang="en-US" dirty="0"/>
          </a:p>
        </p:txBody>
      </p:sp>
      <p:sp>
        <p:nvSpPr>
          <p:cNvPr id="4" name="Text Placeholder 3"/>
          <p:cNvSpPr>
            <a:spLocks noGrp="1"/>
          </p:cNvSpPr>
          <p:nvPr>
            <p:ph type="body" sz="half" idx="2"/>
          </p:nvPr>
        </p:nvSpPr>
        <p:spPr>
          <a:xfrm>
            <a:off x="609602" y="1435102"/>
            <a:ext cx="10109197" cy="4691063"/>
          </a:xfrm>
        </p:spPr>
        <p:txBody>
          <a:bodyPr/>
          <a:lstStyle/>
          <a:p>
            <a:endParaRPr lang="en-US" dirty="0"/>
          </a:p>
        </p:txBody>
      </p:sp>
    </p:spTree>
    <p:extLst>
      <p:ext uri="{BB962C8B-B14F-4D97-AF65-F5344CB8AC3E}">
        <p14:creationId xmlns:p14="http://schemas.microsoft.com/office/powerpoint/2010/main" val="1446591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PCMS - Roadmap</a:t>
            </a:r>
            <a:endParaRPr lang="en-US" b="1"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955" y="1242060"/>
            <a:ext cx="3957778" cy="1221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25352797"/>
              </p:ext>
            </p:extLst>
          </p:nvPr>
        </p:nvGraphicFramePr>
        <p:xfrm>
          <a:off x="1784445" y="2484121"/>
          <a:ext cx="8599644" cy="3962400"/>
        </p:xfrm>
        <a:graphic>
          <a:graphicData uri="http://schemas.openxmlformats.org/drawingml/2006/table">
            <a:tbl>
              <a:tblPr firstRow="1" bandRow="1">
                <a:tableStyleId>{5FD0F851-EC5A-4D38-B0AD-8093EC10F338}</a:tableStyleId>
              </a:tblPr>
              <a:tblGrid>
                <a:gridCol w="2149911">
                  <a:extLst>
                    <a:ext uri="{9D8B030D-6E8A-4147-A177-3AD203B41FA5}">
                      <a16:colId xmlns:a16="http://schemas.microsoft.com/office/drawing/2014/main" xmlns="" val="20000"/>
                    </a:ext>
                  </a:extLst>
                </a:gridCol>
                <a:gridCol w="2149911">
                  <a:extLst>
                    <a:ext uri="{9D8B030D-6E8A-4147-A177-3AD203B41FA5}">
                      <a16:colId xmlns:a16="http://schemas.microsoft.com/office/drawing/2014/main" xmlns="" val="20001"/>
                    </a:ext>
                  </a:extLst>
                </a:gridCol>
                <a:gridCol w="2149911">
                  <a:extLst>
                    <a:ext uri="{9D8B030D-6E8A-4147-A177-3AD203B41FA5}">
                      <a16:colId xmlns:a16="http://schemas.microsoft.com/office/drawing/2014/main" xmlns="" val="20002"/>
                    </a:ext>
                  </a:extLst>
                </a:gridCol>
                <a:gridCol w="2149911">
                  <a:extLst>
                    <a:ext uri="{9D8B030D-6E8A-4147-A177-3AD203B41FA5}">
                      <a16:colId xmlns:a16="http://schemas.microsoft.com/office/drawing/2014/main" xmlns="" val="20003"/>
                    </a:ext>
                  </a:extLst>
                </a:gridCol>
              </a:tblGrid>
              <a:tr h="228952">
                <a:tc>
                  <a:txBody>
                    <a:bodyPr/>
                    <a:lstStyle/>
                    <a:p>
                      <a:pPr algn="ctr"/>
                      <a:r>
                        <a:rPr lang="en-US" sz="1200" dirty="0" smtClean="0">
                          <a:solidFill>
                            <a:schemeClr val="bg1"/>
                          </a:solidFill>
                        </a:rPr>
                        <a:t>Q3-2018</a:t>
                      </a:r>
                      <a:endParaRPr lang="en-US" sz="1200" dirty="0">
                        <a:solidFill>
                          <a:schemeClr val="bg1"/>
                        </a:solidFill>
                      </a:endParaRPr>
                    </a:p>
                  </a:txBody>
                  <a:tcPr marL="45720" marR="4572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solidFill>
                  </a:tcPr>
                </a:tc>
                <a:tc>
                  <a:txBody>
                    <a:bodyPr/>
                    <a:lstStyle/>
                    <a:p>
                      <a:pPr algn="ctr"/>
                      <a:r>
                        <a:rPr lang="en-US" sz="1200" dirty="0" smtClean="0">
                          <a:solidFill>
                            <a:schemeClr val="bg1"/>
                          </a:solidFill>
                        </a:rPr>
                        <a:t>Q4-2018</a:t>
                      </a:r>
                      <a:endParaRPr lang="en-US" sz="1200" dirty="0">
                        <a:solidFill>
                          <a:schemeClr val="bg1"/>
                        </a:solidFill>
                      </a:endParaRPr>
                    </a:p>
                  </a:txBody>
                  <a:tcPr marL="45720" marR="4572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solidFill>
                  </a:tcPr>
                </a:tc>
                <a:tc>
                  <a:txBody>
                    <a:bodyPr/>
                    <a:lstStyle/>
                    <a:p>
                      <a:pPr algn="ctr"/>
                      <a:r>
                        <a:rPr lang="en-US" sz="1200" dirty="0" smtClean="0">
                          <a:solidFill>
                            <a:schemeClr val="bg1"/>
                          </a:solidFill>
                        </a:rPr>
                        <a:t>Q1-2019</a:t>
                      </a:r>
                      <a:endParaRPr lang="en-US" sz="1200" dirty="0">
                        <a:solidFill>
                          <a:schemeClr val="bg1"/>
                        </a:solidFill>
                      </a:endParaRPr>
                    </a:p>
                  </a:txBody>
                  <a:tcPr marL="45720" marR="4572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solidFill>
                  </a:tcPr>
                </a:tc>
                <a:tc>
                  <a:txBody>
                    <a:bodyPr/>
                    <a:lstStyle/>
                    <a:p>
                      <a:pPr algn="ctr"/>
                      <a:r>
                        <a:rPr lang="en-US" sz="1200" dirty="0" smtClean="0">
                          <a:solidFill>
                            <a:schemeClr val="bg1"/>
                          </a:solidFill>
                        </a:rPr>
                        <a:t>Q2-2019</a:t>
                      </a:r>
                      <a:endParaRPr lang="en-US" sz="1200" dirty="0">
                        <a:solidFill>
                          <a:schemeClr val="bg1"/>
                        </a:solidFill>
                      </a:endParaRPr>
                    </a:p>
                  </a:txBody>
                  <a:tcPr marL="45720" marR="4572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3078127">
                <a:tc>
                  <a:txBody>
                    <a:bodyPr/>
                    <a:lstStyle/>
                    <a:p>
                      <a:pPr marL="0" marR="0" lvl="1" indent="0" algn="l" defTabSz="914400" rtl="0" eaLnBrk="1" latinLnBrk="0" hangingPunct="1">
                        <a:spcBef>
                          <a:spcPts val="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EMR</a:t>
                      </a:r>
                      <a:r>
                        <a:rPr lang="en-US" sz="700" b="1" kern="1200" baseline="0" dirty="0" smtClean="0">
                          <a:solidFill>
                            <a:schemeClr val="tx1"/>
                          </a:solidFill>
                          <a:latin typeface="+mn-lt"/>
                          <a:ea typeface="+mn-ea"/>
                          <a:cs typeface="+mn-cs"/>
                        </a:rPr>
                        <a:t> Releases:</a:t>
                      </a:r>
                    </a:p>
                    <a:p>
                      <a:pPr marL="171450" marR="0" lvl="1"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kern="1200" dirty="0" smtClean="0">
                          <a:solidFill>
                            <a:schemeClr val="tx1"/>
                          </a:solidFill>
                          <a:latin typeface="+mn-lt"/>
                          <a:ea typeface="+mn-ea"/>
                          <a:cs typeface="+mn-cs"/>
                        </a:rPr>
                        <a:t>RxRevu</a:t>
                      </a:r>
                      <a:r>
                        <a:rPr lang="en-US" sz="700" kern="1200" baseline="0" dirty="0" smtClean="0">
                          <a:solidFill>
                            <a:schemeClr val="tx1"/>
                          </a:solidFill>
                          <a:latin typeface="+mn-lt"/>
                          <a:ea typeface="+mn-ea"/>
                          <a:cs typeface="+mn-cs"/>
                        </a:rPr>
                        <a:t> RTB Pilot 8/15</a:t>
                      </a:r>
                      <a:endParaRPr lang="en-US" sz="700" kern="1200" dirty="0" smtClean="0">
                        <a:solidFill>
                          <a:schemeClr val="tx1"/>
                        </a:solidFill>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kern="1200" dirty="0" smtClean="0">
                          <a:solidFill>
                            <a:schemeClr val="tx1"/>
                          </a:solidFill>
                          <a:latin typeface="+mn-lt"/>
                          <a:ea typeface="+mn-ea"/>
                          <a:cs typeface="+mn-cs"/>
                        </a:rPr>
                        <a:t>CenterX</a:t>
                      </a:r>
                      <a:r>
                        <a:rPr lang="en-US" sz="700" kern="1200" baseline="0" dirty="0" smtClean="0">
                          <a:solidFill>
                            <a:schemeClr val="tx1"/>
                          </a:solidFill>
                          <a:latin typeface="+mn-lt"/>
                          <a:ea typeface="+mn-ea"/>
                          <a:cs typeface="+mn-cs"/>
                        </a:rPr>
                        <a:t> ePA, 7/23, RTB Pilot 8/29</a:t>
                      </a:r>
                      <a:endParaRPr lang="en-US" sz="700" baseline="0" dirty="0" smtClean="0">
                        <a:solidFill>
                          <a:schemeClr val="tx1"/>
                        </a:solidFill>
                      </a:endParaRPr>
                    </a:p>
                    <a:p>
                      <a:pPr marL="0" marR="0" lvl="1" indent="0" algn="l" defTabSz="914400" rtl="0" eaLnBrk="1" latinLnBrk="0" hangingPunct="1">
                        <a:spcBef>
                          <a:spcPts val="30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Jul Release: (7/25)</a:t>
                      </a:r>
                    </a:p>
                    <a:p>
                      <a:pPr marL="114300" marR="0" lvl="1" indent="-114300" algn="l" defTabSz="914400" rtl="0" eaLnBrk="1" latinLnBrk="0" hangingPunct="1">
                        <a:spcBef>
                          <a:spcPts val="0"/>
                        </a:spcBef>
                        <a:spcAft>
                          <a:spcPts val="0"/>
                        </a:spcAft>
                        <a:buClr>
                          <a:schemeClr val="accent1"/>
                        </a:buClr>
                        <a:buFont typeface="Wingdings" panose="05000000000000000000" pitchFamily="2" charset="2"/>
                        <a:buChar char="ü"/>
                        <a:tabLst>
                          <a:tab pos="457200" algn="l"/>
                        </a:tabLst>
                      </a:pPr>
                      <a:r>
                        <a:rPr lang="en-US" sz="700" b="0" kern="1200" dirty="0" smtClean="0">
                          <a:solidFill>
                            <a:schemeClr val="tx1"/>
                          </a:solidFill>
                          <a:latin typeface="+mn-lt"/>
                          <a:ea typeface="+mn-ea"/>
                          <a:cs typeface="+mn-cs"/>
                        </a:rPr>
                        <a:t>Prescriber Book</a:t>
                      </a:r>
                      <a:r>
                        <a:rPr lang="en-US" sz="700" b="0" kern="1200" baseline="0" dirty="0" smtClean="0">
                          <a:solidFill>
                            <a:schemeClr val="tx1"/>
                          </a:solidFill>
                          <a:latin typeface="+mn-lt"/>
                          <a:ea typeface="+mn-ea"/>
                          <a:cs typeface="+mn-cs"/>
                        </a:rPr>
                        <a:t> Updates (D)</a:t>
                      </a:r>
                    </a:p>
                    <a:p>
                      <a:pPr marL="114300" marR="0" lvl="1" indent="-11430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Local</a:t>
                      </a:r>
                      <a:r>
                        <a:rPr lang="en-US" sz="700" b="0" kern="1200" baseline="0" dirty="0" smtClean="0">
                          <a:solidFill>
                            <a:schemeClr val="tx1"/>
                          </a:solidFill>
                          <a:latin typeface="+mn-lt"/>
                          <a:ea typeface="+mn-ea"/>
                          <a:cs typeface="+mn-cs"/>
                        </a:rPr>
                        <a:t> Messages P1b (D)</a:t>
                      </a:r>
                      <a:endParaRPr lang="en-US" sz="700" b="0" kern="1200" dirty="0" smtClean="0">
                        <a:solidFill>
                          <a:schemeClr val="tx1"/>
                        </a:solidFill>
                        <a:latin typeface="+mn-lt"/>
                        <a:ea typeface="+mn-ea"/>
                        <a:cs typeface="+mn-cs"/>
                      </a:endParaRPr>
                    </a:p>
                    <a:p>
                      <a:pPr marL="114300" marR="0" lvl="1" indent="-11430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NDC Proxy P4 DAW 0 MSC=O</a:t>
                      </a:r>
                      <a:r>
                        <a:rPr lang="en-US" sz="700" b="0" kern="1200" baseline="0" dirty="0" smtClean="0">
                          <a:solidFill>
                            <a:schemeClr val="tx1"/>
                          </a:solidFill>
                          <a:latin typeface="+mn-lt"/>
                          <a:ea typeface="+mn-ea"/>
                          <a:cs typeface="+mn-cs"/>
                        </a:rPr>
                        <a:t> drugs</a:t>
                      </a:r>
                      <a:endParaRPr lang="en-US" sz="700" b="0" kern="1200" dirty="0" smtClean="0">
                        <a:solidFill>
                          <a:schemeClr val="tx1"/>
                        </a:solidFill>
                        <a:latin typeface="+mn-lt"/>
                        <a:ea typeface="+mn-ea"/>
                        <a:cs typeface="+mn-cs"/>
                      </a:endParaRPr>
                    </a:p>
                    <a:p>
                      <a:pPr marL="114300" marR="0" lvl="1" indent="-11430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Unbreakable Update P1</a:t>
                      </a:r>
                    </a:p>
                    <a:p>
                      <a:pPr marL="114300" marR="0" lvl="1" indent="-11430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LOB Value Reports YTD MVP</a:t>
                      </a:r>
                    </a:p>
                    <a:p>
                      <a:pPr marL="0" marR="0" lvl="1" indent="0" algn="l" defTabSz="914400" rtl="0" eaLnBrk="1" latinLnBrk="0" hangingPunct="1">
                        <a:spcBef>
                          <a:spcPts val="30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Aug Release: (8/29)</a:t>
                      </a:r>
                    </a:p>
                    <a:p>
                      <a:pPr marL="112713" marR="0" lvl="1" indent="-112713"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Alt Pharm Mail Order P1b (E)</a:t>
                      </a:r>
                      <a:endParaRPr lang="en-US" sz="700" b="0" kern="1200" baseline="0" dirty="0" smtClean="0">
                        <a:solidFill>
                          <a:schemeClr val="tx1"/>
                        </a:solidFill>
                        <a:latin typeface="+mn-lt"/>
                        <a:ea typeface="+mn-ea"/>
                        <a:cs typeface="+mn-cs"/>
                      </a:endParaRPr>
                    </a:p>
                    <a:p>
                      <a:pPr marL="112713" marR="0" lvl="1" indent="-112713"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baseline="0" dirty="0" smtClean="0">
                          <a:solidFill>
                            <a:schemeClr val="tx1"/>
                          </a:solidFill>
                          <a:latin typeface="+mn-lt"/>
                          <a:ea typeface="+mn-ea"/>
                          <a:cs typeface="+mn-cs"/>
                        </a:rPr>
                        <a:t>Med D Phase Service Change (D)</a:t>
                      </a:r>
                    </a:p>
                    <a:p>
                      <a:pPr marL="112713" marR="0" lvl="1" indent="-112713"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Design Updates</a:t>
                      </a:r>
                    </a:p>
                    <a:p>
                      <a:pPr marL="112713" marR="0" lvl="1" indent="-112713"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kern="1200" dirty="0" smtClean="0">
                          <a:solidFill>
                            <a:schemeClr val="tx1"/>
                          </a:solidFill>
                          <a:latin typeface="+mn-lt"/>
                          <a:ea typeface="+mn-ea"/>
                          <a:cs typeface="+mn-cs"/>
                        </a:rPr>
                        <a:t>Pref</a:t>
                      </a:r>
                      <a:r>
                        <a:rPr lang="en-US" sz="700" b="0" kern="1200" baseline="0" dirty="0" smtClean="0">
                          <a:solidFill>
                            <a:schemeClr val="tx1"/>
                          </a:solidFill>
                          <a:latin typeface="+mn-lt"/>
                          <a:ea typeface="+mn-ea"/>
                          <a:cs typeface="+mn-cs"/>
                        </a:rPr>
                        <a:t> Alts </a:t>
                      </a:r>
                      <a:r>
                        <a:rPr lang="en-US" sz="700" b="0" kern="1200" dirty="0" smtClean="0">
                          <a:solidFill>
                            <a:schemeClr val="tx1"/>
                          </a:solidFill>
                          <a:latin typeface="+mn-lt"/>
                          <a:ea typeface="+mn-ea"/>
                          <a:cs typeface="+mn-cs"/>
                        </a:rPr>
                        <a:t>ORxMED Allowance</a:t>
                      </a:r>
                    </a:p>
                    <a:p>
                      <a:pPr marL="112713" marR="0" lvl="1" indent="-112713"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ü"/>
                        <a:tabLst>
                          <a:tab pos="457200" algn="l"/>
                        </a:tabLst>
                        <a:defRPr/>
                      </a:pPr>
                      <a:r>
                        <a:rPr lang="en-US" sz="700" b="0" i="0" kern="1200" dirty="0" smtClean="0">
                          <a:solidFill>
                            <a:schemeClr val="tx1"/>
                          </a:solidFill>
                          <a:latin typeface="+mn-lt"/>
                          <a:ea typeface="+mn-ea"/>
                          <a:cs typeface="+mn-cs"/>
                        </a:rPr>
                        <a:t>Reporting Metric Expansions (O,C)</a:t>
                      </a:r>
                      <a:endParaRPr lang="en-US" sz="700" b="0" kern="1200" dirty="0" smtClean="0">
                        <a:solidFill>
                          <a:schemeClr val="tx1"/>
                        </a:solidFill>
                        <a:latin typeface="+mn-lt"/>
                        <a:ea typeface="+mn-ea"/>
                        <a:cs typeface="+mn-cs"/>
                      </a:endParaRPr>
                    </a:p>
                    <a:p>
                      <a:pPr marL="0" marR="0" lvl="1" indent="0" algn="l" defTabSz="914400" rtl="0" eaLnBrk="1" latinLnBrk="0" hangingPunct="1">
                        <a:spcBef>
                          <a:spcPts val="30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Sep Release: (9/26)</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0" kern="1200" dirty="0" smtClean="0">
                          <a:solidFill>
                            <a:schemeClr val="accent1"/>
                          </a:solidFill>
                          <a:latin typeface="+mn-lt"/>
                          <a:ea typeface="+mn-ea"/>
                          <a:cs typeface="+mn-cs"/>
                        </a:rPr>
                        <a:t>Specialty Prod/Pharm Dt (D)</a:t>
                      </a:r>
                    </a:p>
                    <a:p>
                      <a:pPr marL="114300" marR="0" lvl="1" indent="-114300" algn="l" defTabSz="914400" rtl="0" eaLnBrk="1" latinLnBrk="0" hangingPunct="1">
                        <a:spcBef>
                          <a:spcPts val="0"/>
                        </a:spcBef>
                        <a:spcAft>
                          <a:spcPts val="0"/>
                        </a:spcAft>
                        <a:buClr>
                          <a:schemeClr val="accent1"/>
                        </a:buClr>
                        <a:buFont typeface="Arial" panose="020B0604020202020204" pitchFamily="34" charset="0"/>
                        <a:buChar char="•"/>
                        <a:tabLst>
                          <a:tab pos="457200" algn="l"/>
                        </a:tabLst>
                      </a:pPr>
                      <a:r>
                        <a:rPr lang="en-US" sz="700" b="0" kern="1200" dirty="0" smtClean="0">
                          <a:solidFill>
                            <a:schemeClr val="accent1"/>
                          </a:solidFill>
                          <a:latin typeface="+mn-lt"/>
                          <a:ea typeface="+mn-ea"/>
                          <a:cs typeface="+mn-cs"/>
                        </a:rPr>
                        <a:t>Accessibility Updates</a:t>
                      </a:r>
                      <a:r>
                        <a:rPr lang="en-US" sz="700" b="0" kern="1200" baseline="0" dirty="0" smtClean="0">
                          <a:solidFill>
                            <a:schemeClr val="accent1"/>
                          </a:solidFill>
                          <a:latin typeface="+mn-lt"/>
                          <a:ea typeface="+mn-ea"/>
                          <a:cs typeface="+mn-cs"/>
                        </a:rPr>
                        <a:t>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dirty="0" smtClean="0">
                          <a:solidFill>
                            <a:schemeClr val="accent1"/>
                          </a:solidFill>
                          <a:latin typeface="+mn-lt"/>
                          <a:ea typeface="+mn-ea"/>
                          <a:cs typeface="+mn-cs"/>
                        </a:rPr>
                        <a:t>Opioid PA Message Update P1 (E)</a:t>
                      </a:r>
                      <a:r>
                        <a:rPr lang="en-US" sz="700" b="0" kern="1200" baseline="0" dirty="0" smtClean="0">
                          <a:solidFill>
                            <a:schemeClr val="accent1"/>
                          </a:solidFill>
                          <a:latin typeface="+mn-lt"/>
                          <a:ea typeface="+mn-ea"/>
                          <a:cs typeface="+mn-cs"/>
                        </a:rPr>
                        <a:t>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dirty="0" smtClean="0">
                          <a:solidFill>
                            <a:schemeClr val="accent1"/>
                          </a:solidFill>
                          <a:latin typeface="+mn-lt"/>
                          <a:ea typeface="+mn-ea"/>
                          <a:cs typeface="+mn-cs"/>
                        </a:rPr>
                        <a:t>Reporting Metrics</a:t>
                      </a:r>
                      <a:r>
                        <a:rPr lang="en-US" sz="700" b="0" kern="1200" baseline="0" dirty="0" smtClean="0">
                          <a:solidFill>
                            <a:schemeClr val="accent1"/>
                          </a:solidFill>
                          <a:latin typeface="+mn-lt"/>
                          <a:ea typeface="+mn-ea"/>
                          <a:cs typeface="+mn-cs"/>
                        </a:rPr>
                        <a:t> Expansions (O,C)</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baseline="0" dirty="0" smtClean="0">
                          <a:solidFill>
                            <a:schemeClr val="accent1"/>
                          </a:solidFill>
                          <a:latin typeface="+mn-lt"/>
                          <a:ea typeface="+mn-ea"/>
                          <a:cs typeface="+mn-cs"/>
                        </a:rPr>
                        <a:t>Self Service Value Reporting (O,C)</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baseline="0" dirty="0" smtClean="0">
                          <a:solidFill>
                            <a:schemeClr val="accent1"/>
                          </a:solidFill>
                          <a:latin typeface="+mn-lt"/>
                          <a:ea typeface="+mn-ea"/>
                          <a:cs typeface="+mn-cs"/>
                        </a:rPr>
                        <a:t>Client Reporting Visualizations</a:t>
                      </a:r>
                      <a:endParaRPr lang="en-US" sz="700" b="0" kern="1200" dirty="0" smtClean="0">
                        <a:solidFill>
                          <a:schemeClr val="accent1"/>
                        </a:solidFill>
                        <a:latin typeface="+mn-lt"/>
                        <a:ea typeface="+mn-ea"/>
                        <a:cs typeface="+mn-cs"/>
                      </a:endParaRPr>
                    </a:p>
                    <a:p>
                      <a:pPr marL="171450" indent="-171450">
                        <a:buFont typeface="Wingdings"/>
                        <a:buChar char="ü"/>
                      </a:pPr>
                      <a:endParaRPr lang="en-US" sz="700" dirty="0" smtClean="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1" indent="0" algn="l" defTabSz="914400" rtl="0" eaLnBrk="1" latinLnBrk="0" hangingPunct="1">
                        <a:spcBef>
                          <a:spcPts val="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EMR</a:t>
                      </a:r>
                      <a:r>
                        <a:rPr lang="en-US" sz="700" b="1" kern="1200" baseline="0" dirty="0" smtClean="0">
                          <a:solidFill>
                            <a:schemeClr val="tx1"/>
                          </a:solidFill>
                          <a:latin typeface="+mn-lt"/>
                          <a:ea typeface="+mn-ea"/>
                          <a:cs typeface="+mn-cs"/>
                        </a:rPr>
                        <a:t> Releases:</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dirty="0" smtClean="0">
                          <a:solidFill>
                            <a:schemeClr val="accent1"/>
                          </a:solidFill>
                        </a:rPr>
                        <a:t>Allscripts</a:t>
                      </a:r>
                      <a:r>
                        <a:rPr lang="en-US" sz="700" b="1" kern="1200" baseline="0" dirty="0" smtClean="0">
                          <a:solidFill>
                            <a:schemeClr val="accent1"/>
                          </a:solidFill>
                          <a:latin typeface="+mn-lt"/>
                          <a:ea typeface="+mn-ea"/>
                          <a:cs typeface="+mn-cs"/>
                        </a:rPr>
                        <a:t> </a:t>
                      </a:r>
                      <a:r>
                        <a:rPr lang="en-US" sz="700" b="0" kern="1200" baseline="0" dirty="0" smtClean="0">
                          <a:solidFill>
                            <a:schemeClr val="accent1"/>
                          </a:solidFill>
                          <a:latin typeface="+mn-lt"/>
                          <a:ea typeface="+mn-ea"/>
                          <a:cs typeface="+mn-cs"/>
                        </a:rPr>
                        <a:t>eRx RTB 10/9, ePA 11/3</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kern="1200" dirty="0" smtClean="0">
                          <a:solidFill>
                            <a:schemeClr val="accent1"/>
                          </a:solidFill>
                          <a:latin typeface="+mn-lt"/>
                          <a:ea typeface="+mn-ea"/>
                          <a:cs typeface="+mn-cs"/>
                        </a:rPr>
                        <a:t>RxRevu</a:t>
                      </a:r>
                      <a:r>
                        <a:rPr lang="en-US" sz="700" kern="1200" baseline="0" dirty="0" smtClean="0">
                          <a:solidFill>
                            <a:schemeClr val="accent1"/>
                          </a:solidFill>
                          <a:latin typeface="+mn-lt"/>
                          <a:ea typeface="+mn-ea"/>
                          <a:cs typeface="+mn-cs"/>
                        </a:rPr>
                        <a:t> ePA 11/3</a:t>
                      </a:r>
                      <a:endParaRPr lang="en-US" sz="700" kern="1200" dirty="0" smtClean="0">
                        <a:solidFill>
                          <a:schemeClr val="accent1"/>
                        </a:solidFill>
                        <a:latin typeface="+mn-lt"/>
                        <a:ea typeface="+mn-ea"/>
                        <a:cs typeface="+mn-cs"/>
                      </a:endParaRPr>
                    </a:p>
                    <a:p>
                      <a:pPr marL="0" marR="0" lvl="1" indent="0" algn="l" defTabSz="914400" rtl="0" eaLnBrk="1" latinLnBrk="0" hangingPunct="1">
                        <a:spcBef>
                          <a:spcPts val="30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Oct Release: (10/31)</a:t>
                      </a:r>
                    </a:p>
                    <a:p>
                      <a:pPr marL="114300" marR="0" lvl="1" indent="-114300" algn="l" defTabSz="914400" rtl="0" eaLnBrk="1" latinLnBrk="0" hangingPunct="1">
                        <a:spcBef>
                          <a:spcPts val="0"/>
                        </a:spcBef>
                        <a:spcAft>
                          <a:spcPts val="0"/>
                        </a:spcAft>
                        <a:buClr>
                          <a:schemeClr val="accent1"/>
                        </a:buClr>
                        <a:buFont typeface="Arial" panose="020B0604020202020204" pitchFamily="34" charset="0"/>
                        <a:buChar char="•"/>
                        <a:tabLst>
                          <a:tab pos="457200" algn="l"/>
                        </a:tabLst>
                      </a:pPr>
                      <a:r>
                        <a:rPr lang="en-US" sz="700" b="0" i="0" kern="1200" dirty="0" smtClean="0">
                          <a:solidFill>
                            <a:schemeClr val="accent1"/>
                          </a:solidFill>
                          <a:latin typeface="+mn-lt"/>
                          <a:ea typeface="+mn-ea"/>
                          <a:cs typeface="+mn-cs"/>
                        </a:rPr>
                        <a:t>Specialty Prod/Pharm Dt (E)</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0" kern="1200" baseline="0" dirty="0" smtClean="0">
                          <a:solidFill>
                            <a:schemeClr val="accent1"/>
                          </a:solidFill>
                          <a:latin typeface="+mn-lt"/>
                          <a:ea typeface="+mn-ea"/>
                          <a:cs typeface="+mn-cs"/>
                        </a:rPr>
                        <a:t>Stored Procedure Creation and Logic updates – P</a:t>
                      </a:r>
                      <a:r>
                        <a:rPr lang="en-US" sz="700" b="0" i="0" kern="1200" dirty="0" smtClean="0">
                          <a:solidFill>
                            <a:schemeClr val="accent1"/>
                          </a:solidFill>
                          <a:latin typeface="+mn-lt"/>
                          <a:ea typeface="+mn-ea"/>
                          <a:cs typeface="+mn-cs"/>
                        </a:rPr>
                        <a:t>roxy NDC</a:t>
                      </a:r>
                      <a:endParaRPr lang="en-US" sz="700" b="0" i="0" kern="1200" baseline="0" dirty="0" smtClean="0">
                        <a:solidFill>
                          <a:schemeClr val="accent1"/>
                        </a:solidFill>
                        <a:latin typeface="+mn-lt"/>
                        <a:ea typeface="+mn-ea"/>
                        <a:cs typeface="+mn-cs"/>
                      </a:endParaRPr>
                    </a:p>
                    <a:p>
                      <a:pPr marL="114300" marR="0" lvl="1" indent="-114300" algn="l" defTabSz="914400" rtl="0" eaLnBrk="1" latinLnBrk="0" hangingPunct="1">
                        <a:spcBef>
                          <a:spcPts val="0"/>
                        </a:spcBef>
                        <a:spcAft>
                          <a:spcPts val="0"/>
                        </a:spcAft>
                        <a:buClr>
                          <a:schemeClr val="accent1"/>
                        </a:buClr>
                        <a:buFont typeface="Arial" panose="020B0604020202020204" pitchFamily="34" charset="0"/>
                        <a:buChar char="•"/>
                        <a:tabLst>
                          <a:tab pos="457200" algn="l"/>
                        </a:tabLst>
                      </a:pPr>
                      <a:r>
                        <a:rPr lang="en-US" sz="700" b="0" i="0" kern="1200" dirty="0" smtClean="0">
                          <a:solidFill>
                            <a:srgbClr val="E87722"/>
                          </a:solidFill>
                          <a:latin typeface="+mn-lt"/>
                          <a:ea typeface="+mn-ea"/>
                          <a:cs typeface="+mn-cs"/>
                        </a:rPr>
                        <a:t>Carrier Exclusion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Reporting Metric Expansions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Operating</a:t>
                      </a:r>
                      <a:r>
                        <a:rPr lang="en-US" sz="700" b="0" i="1" kern="1200" baseline="0" dirty="0" smtClean="0">
                          <a:solidFill>
                            <a:schemeClr val="tx1"/>
                          </a:solidFill>
                          <a:latin typeface="+mn-lt"/>
                          <a:ea typeface="+mn-ea"/>
                          <a:cs typeface="+mn-cs"/>
                        </a:rPr>
                        <a:t> Report Visualizations</a:t>
                      </a:r>
                      <a:endParaRPr lang="en-US" sz="700" b="0" i="1" kern="1200" dirty="0" smtClean="0">
                        <a:solidFill>
                          <a:schemeClr val="tx1"/>
                        </a:solidFill>
                        <a:latin typeface="+mn-lt"/>
                        <a:ea typeface="+mn-ea"/>
                        <a:cs typeface="+mn-cs"/>
                      </a:endParaRPr>
                    </a:p>
                    <a:p>
                      <a:pPr marL="0" marR="0" lvl="1" indent="0" algn="l" defTabSz="914400" rtl="0" eaLnBrk="1" latinLnBrk="0" hangingPunct="1">
                        <a:spcBef>
                          <a:spcPts val="300"/>
                        </a:spcBef>
                        <a:spcAft>
                          <a:spcPts val="0"/>
                        </a:spcAft>
                        <a:buClr>
                          <a:srgbClr val="739600"/>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Nov Release: (11/28)</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baseline="0" dirty="0" smtClean="0">
                          <a:solidFill>
                            <a:schemeClr val="tx1"/>
                          </a:solidFill>
                          <a:latin typeface="+mn-lt"/>
                          <a:ea typeface="+mn-ea"/>
                          <a:cs typeface="+mn-cs"/>
                        </a:rPr>
                        <a:t>Configurable Messaging (B)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dirty="0" smtClean="0">
                          <a:solidFill>
                            <a:schemeClr val="accent1"/>
                          </a:solidFill>
                          <a:latin typeface="+mn-lt"/>
                          <a:ea typeface="+mn-ea"/>
                          <a:cs typeface="+mn-cs"/>
                        </a:rPr>
                        <a:t>Opioid PA Message Update P1 (D)</a:t>
                      </a:r>
                      <a:r>
                        <a:rPr lang="en-US" sz="700" b="0" kern="1200" baseline="0" dirty="0" smtClean="0">
                          <a:solidFill>
                            <a:schemeClr val="accent1"/>
                          </a:solidFill>
                          <a:latin typeface="+mn-lt"/>
                          <a:ea typeface="+mn-ea"/>
                          <a:cs typeface="+mn-cs"/>
                        </a:rPr>
                        <a:t>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0" dirty="0" smtClean="0">
                          <a:solidFill>
                            <a:srgbClr val="E87722"/>
                          </a:solidFill>
                          <a:latin typeface="+mn-lt"/>
                          <a:ea typeface="+mn-ea"/>
                          <a:cs typeface="+mn-cs"/>
                        </a:rPr>
                        <a:t>A1-PRD/A5-KSR RxCLAIM Connectivity </a:t>
                      </a:r>
                      <a:r>
                        <a:rPr lang="en-US" sz="700" b="0" i="0" u="none" dirty="0" smtClean="0">
                          <a:solidFill>
                            <a:srgbClr val="E87722"/>
                          </a:solidFill>
                          <a:latin typeface="+mn-lt"/>
                          <a:ea typeface="+mn-ea"/>
                          <a:cs typeface="+mn-cs"/>
                        </a:rPr>
                        <a:t>(B)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Proactive PA</a:t>
                      </a:r>
                      <a:r>
                        <a:rPr lang="en-US" sz="700" b="0" kern="1200" dirty="0" smtClean="0">
                          <a:solidFill>
                            <a:schemeClr val="tx1"/>
                          </a:solidFill>
                          <a:latin typeface="+mn-lt"/>
                          <a:ea typeface="+mn-ea"/>
                          <a:cs typeface="+mn-cs"/>
                        </a:rPr>
                        <a:t>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kern="1200" dirty="0" smtClean="0">
                          <a:solidFill>
                            <a:schemeClr val="accent1"/>
                          </a:solidFill>
                          <a:latin typeface="+mn-lt"/>
                          <a:ea typeface="+mn-ea"/>
                          <a:cs typeface="+mn-cs"/>
                        </a:rPr>
                        <a:t>ECS Integration</a:t>
                      </a:r>
                      <a:r>
                        <a:rPr lang="en-US" sz="700" b="0" kern="1200" baseline="0" dirty="0" smtClean="0">
                          <a:solidFill>
                            <a:schemeClr val="accent1"/>
                          </a:solidFill>
                          <a:latin typeface="+mn-lt"/>
                          <a:ea typeface="+mn-ea"/>
                          <a:cs typeface="+mn-cs"/>
                        </a:rPr>
                        <a:t> with Proxy NDC </a:t>
                      </a:r>
                      <a:r>
                        <a:rPr lang="en-US" sz="700" b="0" kern="1200" dirty="0" smtClean="0">
                          <a:solidFill>
                            <a:schemeClr val="accent1"/>
                          </a:solidFill>
                          <a:latin typeface="+mn-lt"/>
                          <a:ea typeface="+mn-ea"/>
                          <a:cs typeface="+mn-cs"/>
                        </a:rPr>
                        <a:t>Stored Procedure</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Dashboard Feature Callouts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Opioids Notifications P2a/b (B)</a:t>
                      </a:r>
                    </a:p>
                    <a:p>
                      <a:pPr marL="114300" marR="0" lvl="1" indent="-114300" algn="l" defTabSz="914400" rtl="0" eaLnBrk="1" latinLnBrk="0" hangingPunct="1">
                        <a:spcBef>
                          <a:spcPts val="0"/>
                        </a:spcBef>
                        <a:spcAft>
                          <a:spcPts val="0"/>
                        </a:spcAft>
                        <a:buClr>
                          <a:schemeClr val="accent1"/>
                        </a:buClr>
                        <a:buFont typeface="Arial" panose="020B0604020202020204" pitchFamily="34" charset="0"/>
                        <a:buChar char="•"/>
                        <a:tabLst>
                          <a:tab pos="457200" algn="l"/>
                        </a:tabLst>
                      </a:pPr>
                      <a:r>
                        <a:rPr lang="en-US" sz="700" b="0" i="1" kern="1200" dirty="0" smtClean="0">
                          <a:solidFill>
                            <a:schemeClr val="tx1"/>
                          </a:solidFill>
                          <a:latin typeface="+mn-lt"/>
                          <a:ea typeface="+mn-ea"/>
                          <a:cs typeface="+mn-cs"/>
                        </a:rPr>
                        <a:t>B4G Logic ePA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B4G Logic for Price Check (B)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Reporting Metric Expansions </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Value </a:t>
                      </a:r>
                      <a:r>
                        <a:rPr lang="en-US" sz="700" b="0" i="1" kern="1200" baseline="0" dirty="0" smtClean="0">
                          <a:solidFill>
                            <a:schemeClr val="tx1"/>
                          </a:solidFill>
                          <a:latin typeface="+mn-lt"/>
                          <a:ea typeface="+mn-ea"/>
                          <a:cs typeface="+mn-cs"/>
                        </a:rPr>
                        <a:t>Report Visualizations</a:t>
                      </a:r>
                      <a:endParaRPr lang="en-US" sz="700" b="0" i="1" kern="1200" dirty="0" smtClean="0">
                        <a:solidFill>
                          <a:schemeClr val="tx1"/>
                        </a:solidFill>
                        <a:latin typeface="+mn-lt"/>
                        <a:ea typeface="+mn-ea"/>
                        <a:cs typeface="+mn-cs"/>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US" sz="700" b="1" dirty="0" smtClean="0">
                          <a:solidFill>
                            <a:schemeClr val="tx1"/>
                          </a:solidFill>
                        </a:rPr>
                        <a:t>Dec/Jan Release (1/30)</a:t>
                      </a:r>
                    </a:p>
                    <a:p>
                      <a:pPr marL="114300" indent="-114300">
                        <a:buClr>
                          <a:schemeClr val="accent1"/>
                        </a:buClr>
                        <a:buFont typeface="Arial" panose="020B0604020202020204" pitchFamily="34" charset="0"/>
                        <a:buChar char="•"/>
                      </a:pPr>
                      <a:r>
                        <a:rPr lang="en-US" sz="700" b="0" i="1" dirty="0" smtClean="0">
                          <a:solidFill>
                            <a:schemeClr val="tx1"/>
                          </a:solidFill>
                        </a:rPr>
                        <a:t>F&amp;B Preferred Alts Enhancements (B)</a:t>
                      </a:r>
                    </a:p>
                    <a:p>
                      <a:pPr marL="114300" indent="-114300">
                        <a:buClr>
                          <a:schemeClr val="accent1"/>
                        </a:buClr>
                        <a:buFont typeface="Arial" panose="020B0604020202020204" pitchFamily="34" charset="0"/>
                        <a:buChar char="•"/>
                      </a:pPr>
                      <a:r>
                        <a:rPr lang="en-US" sz="700" b="0" i="1" dirty="0" smtClean="0">
                          <a:solidFill>
                            <a:srgbClr val="FF0000"/>
                          </a:solidFill>
                        </a:rPr>
                        <a:t>BPE Integration P1a – TBD </a:t>
                      </a:r>
                      <a:r>
                        <a:rPr lang="en-US" sz="700" b="0" i="1" dirty="0" smtClean="0">
                          <a:solidFill>
                            <a:schemeClr val="tx1"/>
                          </a:solidFill>
                        </a:rPr>
                        <a:t>(D)</a:t>
                      </a:r>
                    </a:p>
                    <a:p>
                      <a:pPr marL="114300" indent="-114300">
                        <a:buClr>
                          <a:schemeClr val="accent1"/>
                        </a:buClr>
                        <a:buFont typeface="Arial" panose="020B0604020202020204" pitchFamily="34" charset="0"/>
                        <a:buChar char="•"/>
                      </a:pPr>
                      <a:r>
                        <a:rPr lang="en-US" sz="700" b="0" i="1" dirty="0" smtClean="0">
                          <a:solidFill>
                            <a:schemeClr val="tx1"/>
                          </a:solidFill>
                        </a:rPr>
                        <a:t>DUR Messaging P1a (E)</a:t>
                      </a:r>
                    </a:p>
                    <a:p>
                      <a:pPr marL="114300" indent="-114300">
                        <a:buClr>
                          <a:schemeClr val="accent1"/>
                        </a:buClr>
                        <a:buFont typeface="Arial" panose="020B0604020202020204" pitchFamily="34" charset="0"/>
                        <a:buChar char="•"/>
                      </a:pPr>
                      <a:r>
                        <a:rPr lang="en-US" sz="700" b="0" i="1" dirty="0" smtClean="0">
                          <a:solidFill>
                            <a:schemeClr val="tx1"/>
                          </a:solidFill>
                        </a:rPr>
                        <a:t>Display Savings through HD (B)</a:t>
                      </a:r>
                    </a:p>
                    <a:p>
                      <a:pPr>
                        <a:spcBef>
                          <a:spcPts val="300"/>
                        </a:spcBef>
                      </a:pPr>
                      <a:r>
                        <a:rPr lang="en-US" sz="700" b="1" dirty="0" smtClean="0">
                          <a:solidFill>
                            <a:schemeClr val="tx1"/>
                          </a:solidFill>
                        </a:rPr>
                        <a:t>Feb Release (2/27)</a:t>
                      </a:r>
                    </a:p>
                    <a:p>
                      <a:pPr marL="114300" indent="-114300">
                        <a:buClr>
                          <a:schemeClr val="accent1"/>
                        </a:buClr>
                        <a:buFont typeface="Arial" panose="020B0604020202020204" pitchFamily="34" charset="0"/>
                        <a:buChar char="•"/>
                      </a:pPr>
                      <a:r>
                        <a:rPr lang="en-US" sz="700" b="0" i="1" dirty="0" smtClean="0">
                          <a:solidFill>
                            <a:srgbClr val="FF0000"/>
                          </a:solidFill>
                        </a:rPr>
                        <a:t>BPE Integration P1b – TBD  (E)</a:t>
                      </a:r>
                    </a:p>
                    <a:p>
                      <a:pPr marL="114300" indent="-114300">
                        <a:buClr>
                          <a:schemeClr val="accent1"/>
                        </a:buClr>
                        <a:buFont typeface="Arial" panose="020B0604020202020204" pitchFamily="34" charset="0"/>
                        <a:buChar char="•"/>
                      </a:pPr>
                      <a:r>
                        <a:rPr lang="en-US" sz="700" b="0" i="1" dirty="0" smtClean="0">
                          <a:solidFill>
                            <a:schemeClr val="tx1"/>
                          </a:solidFill>
                        </a:rPr>
                        <a:t>Specialty Briova Exclusive Pharmacy P2 (E)</a:t>
                      </a:r>
                    </a:p>
                    <a:p>
                      <a:pPr marL="114300" indent="-114300">
                        <a:buClr>
                          <a:schemeClr val="accent1"/>
                        </a:buClr>
                        <a:buFont typeface="Arial" panose="020B0604020202020204" pitchFamily="34" charset="0"/>
                        <a:buChar char="•"/>
                      </a:pPr>
                      <a:r>
                        <a:rPr lang="en-US" sz="700" b="0" i="1" dirty="0" smtClean="0">
                          <a:solidFill>
                            <a:schemeClr val="tx1"/>
                          </a:solidFill>
                        </a:rPr>
                        <a:t>DUR Messaging P1b (D)</a:t>
                      </a:r>
                    </a:p>
                    <a:p>
                      <a:pPr marL="114300" indent="-114300">
                        <a:buClr>
                          <a:schemeClr val="accent1"/>
                        </a:buClr>
                        <a:buFont typeface="Arial" panose="020B0604020202020204" pitchFamily="34" charset="0"/>
                        <a:buChar char="•"/>
                      </a:pPr>
                      <a:r>
                        <a:rPr lang="en-US" sz="700" b="0" dirty="0" smtClean="0">
                          <a:solidFill>
                            <a:schemeClr val="tx1"/>
                          </a:solidFill>
                        </a:rPr>
                        <a:t>API Gateway Migrations RTB/PAS</a:t>
                      </a:r>
                      <a:r>
                        <a:rPr lang="en-US" sz="700" b="0" baseline="0" dirty="0" smtClean="0">
                          <a:solidFill>
                            <a:schemeClr val="tx1"/>
                          </a:solidFill>
                        </a:rPr>
                        <a:t> (E) </a:t>
                      </a:r>
                      <a:endParaRPr lang="en-US" sz="700" b="0" dirty="0" smtClean="0">
                        <a:solidFill>
                          <a:schemeClr val="tx1"/>
                        </a:solidFill>
                      </a:endParaRPr>
                    </a:p>
                    <a:p>
                      <a:pPr>
                        <a:spcBef>
                          <a:spcPts val="300"/>
                        </a:spcBef>
                      </a:pPr>
                      <a:r>
                        <a:rPr lang="en-US" sz="700" b="1" dirty="0" smtClean="0">
                          <a:solidFill>
                            <a:schemeClr val="tx1"/>
                          </a:solidFill>
                        </a:rPr>
                        <a:t>Mar Release (3/27)</a:t>
                      </a:r>
                    </a:p>
                    <a:p>
                      <a:pPr marL="114300" indent="-114300">
                        <a:buClr>
                          <a:schemeClr val="accent1"/>
                        </a:buClr>
                        <a:buFont typeface="Arial" panose="020B0604020202020204" pitchFamily="34" charset="0"/>
                        <a:buChar char="•"/>
                      </a:pPr>
                      <a:r>
                        <a:rPr lang="en-US" sz="700" b="0" i="1" dirty="0" smtClean="0">
                          <a:solidFill>
                            <a:srgbClr val="FF0000"/>
                          </a:solidFill>
                        </a:rPr>
                        <a:t>BPE Integration P2a - TBD </a:t>
                      </a:r>
                      <a:r>
                        <a:rPr lang="en-US" sz="700" b="0" i="1" dirty="0" smtClean="0">
                          <a:solidFill>
                            <a:schemeClr val="tx1"/>
                          </a:solidFill>
                        </a:rPr>
                        <a:t>(D)</a:t>
                      </a:r>
                    </a:p>
                    <a:p>
                      <a:pPr marL="114300" indent="-114300">
                        <a:buClr>
                          <a:schemeClr val="accent1"/>
                        </a:buClr>
                        <a:buFont typeface="Arial" panose="020B0604020202020204" pitchFamily="34" charset="0"/>
                        <a:buChar char="•"/>
                      </a:pPr>
                      <a:r>
                        <a:rPr lang="en-US" sz="700" b="0" i="1" dirty="0" smtClean="0">
                          <a:solidFill>
                            <a:schemeClr val="tx1"/>
                          </a:solidFill>
                        </a:rPr>
                        <a:t>Silent Auth Enhancements (B)</a:t>
                      </a:r>
                    </a:p>
                    <a:p>
                      <a:pPr marL="114300" indent="-114300">
                        <a:buClr>
                          <a:schemeClr val="accent1"/>
                        </a:buClr>
                        <a:buFont typeface="Arial" panose="020B0604020202020204" pitchFamily="34" charset="0"/>
                        <a:buChar char="•"/>
                      </a:pPr>
                      <a:r>
                        <a:rPr lang="en-US" sz="700" b="0" i="1" dirty="0" smtClean="0">
                          <a:solidFill>
                            <a:schemeClr val="tx1"/>
                          </a:solidFill>
                        </a:rPr>
                        <a:t>Specialty Briova Exclusive Pharmacy P2 (D)</a:t>
                      </a:r>
                    </a:p>
                    <a:p>
                      <a:pPr marL="114300" marR="0" lvl="0" indent="-114300" algn="l" defTabSz="685676"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700" b="0" dirty="0" smtClean="0">
                          <a:solidFill>
                            <a:schemeClr val="tx1"/>
                          </a:solidFill>
                        </a:rPr>
                        <a:t>API Gateway Migrations RTB/PAS</a:t>
                      </a:r>
                      <a:r>
                        <a:rPr lang="en-US" sz="700" b="0" baseline="0" dirty="0" smtClean="0">
                          <a:solidFill>
                            <a:schemeClr val="tx1"/>
                          </a:solidFill>
                        </a:rPr>
                        <a:t> (E) </a:t>
                      </a:r>
                    </a:p>
                    <a:p>
                      <a:pPr marL="114300" marR="0" lvl="0" indent="-114300" algn="l" defTabSz="685676"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700" b="1" i="1" dirty="0" smtClean="0">
                          <a:solidFill>
                            <a:schemeClr val="tx1"/>
                          </a:solidFill>
                          <a:latin typeface="+mn-lt"/>
                          <a:ea typeface="+mn-ea"/>
                          <a:cs typeface="+mn-cs"/>
                        </a:rPr>
                        <a:t>A2-GAM/A2-SDM/A2-NVM/A2-INM/A1-M21</a:t>
                      </a:r>
                      <a:r>
                        <a:rPr lang="en-US" sz="700" b="1" i="1" baseline="0" dirty="0" smtClean="0">
                          <a:solidFill>
                            <a:schemeClr val="tx1"/>
                          </a:solidFill>
                          <a:latin typeface="+mn-lt"/>
                          <a:ea typeface="+mn-ea"/>
                          <a:cs typeface="+mn-cs"/>
                        </a:rPr>
                        <a:t> </a:t>
                      </a:r>
                      <a:r>
                        <a:rPr lang="en-US" sz="700" b="1" i="1" dirty="0" smtClean="0">
                          <a:solidFill>
                            <a:schemeClr val="tx1"/>
                          </a:solidFill>
                          <a:latin typeface="+mn-lt"/>
                          <a:ea typeface="+mn-ea"/>
                          <a:cs typeface="+mn-cs"/>
                        </a:rPr>
                        <a:t>RxCLAIM Connectivity</a:t>
                      </a:r>
                      <a:r>
                        <a:rPr lang="en-US" sz="700" b="1" i="1" u="none" dirty="0" smtClean="0">
                          <a:solidFill>
                            <a:schemeClr val="tx1"/>
                          </a:solidFill>
                          <a:latin typeface="+mn-lt"/>
                          <a:ea typeface="+mn-ea"/>
                          <a:cs typeface="+mn-cs"/>
                        </a:rPr>
                        <a:t>(B)</a:t>
                      </a:r>
                      <a:endParaRPr lang="en-US" sz="700" b="1" dirty="0" smtClean="0"/>
                    </a:p>
                    <a:p>
                      <a:pPr marL="0" marR="0" lvl="1" indent="0" algn="l" defTabSz="914400" rtl="0" eaLnBrk="1" latinLnBrk="0" hangingPunct="1">
                        <a:spcBef>
                          <a:spcPts val="0"/>
                        </a:spcBef>
                        <a:spcAft>
                          <a:spcPts val="0"/>
                        </a:spcAft>
                        <a:buClr>
                          <a:srgbClr val="739600"/>
                        </a:buClr>
                        <a:buFont typeface="Calibri" panose="020F0502020204030204" pitchFamily="34" charset="0"/>
                        <a:buNone/>
                        <a:tabLst>
                          <a:tab pos="457200" algn="l"/>
                        </a:tabLst>
                      </a:pPr>
                      <a:endParaRPr lang="en-US" sz="700" b="0" kern="1200" dirty="0" smtClean="0">
                        <a:solidFill>
                          <a:schemeClr val="accent1"/>
                        </a:solidFill>
                        <a:latin typeface="+mn-lt"/>
                        <a:ea typeface="+mn-ea"/>
                        <a:cs typeface="+mn-cs"/>
                      </a:endParaRPr>
                    </a:p>
                    <a:p>
                      <a:pPr marL="0" marR="0" lvl="1" indent="0" algn="l" defTabSz="914400" rtl="0" eaLnBrk="1" latinLnBrk="0" hangingPunct="1">
                        <a:spcBef>
                          <a:spcPts val="0"/>
                        </a:spcBef>
                        <a:spcAft>
                          <a:spcPts val="0"/>
                        </a:spcAft>
                        <a:buClr>
                          <a:srgbClr val="739600"/>
                        </a:buClr>
                        <a:buFont typeface="Calibri" panose="020F0502020204030204" pitchFamily="34" charset="0"/>
                        <a:buNone/>
                        <a:tabLst>
                          <a:tab pos="457200" algn="l"/>
                        </a:tabLst>
                      </a:pPr>
                      <a:endParaRPr lang="en-US" sz="700" b="0" kern="1200" dirty="0" smtClean="0">
                        <a:solidFill>
                          <a:schemeClr val="accent1"/>
                        </a:solidFill>
                        <a:latin typeface="+mn-lt"/>
                        <a:ea typeface="+mn-ea"/>
                        <a:cs typeface="+mn-cs"/>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1" indent="0" algn="l" defTabSz="914400" rtl="0" eaLnBrk="1" latinLnBrk="0" hangingPunct="1">
                        <a:spcBef>
                          <a:spcPts val="0"/>
                        </a:spcBef>
                        <a:spcAft>
                          <a:spcPts val="0"/>
                        </a:spcAft>
                        <a:buClr>
                          <a:schemeClr val="accent1"/>
                        </a:buClr>
                        <a:buFontTx/>
                        <a:buNone/>
                        <a:tabLst>
                          <a:tab pos="457200" algn="l"/>
                        </a:tabLst>
                      </a:pPr>
                      <a:r>
                        <a:rPr lang="en-US" sz="700" b="1" kern="1200" dirty="0" smtClean="0">
                          <a:solidFill>
                            <a:schemeClr val="tx1"/>
                          </a:solidFill>
                          <a:latin typeface="+mn-lt"/>
                          <a:ea typeface="+mn-ea"/>
                          <a:cs typeface="+mn-cs"/>
                        </a:rPr>
                        <a:t>Apr Release: (4/24)</a:t>
                      </a:r>
                    </a:p>
                    <a:p>
                      <a:pPr marL="114300" marR="0" lvl="1" indent="-114300" algn="l" defTabSz="914400" rtl="0" eaLnBrk="1" latinLnBrk="0" hangingPunct="1">
                        <a:spcBef>
                          <a:spcPts val="0"/>
                        </a:spcBef>
                        <a:spcAft>
                          <a:spcPts val="0"/>
                        </a:spcAft>
                        <a:buClr>
                          <a:schemeClr val="accent1"/>
                        </a:buClr>
                        <a:buFont typeface="Arial" panose="020B0604020202020204" pitchFamily="34" charset="0"/>
                        <a:buChar char="•"/>
                        <a:tabLst>
                          <a:tab pos="457200" algn="l"/>
                        </a:tabLst>
                      </a:pPr>
                      <a:r>
                        <a:rPr lang="en-US" sz="700" b="0" i="1" kern="1200" dirty="0" smtClean="0">
                          <a:solidFill>
                            <a:srgbClr val="FF0000"/>
                          </a:solidFill>
                          <a:latin typeface="+mn-lt"/>
                          <a:ea typeface="+mn-ea"/>
                          <a:cs typeface="+mn-cs"/>
                        </a:rPr>
                        <a:t>BPE</a:t>
                      </a:r>
                      <a:r>
                        <a:rPr lang="en-US" sz="700" b="0" i="1" kern="1200" baseline="0" dirty="0" smtClean="0">
                          <a:solidFill>
                            <a:srgbClr val="FF0000"/>
                          </a:solidFill>
                          <a:latin typeface="+mn-lt"/>
                          <a:ea typeface="+mn-ea"/>
                          <a:cs typeface="+mn-cs"/>
                        </a:rPr>
                        <a:t> Integration P2b -TBD </a:t>
                      </a:r>
                      <a:r>
                        <a:rPr lang="en-US" sz="700" b="0" i="1" kern="1200" baseline="0" dirty="0" smtClean="0">
                          <a:solidFill>
                            <a:schemeClr val="tx1"/>
                          </a:solidFill>
                          <a:latin typeface="+mn-lt"/>
                          <a:ea typeface="+mn-ea"/>
                          <a:cs typeface="+mn-cs"/>
                        </a:rPr>
                        <a:t>(E)</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Unbreakable API (B)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kern="1200" dirty="0" smtClean="0">
                          <a:solidFill>
                            <a:schemeClr val="tx1"/>
                          </a:solidFill>
                          <a:latin typeface="+mn-lt"/>
                          <a:ea typeface="+mn-ea"/>
                          <a:cs typeface="+mn-cs"/>
                        </a:rPr>
                        <a:t>Increased</a:t>
                      </a:r>
                      <a:r>
                        <a:rPr lang="en-US" sz="700" b="0" i="1" kern="1200" baseline="0" dirty="0" smtClean="0">
                          <a:solidFill>
                            <a:schemeClr val="tx1"/>
                          </a:solidFill>
                          <a:latin typeface="+mn-lt"/>
                          <a:ea typeface="+mn-ea"/>
                          <a:cs typeface="+mn-cs"/>
                        </a:rPr>
                        <a:t> # of Alts (B)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dirty="0" smtClean="0">
                          <a:solidFill>
                            <a:schemeClr val="tx1"/>
                          </a:solidFill>
                        </a:rPr>
                        <a:t>API Gateway Migrations RTB/PAS</a:t>
                      </a:r>
                      <a:r>
                        <a:rPr lang="en-US" sz="700" b="0" i="1" baseline="0" dirty="0" smtClean="0">
                          <a:solidFill>
                            <a:schemeClr val="tx1"/>
                          </a:solidFill>
                        </a:rPr>
                        <a:t> (E) </a:t>
                      </a:r>
                      <a:endParaRPr lang="en-US" sz="700" b="0" i="1" dirty="0" smtClean="0">
                        <a:solidFill>
                          <a:schemeClr val="tx1"/>
                        </a:solidFill>
                      </a:endParaRPr>
                    </a:p>
                    <a:p>
                      <a:pPr marL="114300" marR="0" lvl="1" indent="-114300" algn="l" defTabSz="914400" rtl="0" eaLnBrk="1" latinLnBrk="0" hangingPunct="1">
                        <a:spcBef>
                          <a:spcPts val="300"/>
                        </a:spcBef>
                        <a:spcAft>
                          <a:spcPts val="0"/>
                        </a:spcAft>
                        <a:buClr>
                          <a:schemeClr val="accent1"/>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May Release: (5/29)</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i="1" kern="1200" dirty="0" smtClean="0">
                          <a:solidFill>
                            <a:schemeClr val="tx1"/>
                          </a:solidFill>
                          <a:latin typeface="+mn-lt"/>
                          <a:ea typeface="+mn-ea"/>
                          <a:cs typeface="+mn-cs"/>
                        </a:rPr>
                        <a:t>Preferred Channels P1a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i="1" kern="1200" dirty="0" smtClean="0">
                          <a:solidFill>
                            <a:schemeClr val="tx1"/>
                          </a:solidFill>
                          <a:latin typeface="+mn-lt"/>
                          <a:ea typeface="+mn-ea"/>
                          <a:cs typeface="+mn-cs"/>
                        </a:rPr>
                        <a:t>Diagnosis Code T</a:t>
                      </a:r>
                      <a:r>
                        <a:rPr lang="en-US" sz="700" i="1" kern="1200" baseline="0" dirty="0" smtClean="0">
                          <a:solidFill>
                            <a:schemeClr val="tx1"/>
                          </a:solidFill>
                          <a:latin typeface="+mn-lt"/>
                          <a:ea typeface="+mn-ea"/>
                          <a:cs typeface="+mn-cs"/>
                        </a:rPr>
                        <a:t>rials</a:t>
                      </a:r>
                      <a:r>
                        <a:rPr lang="en-US" sz="700" i="1" kern="1200" dirty="0" smtClean="0">
                          <a:solidFill>
                            <a:schemeClr val="tx1"/>
                          </a:solidFill>
                          <a:latin typeface="+mn-lt"/>
                          <a:ea typeface="+mn-ea"/>
                          <a:cs typeface="+mn-cs"/>
                        </a:rPr>
                        <a:t> (E)</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i="1" kern="1200" dirty="0" smtClean="0">
                          <a:solidFill>
                            <a:schemeClr val="tx1"/>
                          </a:solidFill>
                          <a:latin typeface="+mn-lt"/>
                          <a:ea typeface="+mn-ea"/>
                          <a:cs typeface="+mn-cs"/>
                        </a:rPr>
                        <a:t>ESP/Cash Wrapper Integration (B)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b="0" i="1" dirty="0" smtClean="0">
                          <a:solidFill>
                            <a:schemeClr val="tx1"/>
                          </a:solidFill>
                        </a:rPr>
                        <a:t>API Gateway Migrations RTB/PAS</a:t>
                      </a:r>
                      <a:r>
                        <a:rPr lang="en-US" sz="700" b="0" i="1" baseline="0" dirty="0" smtClean="0">
                          <a:solidFill>
                            <a:schemeClr val="tx1"/>
                          </a:solidFill>
                        </a:rPr>
                        <a:t> (E) </a:t>
                      </a:r>
                      <a:endParaRPr lang="en-US" sz="700" b="0" i="1" dirty="0" smtClean="0">
                        <a:solidFill>
                          <a:schemeClr val="tx1"/>
                        </a:solidFill>
                      </a:endParaRPr>
                    </a:p>
                    <a:p>
                      <a:pPr marL="114300" marR="0" lvl="1" indent="-114300" algn="l" defTabSz="914400" rtl="0" eaLnBrk="1" latinLnBrk="0" hangingPunct="1">
                        <a:spcBef>
                          <a:spcPts val="300"/>
                        </a:spcBef>
                        <a:spcAft>
                          <a:spcPts val="0"/>
                        </a:spcAft>
                        <a:buClr>
                          <a:schemeClr val="accent1"/>
                        </a:buClr>
                        <a:buFont typeface="Calibri" panose="020F0502020204030204" pitchFamily="34" charset="0"/>
                        <a:buNone/>
                        <a:tabLst>
                          <a:tab pos="457200" algn="l"/>
                        </a:tabLst>
                      </a:pPr>
                      <a:r>
                        <a:rPr lang="en-US" sz="700" b="1" kern="1200" dirty="0" smtClean="0">
                          <a:solidFill>
                            <a:schemeClr val="tx1"/>
                          </a:solidFill>
                          <a:latin typeface="+mn-lt"/>
                          <a:ea typeface="+mn-ea"/>
                          <a:cs typeface="+mn-cs"/>
                        </a:rPr>
                        <a:t>Jun Release: (6/26)</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i="1" kern="1200" dirty="0" smtClean="0">
                          <a:solidFill>
                            <a:schemeClr val="tx1"/>
                          </a:solidFill>
                          <a:latin typeface="+mn-lt"/>
                          <a:ea typeface="+mn-ea"/>
                          <a:cs typeface="+mn-cs"/>
                        </a:rPr>
                        <a:t>Diagnosis Code Trials (D)</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tab pos="457200" algn="l"/>
                        </a:tabLst>
                        <a:defRPr/>
                      </a:pPr>
                      <a:r>
                        <a:rPr lang="en-US" sz="700" i="1" kern="1200" baseline="0" dirty="0" smtClean="0">
                          <a:solidFill>
                            <a:schemeClr val="tx1"/>
                          </a:solidFill>
                          <a:latin typeface="+mn-lt"/>
                          <a:ea typeface="+mn-ea"/>
                          <a:cs typeface="+mn-cs"/>
                        </a:rPr>
                        <a:t>Local Messaging P3 (B)</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700" i="1" kern="1200" dirty="0" smtClean="0">
                          <a:solidFill>
                            <a:schemeClr val="tx1"/>
                          </a:solidFill>
                          <a:latin typeface="+mn-lt"/>
                          <a:ea typeface="+mn-ea"/>
                          <a:cs typeface="+mn-cs"/>
                        </a:rPr>
                        <a:t>Preferred Channels P1b (E)</a:t>
                      </a:r>
                    </a:p>
                    <a:p>
                      <a:pPr marL="114300" marR="0" lvl="1" indent="-1143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700" b="0" i="1" dirty="0" smtClean="0">
                          <a:solidFill>
                            <a:schemeClr val="tx1"/>
                          </a:solidFill>
                        </a:rPr>
                        <a:t>API Gateway Migrations RTB/PAS</a:t>
                      </a:r>
                      <a:r>
                        <a:rPr lang="en-US" sz="700" b="0" i="1" baseline="0" dirty="0" smtClean="0">
                          <a:solidFill>
                            <a:schemeClr val="tx1"/>
                          </a:solidFill>
                        </a:rPr>
                        <a:t> (E) </a:t>
                      </a:r>
                      <a:endParaRPr lang="en-US" sz="700" b="0" i="0" kern="1200" dirty="0" smtClean="0">
                        <a:solidFill>
                          <a:schemeClr val="tx1"/>
                        </a:solidFill>
                        <a:latin typeface="+mn-lt"/>
                        <a:ea typeface="+mn-ea"/>
                        <a:cs typeface="+mn-cs"/>
                      </a:endParaRPr>
                    </a:p>
                    <a:p>
                      <a:pPr marL="0" marR="0" lvl="1" indent="0" algn="l" defTabSz="914400" rtl="0" eaLnBrk="1" latinLnBrk="0" hangingPunct="1">
                        <a:spcBef>
                          <a:spcPts val="0"/>
                        </a:spcBef>
                        <a:spcAft>
                          <a:spcPts val="0"/>
                        </a:spcAft>
                        <a:buClr>
                          <a:schemeClr val="accent1"/>
                        </a:buClr>
                        <a:buFont typeface="Arial" panose="020B0604020202020204" pitchFamily="34" charset="0"/>
                        <a:buNone/>
                        <a:tabLst>
                          <a:tab pos="457200" algn="l"/>
                        </a:tabLst>
                      </a:pPr>
                      <a:endParaRPr lang="en-US" sz="700" b="0" kern="1200" dirty="0" smtClean="0">
                        <a:solidFill>
                          <a:schemeClr val="tx1"/>
                        </a:solidFill>
                        <a:latin typeface="+mn-lt"/>
                        <a:ea typeface="+mn-ea"/>
                        <a:cs typeface="+mn-cs"/>
                      </a:endParaRPr>
                    </a:p>
                    <a:p>
                      <a:r>
                        <a:rPr lang="en-US" sz="700" b="1" dirty="0" smtClean="0"/>
                        <a:t>Key:                                   </a:t>
                      </a:r>
                    </a:p>
                    <a:p>
                      <a:r>
                        <a:rPr lang="en-US" sz="700" dirty="0" smtClean="0">
                          <a:solidFill>
                            <a:schemeClr val="accent1"/>
                          </a:solidFill>
                          <a:sym typeface="Wingdings"/>
                        </a:rPr>
                        <a:t> </a:t>
                      </a:r>
                      <a:r>
                        <a:rPr lang="en-US" sz="700" dirty="0" smtClean="0"/>
                        <a:t>Completed </a:t>
                      </a:r>
                    </a:p>
                    <a:p>
                      <a:r>
                        <a:rPr lang="en-US" sz="700" dirty="0" smtClean="0">
                          <a:solidFill>
                            <a:schemeClr val="accent1"/>
                          </a:solidFill>
                        </a:rPr>
                        <a:t>Committed</a:t>
                      </a:r>
                    </a:p>
                    <a:p>
                      <a:r>
                        <a:rPr lang="en-US" sz="700" i="1" dirty="0" smtClean="0"/>
                        <a:t>Tentative</a:t>
                      </a:r>
                      <a:endParaRPr lang="en-US" sz="700" b="0" kern="1200" dirty="0" smtClean="0">
                        <a:solidFill>
                          <a:schemeClr val="tx1"/>
                        </a:solidFill>
                        <a:latin typeface="+mn-lt"/>
                        <a:ea typeface="+mn-ea"/>
                        <a:cs typeface="+mn-cs"/>
                      </a:endParaRPr>
                    </a:p>
                    <a:p>
                      <a:r>
                        <a:rPr lang="en-US" sz="700" i="0" dirty="0" smtClean="0"/>
                        <a:t>(E) - EMR Only</a:t>
                      </a:r>
                    </a:p>
                    <a:p>
                      <a:r>
                        <a:rPr lang="en-US" sz="700" i="0" dirty="0" smtClean="0"/>
                        <a:t>(D) - Dashboard Only</a:t>
                      </a:r>
                    </a:p>
                    <a:p>
                      <a:r>
                        <a:rPr lang="en-US" sz="700" i="0" dirty="0" smtClean="0"/>
                        <a:t>(B) - Dashboard &amp; EMR</a:t>
                      </a:r>
                    </a:p>
                    <a:p>
                      <a:r>
                        <a:rPr lang="en-US" sz="700" i="0" dirty="0" smtClean="0"/>
                        <a:t>(O) - Operating Report</a:t>
                      </a:r>
                    </a:p>
                    <a:p>
                      <a:r>
                        <a:rPr lang="en-US" sz="700" i="0" dirty="0" smtClean="0"/>
                        <a:t>(V) - Value Report</a:t>
                      </a:r>
                    </a:p>
                    <a:p>
                      <a:r>
                        <a:rPr lang="en-US" sz="700" i="0" dirty="0" smtClean="0"/>
                        <a:t>(C) - Client Report</a:t>
                      </a:r>
                    </a:p>
                    <a:p>
                      <a:pPr marL="0" marR="0" indent="0" algn="l" defTabSz="914400" rtl="0" eaLnBrk="1" fontAlgn="auto" latinLnBrk="0" hangingPunct="1">
                        <a:lnSpc>
                          <a:spcPct val="100000"/>
                        </a:lnSpc>
                        <a:spcBef>
                          <a:spcPts val="0"/>
                        </a:spcBef>
                        <a:spcAft>
                          <a:spcPts val="0"/>
                        </a:spcAft>
                        <a:buClrTx/>
                        <a:buSzTx/>
                        <a:buFontTx/>
                        <a:buNone/>
                        <a:tabLst/>
                        <a:defRPr/>
                      </a:pPr>
                      <a:r>
                        <a:rPr lang="en-US" sz="700" b="0" i="1" dirty="0" smtClean="0">
                          <a:solidFill>
                            <a:srgbClr val="FF0000"/>
                          </a:solidFill>
                        </a:rPr>
                        <a:t>BPE Items – we are still TBD as</a:t>
                      </a:r>
                      <a:r>
                        <a:rPr lang="en-US" sz="700" b="0" i="1" baseline="0" dirty="0" smtClean="0">
                          <a:solidFill>
                            <a:srgbClr val="FF0000"/>
                          </a:solidFill>
                        </a:rPr>
                        <a:t> to which portions of BPE each side of the PCMS application will connect to in Q1, Q2.  Detail to come.  </a:t>
                      </a:r>
                      <a:endParaRPr lang="en-US" sz="700" b="0" i="1" dirty="0" smtClean="0">
                        <a:solidFill>
                          <a:srgbClr val="FF0000"/>
                        </a:solidFill>
                      </a:endParaRPr>
                    </a:p>
                    <a:p>
                      <a:endParaRPr lang="en-US" sz="700" i="0" dirty="0" smtClean="0"/>
                    </a:p>
                    <a:p>
                      <a:pPr marL="0" marR="0" lvl="1" indent="0" algn="l" defTabSz="914400" rtl="0" eaLnBrk="1" latinLnBrk="0" hangingPunct="1">
                        <a:spcBef>
                          <a:spcPts val="0"/>
                        </a:spcBef>
                        <a:spcAft>
                          <a:spcPts val="0"/>
                        </a:spcAft>
                        <a:buClr>
                          <a:schemeClr val="accent1"/>
                        </a:buClr>
                        <a:buFont typeface="Arial" panose="020B0604020202020204" pitchFamily="34" charset="0"/>
                        <a:buNone/>
                        <a:tabLst>
                          <a:tab pos="457200" algn="l"/>
                        </a:tabLst>
                      </a:pPr>
                      <a:endParaRPr lang="en-US" sz="700" b="0" kern="1200" dirty="0" smtClean="0">
                        <a:solidFill>
                          <a:schemeClr val="tx1"/>
                        </a:solidFill>
                        <a:latin typeface="+mn-lt"/>
                        <a:ea typeface="+mn-ea"/>
                        <a:cs typeface="+mn-cs"/>
                      </a:endParaRPr>
                    </a:p>
                    <a:p>
                      <a:pPr marL="0" marR="0" lvl="1" indent="0" algn="l" defTabSz="914400" rtl="0" eaLnBrk="1" latinLnBrk="0" hangingPunct="1">
                        <a:spcBef>
                          <a:spcPts val="0"/>
                        </a:spcBef>
                        <a:spcAft>
                          <a:spcPts val="0"/>
                        </a:spcAft>
                        <a:buClr>
                          <a:schemeClr val="accent1"/>
                        </a:buClr>
                        <a:buFont typeface="Arial" panose="020B0604020202020204" pitchFamily="34" charset="0"/>
                        <a:buNone/>
                        <a:tabLst>
                          <a:tab pos="457200" algn="l"/>
                        </a:tabLst>
                      </a:pPr>
                      <a:endParaRPr lang="en-US" sz="700" b="0" kern="1200" dirty="0" smtClean="0">
                        <a:solidFill>
                          <a:schemeClr val="tx1"/>
                        </a:solidFill>
                        <a:latin typeface="+mn-lt"/>
                        <a:ea typeface="+mn-ea"/>
                        <a:cs typeface="+mn-cs"/>
                      </a:endParaRPr>
                    </a:p>
                    <a:p>
                      <a:pPr marL="0" marR="0" lvl="1" indent="0" algn="l" defTabSz="914400" rtl="0" eaLnBrk="1" latinLnBrk="0" hangingPunct="1">
                        <a:spcBef>
                          <a:spcPts val="0"/>
                        </a:spcBef>
                        <a:spcAft>
                          <a:spcPts val="0"/>
                        </a:spcAft>
                        <a:buClr>
                          <a:schemeClr val="accent1"/>
                        </a:buClr>
                        <a:buFont typeface="Arial" panose="020B0604020202020204" pitchFamily="34" charset="0"/>
                        <a:buNone/>
                        <a:tabLst>
                          <a:tab pos="457200" algn="l"/>
                        </a:tabLst>
                      </a:pPr>
                      <a:endParaRPr lang="en-US" sz="700" b="0" kern="1200" dirty="0" smtClean="0">
                        <a:solidFill>
                          <a:schemeClr val="tx1"/>
                        </a:solidFill>
                        <a:latin typeface="+mn-lt"/>
                        <a:ea typeface="+mn-ea"/>
                        <a:cs typeface="+mn-cs"/>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6460" y="1165860"/>
            <a:ext cx="4393565" cy="96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6744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6" y="90892"/>
            <a:ext cx="2369203" cy="607849"/>
          </a:xfrm>
          <a:solidFill>
            <a:schemeClr val="accent6">
              <a:lumMod val="20000"/>
              <a:lumOff val="80000"/>
            </a:schemeClr>
          </a:solidFill>
          <a:ln w="38100">
            <a:solidFill>
              <a:srgbClr val="002060"/>
            </a:solidFill>
          </a:ln>
        </p:spPr>
        <p:txBody>
          <a:bodyPr anchor="t">
            <a:normAutofit fontScale="90000"/>
          </a:bodyPr>
          <a:lstStyle/>
          <a:p>
            <a:r>
              <a:rPr lang="en-US" sz="1200" dirty="0"/>
              <a:t>Application: PCMS</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25013"/>
            <a:ext cx="2420621" cy="2767274"/>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Capability</a:t>
            </a:r>
          </a:p>
          <a:p>
            <a:r>
              <a:rPr lang="en-US" sz="1100" b="1" dirty="0"/>
              <a:t>L0: Administer Benefits &amp; Services</a:t>
            </a:r>
            <a:endParaRPr lang="en-US" sz="1200" b="1" dirty="0"/>
          </a:p>
          <a:p>
            <a:pPr marL="91440" indent="-91440">
              <a:spcBef>
                <a:spcPct val="0"/>
              </a:spcBef>
              <a:buFont typeface="Arial" panose="020B0604020202020204" pitchFamily="34" charset="0"/>
              <a:buChar char="•"/>
            </a:pPr>
            <a:r>
              <a:rPr lang="en-US" sz="1000" b="1" dirty="0"/>
              <a:t>L1: Manage Consumer Eligibility &amp; Enrollment </a:t>
            </a:r>
          </a:p>
          <a:p>
            <a:pPr marL="182880" lvl="1" indent="-91440">
              <a:spcBef>
                <a:spcPct val="0"/>
              </a:spcBef>
              <a:buFont typeface="Wingdings" panose="05000000000000000000" pitchFamily="2" charset="2"/>
              <a:buChar char="§"/>
            </a:pPr>
            <a:r>
              <a:rPr lang="en-US" sz="800" b="1" dirty="0"/>
              <a:t>L2 Determine Eligibility</a:t>
            </a:r>
          </a:p>
          <a:p>
            <a:pPr>
              <a:spcBef>
                <a:spcPct val="0"/>
              </a:spcBef>
            </a:pPr>
            <a:r>
              <a:rPr lang="en-US" sz="1100" b="1" dirty="0"/>
              <a:t>L0: Manage Health Services</a:t>
            </a:r>
          </a:p>
          <a:p>
            <a:pPr marL="91440" indent="-91440">
              <a:spcBef>
                <a:spcPct val="0"/>
              </a:spcBef>
              <a:buFont typeface="Arial" panose="020B0604020202020204" pitchFamily="34" charset="0"/>
              <a:buChar char="•"/>
            </a:pPr>
            <a:r>
              <a:rPr lang="en-US" sz="1000" b="1" dirty="0"/>
              <a:t>L1: Care Delivery</a:t>
            </a:r>
          </a:p>
          <a:p>
            <a:pPr marL="182880" lvl="1" indent="-91440">
              <a:spcBef>
                <a:spcPct val="0"/>
              </a:spcBef>
              <a:buFont typeface="Wingdings" panose="05000000000000000000" pitchFamily="2" charset="2"/>
              <a:buChar char="§"/>
            </a:pPr>
            <a:r>
              <a:rPr lang="en-US" sz="800" b="1" dirty="0"/>
              <a:t>L2 Medication Prescription</a:t>
            </a:r>
          </a:p>
          <a:p>
            <a:pPr marL="91440" indent="-91440">
              <a:spcBef>
                <a:spcPct val="0"/>
              </a:spcBef>
              <a:buFont typeface="Arial" panose="020B0604020202020204" pitchFamily="34" charset="0"/>
              <a:buChar char="•"/>
            </a:pPr>
            <a:r>
              <a:rPr lang="en-US" sz="1000" b="1" dirty="0"/>
              <a:t>L1: Health Decision Support</a:t>
            </a:r>
          </a:p>
          <a:p>
            <a:pPr marL="182880" lvl="1" indent="-91440">
              <a:spcBef>
                <a:spcPct val="0"/>
              </a:spcBef>
              <a:buFont typeface="Wingdings" panose="05000000000000000000" pitchFamily="2" charset="2"/>
              <a:buChar char="§"/>
            </a:pPr>
            <a:r>
              <a:rPr lang="en-US" sz="800" b="1" dirty="0"/>
              <a:t>L2 Treatment Selection</a:t>
            </a:r>
          </a:p>
          <a:p>
            <a:pPr marL="274320" lvl="2" indent="-91440">
              <a:spcBef>
                <a:spcPct val="0"/>
              </a:spcBef>
              <a:buFont typeface="Courier New" panose="02070309020205020404" pitchFamily="49" charset="0"/>
              <a:buChar char="o"/>
            </a:pPr>
            <a:r>
              <a:rPr lang="en-US" sz="700" b="1" dirty="0"/>
              <a:t>L3 Treatment Options Determination</a:t>
            </a:r>
          </a:p>
          <a:p>
            <a:pPr marL="91440" indent="-91440">
              <a:spcBef>
                <a:spcPct val="0"/>
              </a:spcBef>
              <a:buFont typeface="Arial" panose="020B0604020202020204" pitchFamily="34" charset="0"/>
              <a:buChar char="•"/>
            </a:pPr>
            <a:r>
              <a:rPr lang="en-US" sz="1000" b="1" dirty="0"/>
              <a:t>L1: Utilization Management</a:t>
            </a:r>
          </a:p>
          <a:p>
            <a:pPr marL="182880" lvl="1" indent="-91440">
              <a:spcBef>
                <a:spcPct val="0"/>
              </a:spcBef>
              <a:buFont typeface="Wingdings" panose="05000000000000000000" pitchFamily="2" charset="2"/>
              <a:buChar char="§"/>
            </a:pPr>
            <a:r>
              <a:rPr lang="en-US" sz="800" b="1" dirty="0"/>
              <a:t>L2 Clinical Coverage Review</a:t>
            </a:r>
          </a:p>
          <a:p>
            <a:pPr marL="274320" lvl="2" indent="-91440">
              <a:spcBef>
                <a:spcPct val="0"/>
              </a:spcBef>
              <a:buFont typeface="Courier New" panose="02070309020205020404" pitchFamily="49" charset="0"/>
              <a:buChar char="o"/>
            </a:pPr>
            <a:r>
              <a:rPr lang="en-US" sz="700" b="1" dirty="0"/>
              <a:t>L3 Coverage Determination</a:t>
            </a:r>
            <a:endParaRPr lang="en-US" sz="1000" b="1" dirty="0"/>
          </a:p>
          <a:p>
            <a:pPr marL="182880" lvl="1" indent="-91440">
              <a:spcBef>
                <a:spcPct val="0"/>
              </a:spcBef>
              <a:buFont typeface="Wingdings" panose="05000000000000000000" pitchFamily="2" charset="2"/>
              <a:buChar char="§"/>
            </a:pPr>
            <a:endParaRPr lang="en-US" sz="800" b="1" dirty="0"/>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644189759"/>
              </p:ext>
            </p:extLst>
          </p:nvPr>
        </p:nvGraphicFramePr>
        <p:xfrm>
          <a:off x="2562225" y="556595"/>
          <a:ext cx="9586428" cy="6194388"/>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1149771">
                  <a:extLst>
                    <a:ext uri="{9D8B030D-6E8A-4147-A177-3AD203B41FA5}">
                      <a16:colId xmlns="" xmlns:a16="http://schemas.microsoft.com/office/drawing/2014/main" val="20003"/>
                    </a:ext>
                  </a:extLst>
                </a:gridCol>
                <a:gridCol w="965200">
                  <a:extLst>
                    <a:ext uri="{9D8B030D-6E8A-4147-A177-3AD203B41FA5}">
                      <a16:colId xmlns="" xmlns:a16="http://schemas.microsoft.com/office/drawing/2014/main" val="20004"/>
                    </a:ext>
                  </a:extLst>
                </a:gridCol>
                <a:gridCol w="977900">
                  <a:extLst>
                    <a:ext uri="{9D8B030D-6E8A-4147-A177-3AD203B41FA5}">
                      <a16:colId xmlns="" xmlns:a16="http://schemas.microsoft.com/office/drawing/2014/main" val="20005"/>
                    </a:ext>
                  </a:extLst>
                </a:gridCol>
                <a:gridCol w="965200">
                  <a:extLst>
                    <a:ext uri="{9D8B030D-6E8A-4147-A177-3AD203B41FA5}">
                      <a16:colId xmlns="" xmlns:a16="http://schemas.microsoft.com/office/drawing/2014/main" val="20006"/>
                    </a:ext>
                  </a:extLst>
                </a:gridCol>
                <a:gridCol w="900050">
                  <a:extLst>
                    <a:ext uri="{9D8B030D-6E8A-4147-A177-3AD203B41FA5}">
                      <a16:colId xmlns="" xmlns:a16="http://schemas.microsoft.com/office/drawing/2014/main" val="20007"/>
                    </a:ext>
                  </a:extLst>
                </a:gridCol>
                <a:gridCol w="1144650">
                  <a:extLst>
                    <a:ext uri="{9D8B030D-6E8A-4147-A177-3AD203B41FA5}">
                      <a16:colId xmlns="" xmlns:a16="http://schemas.microsoft.com/office/drawing/2014/main" val="20008"/>
                    </a:ext>
                  </a:extLst>
                </a:gridCol>
                <a:gridCol w="1518753">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89344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algn="l" defTabSz="914400" rtl="0" eaLnBrk="1" latinLnBrk="0" hangingPunct="1"/>
                      <a:endParaRPr lang="en-US" sz="700" kern="1200" dirty="0">
                        <a:solidFill>
                          <a:srgbClr val="00B050"/>
                        </a:solidFill>
                        <a:latin typeface="+mn-lt"/>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r>
                        <a:rPr lang="en-US" sz="700" kern="1200" dirty="0" smtClean="0">
                          <a:solidFill>
                            <a:schemeClr val="accent6">
                              <a:lumMod val="75000"/>
                            </a:schemeClr>
                          </a:solidFill>
                          <a:effectLst/>
                          <a:latin typeface="+mn-lt"/>
                          <a:ea typeface="+mn-ea"/>
                          <a:cs typeface="+mn-cs"/>
                        </a:rPr>
                        <a:t>BPE Integration P1a – TBD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chemeClr val="accent6">
                              <a:lumMod val="75000"/>
                            </a:schemeClr>
                          </a:solidFill>
                          <a:effectLst/>
                          <a:latin typeface="+mn-lt"/>
                          <a:ea typeface="+mn-ea"/>
                          <a:cs typeface="+mn-cs"/>
                        </a:rPr>
                        <a:t>API Gateway Migrations RTB/PAS (E)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chemeClr val="accent6">
                              <a:lumMod val="75000"/>
                            </a:schemeClr>
                          </a:solidFill>
                          <a:effectLst/>
                          <a:latin typeface="+mn-lt"/>
                          <a:ea typeface="+mn-ea"/>
                          <a:cs typeface="+mn-cs"/>
                        </a:rPr>
                        <a:t>A2-GAM/A2-SDM/A2-NVM/A2-INM/A1-M21 RxCLAIM Connectivity(B)</a:t>
                      </a:r>
                    </a:p>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baseline="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chemeClr val="accent6">
                              <a:lumMod val="75000"/>
                            </a:schemeClr>
                          </a:solidFill>
                          <a:latin typeface="+mn-lt"/>
                          <a:ea typeface="+mn-ea"/>
                          <a:cs typeface="+mn-cs"/>
                        </a:rPr>
                        <a:t>Integration with Zuul API Gateway for ePA service.</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 - OSE</a:t>
                      </a:r>
                    </a:p>
                    <a:p>
                      <a:pPr marL="171450" indent="-171450" algn="l">
                        <a:buFont typeface="Arial" panose="020B0604020202020204" pitchFamily="34" charset="0"/>
                        <a:buChar char="•"/>
                      </a:pPr>
                      <a:r>
                        <a:rPr lang="en-US" sz="700" dirty="0">
                          <a:solidFill>
                            <a:srgbClr val="0070C0"/>
                          </a:solidFill>
                        </a:rPr>
                        <a:t>Stage - OSE</a:t>
                      </a:r>
                    </a:p>
                    <a:p>
                      <a:pPr marL="171450" indent="-171450" algn="l">
                        <a:buFont typeface="Arial" panose="020B0604020202020204" pitchFamily="34" charset="0"/>
                        <a:buChar char="•"/>
                      </a:pPr>
                      <a:r>
                        <a:rPr lang="en-US" sz="700" dirty="0">
                          <a:solidFill>
                            <a:srgbClr val="0070C0"/>
                          </a:solidFill>
                        </a:rPr>
                        <a:t>Test – OSE</a:t>
                      </a:r>
                    </a:p>
                    <a:p>
                      <a:pPr marL="171450" indent="-171450" algn="l">
                        <a:buFont typeface="Arial" panose="020B0604020202020204" pitchFamily="34" charset="0"/>
                        <a:buChar char="•"/>
                      </a:pPr>
                      <a:r>
                        <a:rPr lang="en-US" sz="700" dirty="0">
                          <a:solidFill>
                            <a:srgbClr val="0070C0"/>
                          </a:solidFill>
                        </a:rPr>
                        <a:t>Dev – OSE (migration to OSO in POC)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MySQL</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RxESB</a:t>
                      </a:r>
                    </a:p>
                    <a:p>
                      <a:pPr marL="171450" indent="-171450" algn="l">
                        <a:buFont typeface="Arial" panose="020B0604020202020204" pitchFamily="34" charset="0"/>
                        <a:buChar char="•"/>
                      </a:pPr>
                      <a:r>
                        <a:rPr lang="en-US" sz="700" dirty="0">
                          <a:solidFill>
                            <a:srgbClr val="0070C0"/>
                          </a:solidFill>
                        </a:rPr>
                        <a:t>IRIS </a:t>
                      </a:r>
                      <a:r>
                        <a:rPr lang="en-US" sz="700" dirty="0" smtClean="0">
                          <a:solidFill>
                            <a:srgbClr val="0070C0"/>
                          </a:solidFill>
                        </a:rPr>
                        <a:t>Web Services</a:t>
                      </a:r>
                      <a:endParaRPr lang="en-US" sz="700" dirty="0">
                        <a:solidFill>
                          <a:srgbClr val="0070C0"/>
                        </a:solidFill>
                      </a:endParaRPr>
                    </a:p>
                    <a:p>
                      <a:pPr marL="171450" indent="-171450" algn="l">
                        <a:buFont typeface="Arial" panose="020B0604020202020204" pitchFamily="34" charset="0"/>
                        <a:buChar char="•"/>
                      </a:pPr>
                      <a:r>
                        <a:rPr lang="en-US" sz="700" dirty="0">
                          <a:solidFill>
                            <a:srgbClr val="0070C0"/>
                          </a:solidFill>
                        </a:rPr>
                        <a:t>AE/UPM - PAS</a:t>
                      </a:r>
                    </a:p>
                    <a:p>
                      <a:pPr marL="171450" indent="-171450" algn="l">
                        <a:buFont typeface="Arial" panose="020B0604020202020204" pitchFamily="34" charset="0"/>
                        <a:buChar char="•"/>
                      </a:pPr>
                      <a:r>
                        <a:rPr lang="en-US" sz="700" dirty="0">
                          <a:solidFill>
                            <a:srgbClr val="0070C0"/>
                          </a:solidFill>
                        </a:rPr>
                        <a:t>Link Provisioning</a:t>
                      </a:r>
                    </a:p>
                    <a:p>
                      <a:pPr marL="171450" indent="-171450" algn="l">
                        <a:buFont typeface="Arial" panose="020B0604020202020204" pitchFamily="34" charset="0"/>
                        <a:buChar char="•"/>
                      </a:pPr>
                      <a:r>
                        <a:rPr lang="en-US" sz="700" dirty="0">
                          <a:solidFill>
                            <a:srgbClr val="0070C0"/>
                          </a:solidFill>
                        </a:rPr>
                        <a:t>Optum Provisioning</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OSE GTM HA (ELR/CTC)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66966" y="3679371"/>
            <a:ext cx="2417676" cy="1855525"/>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0000" lnSpcReduction="20000"/>
          </a:bodyPr>
          <a:lstStyle>
            <a:lvl1pPr>
              <a:spcBef>
                <a:spcPct val="0"/>
              </a:spcBef>
              <a:buNone/>
              <a:defRPr sz="1200" b="1">
                <a:latin typeface="+mj-lt"/>
                <a:ea typeface="+mj-ea"/>
                <a:cs typeface="+mj-cs"/>
              </a:defRPr>
            </a:lvl1pPr>
          </a:lstStyle>
          <a:p>
            <a:r>
              <a:rPr lang="en-US" sz="1000" dirty="0"/>
              <a:t>System Dependencies</a:t>
            </a:r>
          </a:p>
          <a:p>
            <a:pPr marL="91440" indent="-91440">
              <a:buFont typeface="Arial" panose="020B0604020202020204" pitchFamily="34" charset="0"/>
              <a:buChar char="•"/>
            </a:pPr>
            <a:r>
              <a:rPr lang="en-US" sz="1100" dirty="0">
                <a:solidFill>
                  <a:prstClr val="black"/>
                </a:solidFill>
              </a:rPr>
              <a:t>L1: Utilization Management</a:t>
            </a:r>
          </a:p>
          <a:p>
            <a:pPr marL="182880" lvl="1"/>
            <a:r>
              <a:rPr lang="en-US" sz="800" b="1" dirty="0">
                <a:solidFill>
                  <a:srgbClr val="00B050"/>
                </a:solidFill>
              </a:rPr>
              <a:t>RxESB, PAS, RxClaim, IRIS</a:t>
            </a:r>
          </a:p>
          <a:p>
            <a:pPr marL="91440" indent="-91440">
              <a:buFont typeface="Arial" panose="020B0604020202020204" pitchFamily="34" charset="0"/>
              <a:buChar char="•"/>
            </a:pPr>
            <a:r>
              <a:rPr lang="en-US" sz="1100" dirty="0">
                <a:solidFill>
                  <a:prstClr val="black"/>
                </a:solidFill>
              </a:rPr>
              <a:t>L1: Inventory, Orders, Logistics &amp; Fulfillment</a:t>
            </a:r>
          </a:p>
          <a:p>
            <a:pPr marL="182880" lvl="1"/>
            <a:r>
              <a:rPr lang="en-US" sz="800" b="1" dirty="0">
                <a:solidFill>
                  <a:srgbClr val="00B050"/>
                </a:solidFill>
              </a:rPr>
              <a:t>RxESB, IRIS</a:t>
            </a:r>
            <a:endParaRPr lang="en-US" sz="800" dirty="0">
              <a:solidFill>
                <a:prstClr val="black"/>
              </a:solidFill>
            </a:endParaRPr>
          </a:p>
          <a:p>
            <a:pPr marL="91440" indent="-91440">
              <a:buFont typeface="Arial" panose="020B0604020202020204" pitchFamily="34" charset="0"/>
              <a:buChar char="•"/>
            </a:pPr>
            <a:r>
              <a:rPr lang="en-US" dirty="0">
                <a:solidFill>
                  <a:prstClr val="black"/>
                </a:solidFill>
              </a:rPr>
              <a:t>L1: Manage Claims</a:t>
            </a:r>
          </a:p>
          <a:p>
            <a:pPr marL="182880" lvl="1"/>
            <a:r>
              <a:rPr lang="en-US" sz="800" b="1" dirty="0">
                <a:solidFill>
                  <a:srgbClr val="00B050"/>
                </a:solidFill>
              </a:rPr>
              <a:t>RxESB, RxClaim, PAS</a:t>
            </a:r>
          </a:p>
          <a:p>
            <a:pPr marL="91440" lvl="1" indent="-91440">
              <a:spcBef>
                <a:spcPct val="0"/>
              </a:spcBef>
              <a:buFont typeface="Arial" panose="020B0604020202020204" pitchFamily="34" charset="0"/>
              <a:buChar char="•"/>
            </a:pPr>
            <a:r>
              <a:rPr lang="en-US" sz="1200" b="1" dirty="0">
                <a:solidFill>
                  <a:prstClr val="black"/>
                </a:solidFill>
              </a:rPr>
              <a:t>L1: Care Delivery</a:t>
            </a:r>
          </a:p>
          <a:p>
            <a:pPr marL="182880" lvl="1">
              <a:spcBef>
                <a:spcPct val="0"/>
              </a:spcBef>
            </a:pPr>
            <a:r>
              <a:rPr lang="en-US" sz="800" b="1" dirty="0">
                <a:solidFill>
                  <a:srgbClr val="00B050"/>
                </a:solidFill>
              </a:rPr>
              <a:t>EMR, Ab Initio</a:t>
            </a:r>
          </a:p>
          <a:p>
            <a:pPr marL="91440" lvl="1" indent="-91440">
              <a:spcBef>
                <a:spcPct val="0"/>
              </a:spcBef>
              <a:buFont typeface="Arial" panose="020B0604020202020204" pitchFamily="34" charset="0"/>
              <a:buChar char="•"/>
            </a:pPr>
            <a:r>
              <a:rPr lang="en-US" sz="1200" b="1" dirty="0">
                <a:solidFill>
                  <a:prstClr val="black"/>
                </a:solidFill>
              </a:rPr>
              <a:t>L1: Manage Consumer Eligibility &amp; </a:t>
            </a:r>
            <a:r>
              <a:rPr lang="en-US" sz="1200" b="1" dirty="0" smtClean="0">
                <a:solidFill>
                  <a:prstClr val="black"/>
                </a:solidFill>
              </a:rPr>
              <a:t>Enrollment </a:t>
            </a:r>
          </a:p>
          <a:p>
            <a:pPr marL="182880" lvl="1" indent="-91440">
              <a:spcBef>
                <a:spcPct val="0"/>
              </a:spcBef>
              <a:buFont typeface="Arial" panose="020B0604020202020204" pitchFamily="34" charset="0"/>
              <a:buChar char="•"/>
            </a:pPr>
            <a:r>
              <a:rPr lang="en-US" sz="800" b="1" dirty="0">
                <a:solidFill>
                  <a:srgbClr val="00B050"/>
                </a:solidFill>
              </a:rPr>
              <a:t>EMR, RxClaim, IRIS, </a:t>
            </a:r>
          </a:p>
          <a:p>
            <a:pPr marL="91440" lvl="1" indent="-91440">
              <a:spcBef>
                <a:spcPct val="0"/>
              </a:spcBef>
              <a:buFont typeface="Arial" panose="020B0604020202020204" pitchFamily="34" charset="0"/>
              <a:buChar char="•"/>
            </a:pPr>
            <a:r>
              <a:rPr lang="en-US" sz="1200" b="1" dirty="0">
                <a:solidFill>
                  <a:prstClr val="black"/>
                </a:solidFill>
              </a:rPr>
              <a:t>L1: Manage Claims</a:t>
            </a:r>
          </a:p>
          <a:p>
            <a:pPr marL="182880" lvl="1">
              <a:spcBef>
                <a:spcPct val="0"/>
              </a:spcBef>
            </a:pPr>
            <a:r>
              <a:rPr lang="en-US" sz="800" b="1" dirty="0">
                <a:solidFill>
                  <a:srgbClr val="00B050"/>
                </a:solidFill>
              </a:rPr>
              <a:t>Surescripts</a:t>
            </a:r>
          </a:p>
          <a:p>
            <a:pPr marL="182880" lvl="1"/>
            <a:endParaRPr lang="en-US" sz="800" b="1" dirty="0">
              <a:solidFill>
                <a:srgbClr val="00B050"/>
              </a:solidFill>
            </a:endParaRPr>
          </a:p>
          <a:p>
            <a:endParaRPr lang="en-US" dirty="0">
              <a:solidFill>
                <a:prstClr val="black"/>
              </a:solidFill>
            </a:endParaRPr>
          </a:p>
        </p:txBody>
      </p:sp>
      <p:sp>
        <p:nvSpPr>
          <p:cNvPr id="8" name="Text Placeholder 3"/>
          <p:cNvSpPr txBox="1">
            <a:spLocks/>
          </p:cNvSpPr>
          <p:nvPr/>
        </p:nvSpPr>
        <p:spPr>
          <a:xfrm>
            <a:off x="85756" y="5615857"/>
            <a:ext cx="2380093"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7500"/>
          </a:bodyPr>
          <a:lstStyle>
            <a:lvl1pPr>
              <a:spcBef>
                <a:spcPct val="0"/>
              </a:spcBef>
              <a:buNone/>
              <a:defRPr sz="1200" b="1">
                <a:latin typeface="+mj-lt"/>
                <a:ea typeface="+mj-ea"/>
                <a:cs typeface="+mj-cs"/>
              </a:defRPr>
            </a:lvl1pPr>
          </a:lstStyle>
          <a:p>
            <a:r>
              <a:rPr lang="en-US" sz="800" dirty="0"/>
              <a:t>Application / Platform TCO</a:t>
            </a:r>
          </a:p>
          <a:p>
            <a:endParaRPr lang="en-US" sz="800" dirty="0"/>
          </a:p>
          <a:p>
            <a:r>
              <a:rPr lang="en-US" sz="800" dirty="0"/>
              <a:t>2018: $302K</a:t>
            </a:r>
          </a:p>
          <a:p>
            <a:r>
              <a:rPr lang="en-US" sz="800" dirty="0"/>
              <a:t>2019:</a:t>
            </a:r>
          </a:p>
          <a:p>
            <a:r>
              <a:rPr lang="en-US" sz="800" dirty="0"/>
              <a:t>2020:</a:t>
            </a:r>
          </a:p>
          <a:p>
            <a:r>
              <a:rPr lang="en-US" sz="800" dirty="0"/>
              <a:t>Notes:</a:t>
            </a:r>
            <a:r>
              <a:rPr lang="en-US" sz="1000" dirty="0"/>
              <a:t> </a:t>
            </a:r>
            <a:r>
              <a:rPr lang="en-US" sz="800" dirty="0"/>
              <a:t>As of Aug 2018: </a:t>
            </a:r>
          </a:p>
          <a:p>
            <a:pPr marL="171450" indent="-171450">
              <a:buFont typeface="Arial" panose="020B0604020202020204" pitchFamily="34" charset="0"/>
              <a:buChar char="•"/>
            </a:pPr>
            <a:r>
              <a:rPr lang="en-US" sz="800" dirty="0"/>
              <a:t>$5K (Infrastructure)</a:t>
            </a:r>
          </a:p>
          <a:p>
            <a:pPr marL="171450" indent="-171450">
              <a:buFont typeface="Arial" panose="020B0604020202020204" pitchFamily="34" charset="0"/>
              <a:buChar char="•"/>
            </a:pPr>
            <a:r>
              <a:rPr lang="en-US" sz="800" dirty="0"/>
              <a:t>$297K (O&amp;M)</a:t>
            </a:r>
          </a:p>
          <a:p>
            <a:pPr marL="171450" indent="-171450">
              <a:buFont typeface="Arial" panose="020B0604020202020204" pitchFamily="34" charset="0"/>
              <a:buChar char="•"/>
            </a:pPr>
            <a:endParaRPr lang="en-US" sz="800" dirty="0"/>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79963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Tree>
    <p:extLst>
      <p:ext uri="{BB962C8B-B14F-4D97-AF65-F5344CB8AC3E}">
        <p14:creationId xmlns:p14="http://schemas.microsoft.com/office/powerpoint/2010/main" val="229200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Portal </a:t>
            </a:r>
            <a:r>
              <a:rPr lang="en-US" dirty="0" smtClean="0"/>
              <a:t>future</a:t>
            </a:r>
            <a:endParaRPr lang="en-US" dirty="0"/>
          </a:p>
        </p:txBody>
      </p:sp>
      <p:sp>
        <p:nvSpPr>
          <p:cNvPr id="4" name="Text Placeholder 3"/>
          <p:cNvSpPr>
            <a:spLocks noGrp="1"/>
          </p:cNvSpPr>
          <p:nvPr>
            <p:ph type="body" sz="half" idx="2"/>
          </p:nvPr>
        </p:nvSpPr>
        <p:spPr>
          <a:xfrm>
            <a:off x="609602" y="1435102"/>
            <a:ext cx="10426697" cy="4691063"/>
          </a:xfrm>
        </p:spPr>
        <p:txBody>
          <a:bodyPr/>
          <a:lstStyle/>
          <a:p>
            <a:endParaRPr lang="en-US" dirty="0"/>
          </a:p>
        </p:txBody>
      </p:sp>
    </p:spTree>
    <p:extLst>
      <p:ext uri="{BB962C8B-B14F-4D97-AF65-F5344CB8AC3E}">
        <p14:creationId xmlns:p14="http://schemas.microsoft.com/office/powerpoint/2010/main" val="2434082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Portal </a:t>
            </a:r>
            <a:r>
              <a:rPr lang="en-US" dirty="0" smtClean="0"/>
              <a:t>evolution</a:t>
            </a:r>
            <a:endParaRPr lang="en-US" dirty="0"/>
          </a:p>
        </p:txBody>
      </p:sp>
      <p:sp>
        <p:nvSpPr>
          <p:cNvPr id="4" name="Text Placeholder 3"/>
          <p:cNvSpPr>
            <a:spLocks noGrp="1"/>
          </p:cNvSpPr>
          <p:nvPr>
            <p:ph type="body" sz="half" idx="2"/>
          </p:nvPr>
        </p:nvSpPr>
        <p:spPr>
          <a:xfrm>
            <a:off x="609602" y="1435102"/>
            <a:ext cx="10858497" cy="4691063"/>
          </a:xfrm>
        </p:spPr>
        <p:txBody>
          <a:bodyPr/>
          <a:lstStyle/>
          <a:p>
            <a:endParaRPr lang="en-US" dirty="0"/>
          </a:p>
        </p:txBody>
      </p:sp>
    </p:spTree>
    <p:extLst>
      <p:ext uri="{BB962C8B-B14F-4D97-AF65-F5344CB8AC3E}">
        <p14:creationId xmlns:p14="http://schemas.microsoft.com/office/powerpoint/2010/main" val="222565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6" y="90891"/>
            <a:ext cx="2369203" cy="734121"/>
          </a:xfrm>
          <a:solidFill>
            <a:schemeClr val="accent6">
              <a:lumMod val="20000"/>
              <a:lumOff val="80000"/>
            </a:schemeClr>
          </a:solidFill>
          <a:ln w="38100">
            <a:solidFill>
              <a:srgbClr val="002060"/>
            </a:solidFill>
          </a:ln>
        </p:spPr>
        <p:txBody>
          <a:bodyPr anchor="t">
            <a:normAutofit/>
          </a:bodyPr>
          <a:lstStyle/>
          <a:p>
            <a:r>
              <a:rPr lang="en-US" sz="1200" dirty="0"/>
              <a:t>Application: Client Portal</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923300"/>
            <a:ext cx="2420621" cy="3242300"/>
          </a:xfrm>
          <a:solidFill>
            <a:schemeClr val="accent6">
              <a:lumMod val="20000"/>
              <a:lumOff val="80000"/>
            </a:schemeClr>
          </a:solidFill>
          <a:ln>
            <a:solidFill>
              <a:srgbClr val="002060"/>
            </a:solidFill>
          </a:ln>
        </p:spPr>
        <p:txBody>
          <a:bodyPr vert="horz" lIns="91440" tIns="45720" rIns="91440" bIns="45720" rtlCol="0" anchor="t">
            <a:normAutofit fontScale="97500"/>
          </a:bodyPr>
          <a:lstStyle/>
          <a:p>
            <a:pPr>
              <a:spcBef>
                <a:spcPct val="0"/>
              </a:spcBef>
            </a:pPr>
            <a:r>
              <a:rPr lang="en-US" sz="1200" b="1" dirty="0">
                <a:latin typeface="+mj-lt"/>
                <a:ea typeface="+mj-ea"/>
                <a:cs typeface="+mj-cs"/>
              </a:rPr>
              <a:t>Native Business Capability</a:t>
            </a:r>
          </a:p>
          <a:p>
            <a:r>
              <a:rPr lang="en-US" sz="1100" b="1" dirty="0"/>
              <a:t>L0: Manage Demand</a:t>
            </a:r>
            <a:endParaRPr lang="en-US" sz="1200" b="1" dirty="0"/>
          </a:p>
          <a:p>
            <a:pPr marL="91440" indent="-91440">
              <a:spcBef>
                <a:spcPct val="0"/>
              </a:spcBef>
              <a:buFont typeface="Arial" panose="020B0604020202020204" pitchFamily="34" charset="0"/>
              <a:buChar char="•"/>
            </a:pPr>
            <a:r>
              <a:rPr lang="en-US" sz="1000" b="1" dirty="0"/>
              <a:t>L1: Manage Sales</a:t>
            </a:r>
          </a:p>
          <a:p>
            <a:pPr marL="182880" lvl="1" indent="-91440">
              <a:spcBef>
                <a:spcPct val="0"/>
              </a:spcBef>
              <a:buFont typeface="Wingdings" panose="05000000000000000000" pitchFamily="2" charset="2"/>
              <a:buChar char="§"/>
            </a:pPr>
            <a:r>
              <a:rPr lang="en-US" sz="800" b="1" dirty="0"/>
              <a:t>L2 Manage Client Relationship</a:t>
            </a:r>
          </a:p>
          <a:p>
            <a:pPr marL="91440" indent="-91440">
              <a:spcBef>
                <a:spcPct val="0"/>
              </a:spcBef>
              <a:buFont typeface="Arial" panose="020B0604020202020204" pitchFamily="34" charset="0"/>
              <a:buChar char="•"/>
            </a:pPr>
            <a:r>
              <a:rPr lang="en-US" sz="900" b="1" dirty="0"/>
              <a:t>L1: Perform Marketing</a:t>
            </a:r>
          </a:p>
          <a:p>
            <a:pPr marL="182880" lvl="1" indent="-91440">
              <a:spcBef>
                <a:spcPct val="0"/>
              </a:spcBef>
              <a:buFont typeface="Wingdings" panose="05000000000000000000" pitchFamily="2" charset="2"/>
              <a:buChar char="§"/>
            </a:pPr>
            <a:r>
              <a:rPr lang="en-US" sz="700" b="1" dirty="0"/>
              <a:t>L2 Develop 7&amp; Execute Campaigns</a:t>
            </a:r>
          </a:p>
          <a:p>
            <a:r>
              <a:rPr lang="en-US" sz="1100" b="1" dirty="0"/>
              <a:t>L0: Manage Operations</a:t>
            </a:r>
            <a:endParaRPr lang="en-US" sz="1200" b="1" dirty="0"/>
          </a:p>
          <a:p>
            <a:pPr marL="91440" indent="-91440">
              <a:spcBef>
                <a:spcPct val="0"/>
              </a:spcBef>
              <a:buFont typeface="Arial" panose="020B0604020202020204" pitchFamily="34" charset="0"/>
              <a:buChar char="•"/>
            </a:pPr>
            <a:r>
              <a:rPr lang="en-US" sz="1000" b="1" dirty="0"/>
              <a:t>L1: Contact Operations</a:t>
            </a:r>
          </a:p>
          <a:p>
            <a:pPr marL="182880" lvl="1" indent="-91440">
              <a:spcBef>
                <a:spcPct val="0"/>
              </a:spcBef>
              <a:buFont typeface="Wingdings" panose="05000000000000000000" pitchFamily="2" charset="2"/>
              <a:buChar char="§"/>
            </a:pPr>
            <a:r>
              <a:rPr lang="en-US" sz="800" b="1" dirty="0"/>
              <a:t>L2 Issue Management</a:t>
            </a:r>
            <a:endParaRPr lang="en-US" sz="700" b="1" dirty="0"/>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351500625"/>
              </p:ext>
            </p:extLst>
          </p:nvPr>
        </p:nvGraphicFramePr>
        <p:xfrm>
          <a:off x="2562225" y="556590"/>
          <a:ext cx="9586428" cy="5758267"/>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999465">
                  <a:extLst>
                    <a:ext uri="{9D8B030D-6E8A-4147-A177-3AD203B41FA5}">
                      <a16:colId xmlns="" xmlns:a16="http://schemas.microsoft.com/office/drawing/2014/main" val="20003"/>
                    </a:ext>
                  </a:extLst>
                </a:gridCol>
                <a:gridCol w="758415">
                  <a:extLst>
                    <a:ext uri="{9D8B030D-6E8A-4147-A177-3AD203B41FA5}">
                      <a16:colId xmlns="" xmlns:a16="http://schemas.microsoft.com/office/drawing/2014/main" val="20004"/>
                    </a:ext>
                  </a:extLst>
                </a:gridCol>
                <a:gridCol w="1009653">
                  <a:extLst>
                    <a:ext uri="{9D8B030D-6E8A-4147-A177-3AD203B41FA5}">
                      <a16:colId xmlns="" xmlns:a16="http://schemas.microsoft.com/office/drawing/2014/main" val="20005"/>
                    </a:ext>
                  </a:extLst>
                </a:gridCol>
                <a:gridCol w="1000639">
                  <a:extLst>
                    <a:ext uri="{9D8B030D-6E8A-4147-A177-3AD203B41FA5}">
                      <a16:colId xmlns="" xmlns:a16="http://schemas.microsoft.com/office/drawing/2014/main" val="20006"/>
                    </a:ext>
                  </a:extLst>
                </a:gridCol>
                <a:gridCol w="1189949">
                  <a:extLst>
                    <a:ext uri="{9D8B030D-6E8A-4147-A177-3AD203B41FA5}">
                      <a16:colId xmlns="" xmlns:a16="http://schemas.microsoft.com/office/drawing/2014/main" val="20007"/>
                    </a:ext>
                  </a:extLst>
                </a:gridCol>
                <a:gridCol w="1198964">
                  <a:extLst>
                    <a:ext uri="{9D8B030D-6E8A-4147-A177-3AD203B41FA5}">
                      <a16:colId xmlns="" xmlns:a16="http://schemas.microsoft.com/office/drawing/2014/main" val="20008"/>
                    </a:ext>
                  </a:extLst>
                </a:gridCol>
                <a:gridCol w="1464439">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baseline="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rgbClr val="53565A"/>
                        </a:solidFill>
                        <a:latin typeface="Cambria" panose="02040503050406030204" pitchFamily="18" charset="0"/>
                        <a:ea typeface="+mn-ea"/>
                        <a:cs typeface="+mn-cs"/>
                      </a:endParaRPr>
                    </a:p>
                    <a:p>
                      <a:pPr algn="l"/>
                      <a:endParaRPr lang="en-US" sz="700" strike="noStrike" kern="1200" baseline="0" dirty="0">
                        <a:solidFill>
                          <a:srgbClr val="53565A"/>
                        </a:solidFill>
                        <a:latin typeface="Cambria" panose="02040503050406030204" pitchFamily="18" charset="0"/>
                        <a:ea typeface="+mn-ea"/>
                        <a:cs typeface="+mn-cs"/>
                      </a:endParaRPr>
                    </a:p>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0712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p>
                      <a:pPr marL="171450" indent="-171450" algn="l">
                        <a:buFont typeface="Arial" panose="020B0604020202020204" pitchFamily="34" charset="0"/>
                        <a:buChar char="•"/>
                      </a:pPr>
                      <a:r>
                        <a:rPr lang="en-US" sz="700" dirty="0">
                          <a:solidFill>
                            <a:srgbClr val="0070C0"/>
                          </a:solidFill>
                        </a:rPr>
                        <a:t>IBM Portlet SDK</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Authoring</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a:t>
                      </a:r>
                    </a:p>
                    <a:p>
                      <a:pPr marL="171450" indent="-171450" algn="l">
                        <a:buFont typeface="Arial" panose="020B0604020202020204" pitchFamily="34" charset="0"/>
                        <a:buChar char="•"/>
                      </a:pPr>
                      <a:r>
                        <a:rPr lang="en-US" sz="700" dirty="0">
                          <a:solidFill>
                            <a:srgbClr val="0070C0"/>
                          </a:solidFill>
                        </a:rPr>
                        <a:t>Dev</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a:solidFill>
                            <a:srgbClr val="00B050"/>
                          </a:solidFill>
                        </a:rPr>
                        <a:t>Migration to MN DC</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59578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Oracle</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SXC WebServices</a:t>
                      </a:r>
                    </a:p>
                    <a:p>
                      <a:pPr marL="171450" indent="-171450" algn="l">
                        <a:buFont typeface="Arial" panose="020B0604020202020204" pitchFamily="34" charset="0"/>
                        <a:buChar char="•"/>
                      </a:pPr>
                      <a:r>
                        <a:rPr lang="en-US" sz="700" dirty="0">
                          <a:solidFill>
                            <a:srgbClr val="0070C0"/>
                          </a:solidFill>
                        </a:rPr>
                        <a:t>AD – sxc.app/sxc.com</a:t>
                      </a:r>
                    </a:p>
                    <a:p>
                      <a:pPr marL="171450" indent="-171450" algn="l">
                        <a:buFont typeface="Arial" panose="020B0604020202020204" pitchFamily="34" charset="0"/>
                        <a:buChar char="•"/>
                      </a:pPr>
                      <a:r>
                        <a:rPr lang="en-US" sz="700" dirty="0">
                          <a:solidFill>
                            <a:srgbClr val="0070C0"/>
                          </a:solidFill>
                        </a:rPr>
                        <a:t>OID</a:t>
                      </a:r>
                    </a:p>
                    <a:p>
                      <a:pPr marL="171450" indent="-171450" algn="l">
                        <a:buFont typeface="Arial" panose="020B0604020202020204" pitchFamily="34" charset="0"/>
                        <a:buChar char="•"/>
                      </a:pPr>
                      <a:r>
                        <a:rPr lang="en-US" sz="700" dirty="0">
                          <a:solidFill>
                            <a:srgbClr val="0070C0"/>
                          </a:solidFill>
                        </a:rPr>
                        <a:t>CBS</a:t>
                      </a:r>
                    </a:p>
                    <a:p>
                      <a:pPr marL="171450" indent="-171450" algn="l">
                        <a:buFont typeface="Arial" panose="020B0604020202020204" pitchFamily="34" charset="0"/>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B050"/>
                          </a:solidFill>
                        </a:rPr>
                        <a:t>MSID</a:t>
                      </a:r>
                    </a:p>
                    <a:p>
                      <a:pPr marL="171450" indent="-171450" algn="l">
                        <a:buFont typeface="Arial" panose="020B0604020202020204" pitchFamily="34" charset="0"/>
                        <a:buChar char="•"/>
                      </a:pPr>
                      <a:r>
                        <a:rPr lang="en-US" sz="700" dirty="0">
                          <a:solidFill>
                            <a:srgbClr val="00B050"/>
                          </a:solidFill>
                        </a:rPr>
                        <a:t>OID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Current – N/A</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rgbClr val="00B050"/>
                          </a:solidFill>
                        </a:rPr>
                        <a:t>Active/Standby</a:t>
                      </a:r>
                      <a:r>
                        <a:rPr lang="en-US" sz="700" baseline="0" dirty="0" smtClean="0">
                          <a:solidFill>
                            <a:srgbClr val="00B050"/>
                          </a:solidFill>
                        </a:rPr>
                        <a:t> </a:t>
                      </a:r>
                      <a:r>
                        <a:rPr lang="en-US" sz="700" dirty="0" smtClean="0">
                          <a:solidFill>
                            <a:srgbClr val="00B050"/>
                          </a:solidFill>
                        </a:rPr>
                        <a:t>(RTO </a:t>
                      </a:r>
                      <a:r>
                        <a:rPr lang="en-US" sz="700" dirty="0">
                          <a:solidFill>
                            <a:srgbClr val="00B050"/>
                          </a:solidFill>
                        </a:rPr>
                        <a:t>24, RPO 1)</a:t>
                      </a:r>
                    </a:p>
                    <a:p>
                      <a:pPr marL="171450" indent="-171450" algn="l">
                        <a:buFont typeface="Arial" panose="020B0604020202020204" pitchFamily="34" charset="0"/>
                        <a:buChar char="•"/>
                      </a:pPr>
                      <a:endParaRPr lang="en-US" sz="700" dirty="0">
                        <a:solidFill>
                          <a:srgbClr val="00B05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66966" y="4313019"/>
            <a:ext cx="2417676" cy="124197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0000" lnSpcReduction="20000"/>
          </a:bodyPr>
          <a:lstStyle>
            <a:lvl1pPr>
              <a:spcBef>
                <a:spcPct val="0"/>
              </a:spcBef>
              <a:buNone/>
              <a:defRPr sz="1200" b="1">
                <a:latin typeface="+mj-lt"/>
                <a:ea typeface="+mj-ea"/>
                <a:cs typeface="+mj-cs"/>
              </a:defRPr>
            </a:lvl1pPr>
          </a:lstStyle>
          <a:p>
            <a:r>
              <a:rPr lang="en-US" sz="1000" dirty="0"/>
              <a:t>System </a:t>
            </a:r>
            <a:r>
              <a:rPr lang="en-US" sz="1000" dirty="0" smtClean="0"/>
              <a:t>Dependencies</a:t>
            </a:r>
            <a:endParaRPr lang="en-US" sz="1000" dirty="0"/>
          </a:p>
          <a:p>
            <a:pPr marL="91440" lvl="1" indent="-91440">
              <a:spcBef>
                <a:spcPct val="0"/>
              </a:spcBef>
              <a:buFont typeface="Arial" panose="020B0604020202020204" pitchFamily="34" charset="0"/>
              <a:buChar char="•"/>
            </a:pPr>
            <a:r>
              <a:rPr lang="en-US" sz="1000" b="1" dirty="0" smtClean="0"/>
              <a:t>L1: Data Operations</a:t>
            </a:r>
          </a:p>
          <a:p>
            <a:pPr marL="0" lvl="1">
              <a:spcBef>
                <a:spcPct val="0"/>
              </a:spcBef>
            </a:pPr>
            <a:r>
              <a:rPr lang="en-US" sz="900" b="1" dirty="0" smtClean="0">
                <a:solidFill>
                  <a:srgbClr val="00B050"/>
                </a:solidFill>
              </a:rPr>
              <a:t>           SXC Web Service </a:t>
            </a:r>
            <a:endParaRPr lang="en-US" sz="900" b="1" dirty="0">
              <a:solidFill>
                <a:srgbClr val="00B050"/>
              </a:solidFill>
            </a:endParaRPr>
          </a:p>
          <a:p>
            <a:pPr marL="91440" lvl="1" indent="-91440">
              <a:spcBef>
                <a:spcPct val="0"/>
              </a:spcBef>
              <a:buFont typeface="Arial" panose="020B0604020202020204" pitchFamily="34" charset="0"/>
              <a:buChar char="•"/>
            </a:pPr>
            <a:r>
              <a:rPr lang="en-US" sz="1000" b="1" dirty="0" smtClean="0"/>
              <a:t>L1</a:t>
            </a:r>
            <a:r>
              <a:rPr lang="en-US" sz="1000" b="1" dirty="0"/>
              <a:t>: Information Technology Enabling Services</a:t>
            </a:r>
          </a:p>
          <a:p>
            <a:pPr marL="0" lvl="1">
              <a:spcBef>
                <a:spcPct val="0"/>
              </a:spcBef>
            </a:pPr>
            <a:r>
              <a:rPr lang="en-US" sz="700" b="1" dirty="0">
                <a:solidFill>
                  <a:srgbClr val="00B050"/>
                </a:solidFill>
              </a:rPr>
              <a:t>           </a:t>
            </a:r>
            <a:r>
              <a:rPr lang="en-US" sz="900" b="1" dirty="0">
                <a:solidFill>
                  <a:srgbClr val="00B050"/>
                </a:solidFill>
              </a:rPr>
              <a:t>Optum ID</a:t>
            </a:r>
          </a:p>
          <a:p>
            <a:pPr marL="91440" lvl="1" indent="-91440">
              <a:spcBef>
                <a:spcPct val="0"/>
              </a:spcBef>
              <a:buFont typeface="Arial" panose="020B0604020202020204" pitchFamily="34" charset="0"/>
              <a:buChar char="•"/>
            </a:pPr>
            <a:r>
              <a:rPr lang="en-US" sz="1000" b="1" dirty="0"/>
              <a:t>L1: Perform </a:t>
            </a:r>
            <a:r>
              <a:rPr lang="en-US" sz="1000" b="1" dirty="0" smtClean="0"/>
              <a:t>Marketing</a:t>
            </a:r>
          </a:p>
          <a:p>
            <a:pPr marL="0" lvl="1">
              <a:spcBef>
                <a:spcPct val="0"/>
              </a:spcBef>
            </a:pPr>
            <a:r>
              <a:rPr lang="en-US" sz="900" b="1" dirty="0" smtClean="0">
                <a:solidFill>
                  <a:srgbClr val="00B050"/>
                </a:solidFill>
              </a:rPr>
              <a:t>           AEM</a:t>
            </a:r>
          </a:p>
          <a:p>
            <a:pPr marL="91440" lvl="1" indent="-91440">
              <a:spcBef>
                <a:spcPct val="0"/>
              </a:spcBef>
              <a:buFont typeface="Arial" panose="020B0604020202020204" pitchFamily="34" charset="0"/>
              <a:buChar char="•"/>
            </a:pPr>
            <a:r>
              <a:rPr lang="en-US" sz="1000" b="1" dirty="0"/>
              <a:t>L1: Manage Billing &amp; </a:t>
            </a:r>
            <a:r>
              <a:rPr lang="en-US" sz="1000" b="1" dirty="0" smtClean="0"/>
              <a:t>Collections</a:t>
            </a:r>
          </a:p>
          <a:p>
            <a:pPr marL="0" lvl="1">
              <a:spcBef>
                <a:spcPct val="0"/>
              </a:spcBef>
            </a:pPr>
            <a:r>
              <a:rPr lang="en-US" sz="900" b="1" dirty="0">
                <a:solidFill>
                  <a:srgbClr val="00B050"/>
                </a:solidFill>
              </a:rPr>
              <a:t>       </a:t>
            </a:r>
            <a:r>
              <a:rPr lang="en-US" sz="900" b="1" dirty="0" smtClean="0">
                <a:solidFill>
                  <a:srgbClr val="00B050"/>
                </a:solidFill>
              </a:rPr>
              <a:t>    CBS</a:t>
            </a:r>
          </a:p>
          <a:p>
            <a:pPr marL="0" lvl="1">
              <a:spcBef>
                <a:spcPct val="0"/>
              </a:spcBef>
            </a:pPr>
            <a:endParaRPr lang="en-US" sz="700" b="1" dirty="0">
              <a:solidFill>
                <a:srgbClr val="00B050"/>
              </a:solidFill>
            </a:endParaRPr>
          </a:p>
          <a:p>
            <a:pPr marL="0" lvl="1">
              <a:spcBef>
                <a:spcPct val="0"/>
              </a:spcBef>
            </a:pPr>
            <a:endParaRPr lang="en-US" sz="700" b="1" dirty="0">
              <a:solidFill>
                <a:srgbClr val="00B050"/>
              </a:solidFill>
            </a:endParaRPr>
          </a:p>
          <a:p>
            <a:endParaRPr lang="en-US" dirty="0">
              <a:solidFill>
                <a:prstClr val="black"/>
              </a:solidFill>
            </a:endParaRPr>
          </a:p>
        </p:txBody>
      </p:sp>
      <p:sp>
        <p:nvSpPr>
          <p:cNvPr id="8" name="Text Placeholder 3"/>
          <p:cNvSpPr txBox="1">
            <a:spLocks/>
          </p:cNvSpPr>
          <p:nvPr/>
        </p:nvSpPr>
        <p:spPr>
          <a:xfrm>
            <a:off x="85756" y="5635953"/>
            <a:ext cx="2380093"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52500" lnSpcReduction="20000"/>
          </a:bodyPr>
          <a:lstStyle>
            <a:lvl1pPr>
              <a:spcBef>
                <a:spcPct val="0"/>
              </a:spcBef>
              <a:buNone/>
              <a:defRPr sz="1200" b="1">
                <a:latin typeface="+mj-lt"/>
                <a:ea typeface="+mj-ea"/>
                <a:cs typeface="+mj-cs"/>
              </a:defRPr>
            </a:lvl1pPr>
          </a:lstStyle>
          <a:p>
            <a:r>
              <a:rPr lang="en-US" dirty="0"/>
              <a:t>Application / Platform TCO</a:t>
            </a:r>
          </a:p>
          <a:p>
            <a:endParaRPr lang="en-US" dirty="0"/>
          </a:p>
          <a:p>
            <a:r>
              <a:rPr lang="en-US" dirty="0"/>
              <a:t>2018: $563K</a:t>
            </a:r>
          </a:p>
          <a:p>
            <a:r>
              <a:rPr lang="en-US" dirty="0"/>
              <a:t>2019</a:t>
            </a:r>
            <a:r>
              <a:rPr lang="en-US" dirty="0" smtClean="0"/>
              <a:t>: </a:t>
            </a:r>
            <a:endParaRPr lang="en-US" dirty="0"/>
          </a:p>
          <a:p>
            <a:r>
              <a:rPr lang="en-US" dirty="0"/>
              <a:t>2020:</a:t>
            </a:r>
          </a:p>
          <a:p>
            <a:endParaRPr lang="en-US" dirty="0"/>
          </a:p>
          <a:p>
            <a:r>
              <a:rPr lang="en-US" dirty="0"/>
              <a:t>Notes: As of Aug 2018: </a:t>
            </a:r>
          </a:p>
          <a:p>
            <a:pPr marL="171450" indent="-171450">
              <a:buFont typeface="Arial" panose="020B0604020202020204" pitchFamily="34" charset="0"/>
              <a:buChar char="•"/>
            </a:pPr>
            <a:r>
              <a:rPr lang="en-US" dirty="0"/>
              <a:t>282k (Infrastructure)</a:t>
            </a:r>
          </a:p>
          <a:p>
            <a:pPr marL="171450" indent="-171450">
              <a:buFont typeface="Arial" panose="020B0604020202020204" pitchFamily="34" charset="0"/>
              <a:buChar char="•"/>
            </a:pPr>
            <a:r>
              <a:rPr lang="en-US" dirty="0"/>
              <a:t>281k (O&amp;M) – </a:t>
            </a:r>
            <a:r>
              <a:rPr lang="en-US" dirty="0">
                <a:solidFill>
                  <a:srgbClr val="C00000"/>
                </a:solidFill>
              </a:rPr>
              <a:t>Numbers include figures for “Client Portal (OptumRx)” and “ORx Client Information Center” </a:t>
            </a:r>
            <a:r>
              <a:rPr lang="en-US" dirty="0" smtClean="0">
                <a:solidFill>
                  <a:srgbClr val="C00000"/>
                </a:solidFill>
              </a:rPr>
              <a:t>records</a:t>
            </a:r>
            <a:endParaRPr lang="en-US" dirty="0">
              <a:solidFill>
                <a:srgbClr val="C00000"/>
              </a:solidFill>
            </a:endParaRPr>
          </a:p>
          <a:p>
            <a:pPr marL="628650" lvl="2" indent="-171450">
              <a:spcBef>
                <a:spcPct val="0"/>
              </a:spcBef>
              <a:buFont typeface="Arial" panose="020B0604020202020204" pitchFamily="34" charset="0"/>
              <a:buChar char="•"/>
            </a:pPr>
            <a:r>
              <a:rPr lang="en-US" sz="1100" b="1" dirty="0">
                <a:latin typeface="+mj-lt"/>
                <a:ea typeface="+mj-ea"/>
                <a:cs typeface="+mj-cs"/>
              </a:rPr>
              <a:t>$13K Client Portal (OptumRx)</a:t>
            </a:r>
          </a:p>
          <a:p>
            <a:pPr marL="628650" lvl="2" indent="-171450">
              <a:spcBef>
                <a:spcPct val="0"/>
              </a:spcBef>
              <a:buFont typeface="Arial" panose="020B0604020202020204" pitchFamily="34" charset="0"/>
              <a:buChar char="•"/>
            </a:pPr>
            <a:r>
              <a:rPr lang="en-US" sz="1100" b="1" dirty="0">
                <a:latin typeface="+mj-lt"/>
                <a:ea typeface="+mj-ea"/>
                <a:cs typeface="+mj-cs"/>
              </a:rPr>
              <a:t>$268K ORx - Client Information Center</a:t>
            </a:r>
          </a:p>
          <a:p>
            <a:pPr marL="628650" lvl="1" indent="-171450">
              <a:buFont typeface="Arial" panose="020B0604020202020204" pitchFamily="34" charset="0"/>
              <a:buChar char="•"/>
            </a:pPr>
            <a:endParaRPr lang="en-US" dirty="0">
              <a:solidFill>
                <a:prstClr val="black"/>
              </a:solidFill>
            </a:endParaRPr>
          </a:p>
          <a:p>
            <a:pPr marL="628650" lvl="1" indent="-171450">
              <a:buFont typeface="Arial" panose="020B0604020202020204" pitchFamily="34" charset="0"/>
              <a:buChar char="•"/>
            </a:pPr>
            <a:endParaRPr lang="en-US" dirty="0">
              <a:solidFill>
                <a:prstClr val="black"/>
              </a:solidFill>
            </a:endParaRPr>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grpSp>
        <p:nvGrpSpPr>
          <p:cNvPr id="12" name="Group 11"/>
          <p:cNvGrpSpPr/>
          <p:nvPr/>
        </p:nvGrpSpPr>
        <p:grpSpPr>
          <a:xfrm>
            <a:off x="79963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Tree>
    <p:extLst>
      <p:ext uri="{BB962C8B-B14F-4D97-AF65-F5344CB8AC3E}">
        <p14:creationId xmlns:p14="http://schemas.microsoft.com/office/powerpoint/2010/main" val="9880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6400" y="1049867"/>
            <a:ext cx="5384800" cy="2760133"/>
          </a:xfrm>
          <a:prstGeom prst="rect">
            <a:avLst/>
          </a:prstGeom>
          <a:solidFill>
            <a:schemeClr val="tx2">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81000" y="190500"/>
            <a:ext cx="10972800" cy="769938"/>
          </a:xfrm>
        </p:spPr>
        <p:txBody>
          <a:bodyPr>
            <a:noAutofit/>
          </a:bodyPr>
          <a:lstStyle/>
          <a:p>
            <a:r>
              <a:rPr lang="en-US" sz="3600" dirty="0" smtClean="0"/>
              <a:t>Rx Enterprise Architecture Control Points</a:t>
            </a:r>
            <a:br>
              <a:rPr lang="en-US" sz="3600" dirty="0" smtClean="0"/>
            </a:br>
            <a:r>
              <a:rPr lang="en-US" sz="2000" dirty="0" smtClean="0"/>
              <a:t>Strategy and Enabler</a:t>
            </a:r>
            <a:endParaRPr lang="en-US" sz="2000" dirty="0"/>
          </a:p>
        </p:txBody>
      </p:sp>
      <p:sp>
        <p:nvSpPr>
          <p:cNvPr id="3" name="Content Placeholder 2"/>
          <p:cNvSpPr>
            <a:spLocks noGrp="1"/>
          </p:cNvSpPr>
          <p:nvPr>
            <p:ph idx="1"/>
          </p:nvPr>
        </p:nvSpPr>
        <p:spPr>
          <a:xfrm>
            <a:off x="1181100" y="1583268"/>
            <a:ext cx="4610100" cy="999067"/>
          </a:xfrm>
        </p:spPr>
        <p:txBody>
          <a:bodyPr>
            <a:normAutofit/>
          </a:bodyPr>
          <a:lstStyle/>
          <a:p>
            <a:pPr marL="57150" indent="0" algn="just">
              <a:buNone/>
            </a:pPr>
            <a:r>
              <a:rPr lang="en-US" sz="1500" dirty="0" smtClean="0"/>
              <a:t>Create a personalized </a:t>
            </a:r>
            <a:r>
              <a:rPr lang="en-US" sz="1500" dirty="0"/>
              <a:t>C</a:t>
            </a:r>
            <a:r>
              <a:rPr lang="en-US" sz="1500" dirty="0" smtClean="0"/>
              <a:t>ustomer </a:t>
            </a:r>
            <a:r>
              <a:rPr lang="en-US" sz="1500" dirty="0"/>
              <a:t>J</a:t>
            </a:r>
            <a:r>
              <a:rPr lang="en-US" sz="1500" dirty="0" smtClean="0"/>
              <a:t>ourney through a consistent user experience  across all channels powered by end to end personalization</a:t>
            </a:r>
          </a:p>
        </p:txBody>
      </p:sp>
      <p:sp>
        <p:nvSpPr>
          <p:cNvPr id="8" name="Rectangle 7"/>
          <p:cNvSpPr/>
          <p:nvPr/>
        </p:nvSpPr>
        <p:spPr>
          <a:xfrm>
            <a:off x="406400" y="1049867"/>
            <a:ext cx="5384800" cy="491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65667" y="1049867"/>
            <a:ext cx="5223933" cy="369332"/>
          </a:xfrm>
          <a:prstGeom prst="rect">
            <a:avLst/>
          </a:prstGeom>
          <a:noFill/>
        </p:spPr>
        <p:txBody>
          <a:bodyPr wrap="square" rtlCol="0">
            <a:spAutoFit/>
          </a:bodyPr>
          <a:lstStyle/>
          <a:p>
            <a:pPr algn="ctr"/>
            <a:r>
              <a:rPr lang="en-US" b="1" dirty="0"/>
              <a:t>Experience / Business Capabilities</a:t>
            </a:r>
          </a:p>
        </p:txBody>
      </p:sp>
      <p:sp>
        <p:nvSpPr>
          <p:cNvPr id="10" name="Rectangle 9"/>
          <p:cNvSpPr/>
          <p:nvPr/>
        </p:nvSpPr>
        <p:spPr>
          <a:xfrm>
            <a:off x="448735" y="1590889"/>
            <a:ext cx="465667" cy="999067"/>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48734" y="2649220"/>
            <a:ext cx="465667" cy="1126066"/>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rot="16200000">
            <a:off x="152388" y="1862664"/>
            <a:ext cx="1024466" cy="369332"/>
          </a:xfrm>
          <a:prstGeom prst="rect">
            <a:avLst/>
          </a:prstGeom>
          <a:noFill/>
        </p:spPr>
        <p:txBody>
          <a:bodyPr wrap="square" rtlCol="0">
            <a:spAutoFit/>
          </a:bodyPr>
          <a:lstStyle/>
          <a:p>
            <a:r>
              <a:rPr lang="en-US" dirty="0" smtClean="0"/>
              <a:t>Strategy</a:t>
            </a:r>
            <a:endParaRPr lang="en-US" dirty="0"/>
          </a:p>
        </p:txBody>
      </p:sp>
      <p:sp>
        <p:nvSpPr>
          <p:cNvPr id="13" name="TextBox 12"/>
          <p:cNvSpPr txBox="1"/>
          <p:nvPr/>
        </p:nvSpPr>
        <p:spPr>
          <a:xfrm rot="16200000">
            <a:off x="152389" y="3019966"/>
            <a:ext cx="1024466" cy="369332"/>
          </a:xfrm>
          <a:prstGeom prst="rect">
            <a:avLst/>
          </a:prstGeom>
          <a:noFill/>
        </p:spPr>
        <p:txBody>
          <a:bodyPr wrap="square" rtlCol="0">
            <a:spAutoFit/>
          </a:bodyPr>
          <a:lstStyle/>
          <a:p>
            <a:pPr algn="ctr"/>
            <a:r>
              <a:rPr lang="en-US" dirty="0" smtClean="0"/>
              <a:t>Enabler</a:t>
            </a:r>
            <a:endParaRPr lang="en-US" dirty="0"/>
          </a:p>
        </p:txBody>
      </p:sp>
      <p:sp>
        <p:nvSpPr>
          <p:cNvPr id="14" name="Content Placeholder 2"/>
          <p:cNvSpPr txBox="1">
            <a:spLocks/>
          </p:cNvSpPr>
          <p:nvPr/>
        </p:nvSpPr>
        <p:spPr>
          <a:xfrm>
            <a:off x="983349" y="2671230"/>
            <a:ext cx="4706251" cy="113877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85750" algn="just"/>
            <a:r>
              <a:rPr lang="en-US" sz="1200" dirty="0" smtClean="0"/>
              <a:t>Consistency in presentation layer through a global UI platform to achieve differentiation and a disruptive approach in the healthcare user experience model</a:t>
            </a:r>
          </a:p>
          <a:p>
            <a:pPr indent="-285750" algn="just"/>
            <a:r>
              <a:rPr lang="en-US" sz="1200" dirty="0" smtClean="0"/>
              <a:t>Independence from backend system unavailability and still be able to engage and fulfill customer needs through data enablement in middleware layer</a:t>
            </a:r>
          </a:p>
          <a:p>
            <a:pPr indent="-285750" algn="just"/>
            <a:r>
              <a:rPr lang="en-US" sz="1200" dirty="0" smtClean="0"/>
              <a:t>Unified instrumentation and monitoring strategy from customer journey perspective across all OptumRx digital assets and channels</a:t>
            </a:r>
          </a:p>
          <a:p>
            <a:pPr indent="-285750" algn="just"/>
            <a:r>
              <a:rPr lang="en-US" sz="1200" dirty="0" smtClean="0"/>
              <a:t>HCP adoption and promotion to enable the OptumRx customer eco-system   </a:t>
            </a:r>
          </a:p>
          <a:p>
            <a:pPr indent="-285750" algn="just"/>
            <a:endParaRPr lang="en-US" sz="1200" dirty="0"/>
          </a:p>
        </p:txBody>
      </p:sp>
      <p:sp>
        <p:nvSpPr>
          <p:cNvPr id="16" name="Rectangle 15"/>
          <p:cNvSpPr/>
          <p:nvPr/>
        </p:nvSpPr>
        <p:spPr>
          <a:xfrm>
            <a:off x="6014720" y="1042246"/>
            <a:ext cx="5384800" cy="2760133"/>
          </a:xfrm>
          <a:prstGeom prst="rect">
            <a:avLst/>
          </a:prstGeom>
          <a:solidFill>
            <a:schemeClr val="accent6">
              <a:lumMod val="20000"/>
              <a:lumOff val="80000"/>
            </a:schemeClr>
          </a:solidFill>
          <a:ln>
            <a:solidFill>
              <a:schemeClr val="accent6">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p:cNvSpPr>
            <a:spLocks noGrp="1"/>
          </p:cNvSpPr>
          <p:nvPr>
            <p:ph idx="1"/>
          </p:nvPr>
        </p:nvSpPr>
        <p:spPr>
          <a:xfrm>
            <a:off x="6591669" y="1575647"/>
            <a:ext cx="4807851" cy="999067"/>
          </a:xfrm>
        </p:spPr>
        <p:txBody>
          <a:bodyPr>
            <a:normAutofit fontScale="92500"/>
          </a:bodyPr>
          <a:lstStyle/>
          <a:p>
            <a:pPr marL="57150" indent="0" algn="just">
              <a:buNone/>
            </a:pPr>
            <a:r>
              <a:rPr lang="en-US" sz="1500" dirty="0" smtClean="0"/>
              <a:t>Strengthen our core Customer and Product Strategy by enabling a whenever-&amp;-wherever data as a service platform. Powered by deep Machine Learning (ML) and Artificial Intelligence (AI) to provide a personalized customer experience</a:t>
            </a:r>
            <a:endParaRPr lang="en-US" sz="1500" dirty="0"/>
          </a:p>
        </p:txBody>
      </p:sp>
      <p:sp>
        <p:nvSpPr>
          <p:cNvPr id="18" name="Rectangle 17"/>
          <p:cNvSpPr/>
          <p:nvPr/>
        </p:nvSpPr>
        <p:spPr>
          <a:xfrm>
            <a:off x="6014720" y="1042246"/>
            <a:ext cx="5384800" cy="491066"/>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073987" y="1042246"/>
            <a:ext cx="5223933" cy="369332"/>
          </a:xfrm>
          <a:prstGeom prst="rect">
            <a:avLst/>
          </a:prstGeom>
          <a:noFill/>
        </p:spPr>
        <p:txBody>
          <a:bodyPr wrap="square" rtlCol="0">
            <a:spAutoFit/>
          </a:bodyPr>
          <a:lstStyle/>
          <a:p>
            <a:pPr algn="ctr"/>
            <a:r>
              <a:rPr lang="en-US" b="1" dirty="0"/>
              <a:t>Data – ML /AI</a:t>
            </a:r>
          </a:p>
        </p:txBody>
      </p:sp>
      <p:sp>
        <p:nvSpPr>
          <p:cNvPr id="20" name="Rectangle 19"/>
          <p:cNvSpPr/>
          <p:nvPr/>
        </p:nvSpPr>
        <p:spPr>
          <a:xfrm>
            <a:off x="6057055" y="1583268"/>
            <a:ext cx="465667" cy="999067"/>
          </a:xfrm>
          <a:prstGeom prst="rect">
            <a:avLst/>
          </a:prstGeom>
          <a:solidFill>
            <a:schemeClr val="accent6">
              <a:lumMod val="60000"/>
              <a:lumOff val="4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057054" y="2641599"/>
            <a:ext cx="465667" cy="1126066"/>
          </a:xfrm>
          <a:prstGeom prst="rect">
            <a:avLst/>
          </a:prstGeom>
          <a:solidFill>
            <a:schemeClr val="accent6">
              <a:lumMod val="60000"/>
              <a:lumOff val="40000"/>
            </a:schemeClr>
          </a:solidFill>
          <a:ln>
            <a:solidFill>
              <a:schemeClr val="accent6">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rot="16200000">
            <a:off x="5760708" y="1855043"/>
            <a:ext cx="1024466" cy="369332"/>
          </a:xfrm>
          <a:prstGeom prst="rect">
            <a:avLst/>
          </a:prstGeom>
          <a:noFill/>
        </p:spPr>
        <p:txBody>
          <a:bodyPr wrap="square" rtlCol="0">
            <a:spAutoFit/>
          </a:bodyPr>
          <a:lstStyle/>
          <a:p>
            <a:r>
              <a:rPr lang="en-US" dirty="0" smtClean="0"/>
              <a:t>Strategy</a:t>
            </a:r>
            <a:endParaRPr lang="en-US" dirty="0"/>
          </a:p>
        </p:txBody>
      </p:sp>
      <p:sp>
        <p:nvSpPr>
          <p:cNvPr id="23" name="TextBox 22"/>
          <p:cNvSpPr txBox="1"/>
          <p:nvPr/>
        </p:nvSpPr>
        <p:spPr>
          <a:xfrm rot="16200000">
            <a:off x="5760709" y="3012345"/>
            <a:ext cx="1024466" cy="369332"/>
          </a:xfrm>
          <a:prstGeom prst="rect">
            <a:avLst/>
          </a:prstGeom>
          <a:noFill/>
        </p:spPr>
        <p:txBody>
          <a:bodyPr wrap="square" rtlCol="0">
            <a:spAutoFit/>
          </a:bodyPr>
          <a:lstStyle/>
          <a:p>
            <a:pPr algn="ctr"/>
            <a:r>
              <a:rPr lang="en-US" dirty="0" smtClean="0"/>
              <a:t>Enabler</a:t>
            </a:r>
            <a:endParaRPr lang="en-US" dirty="0"/>
          </a:p>
        </p:txBody>
      </p:sp>
      <p:sp>
        <p:nvSpPr>
          <p:cNvPr id="24" name="Content Placeholder 2"/>
          <p:cNvSpPr txBox="1">
            <a:spLocks/>
          </p:cNvSpPr>
          <p:nvPr/>
        </p:nvSpPr>
        <p:spPr>
          <a:xfrm>
            <a:off x="6591669" y="2582335"/>
            <a:ext cx="4706251" cy="122004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85750" algn="just"/>
            <a:r>
              <a:rPr lang="en-US" sz="1200" dirty="0" smtClean="0"/>
              <a:t>Data enablement which is channel specific and personalized</a:t>
            </a:r>
          </a:p>
          <a:p>
            <a:pPr indent="-285750" algn="just"/>
            <a:r>
              <a:rPr lang="en-US" sz="1200" dirty="0" smtClean="0"/>
              <a:t>Streaming platform to abstract source data to a highly available and performant layer powered by enterprise caching technology </a:t>
            </a:r>
          </a:p>
          <a:p>
            <a:pPr indent="-285750" algn="just"/>
            <a:r>
              <a:rPr lang="en-US" sz="1200" dirty="0" smtClean="0"/>
              <a:t>Provide data as a service at enterprise level which is formatted, relevant, feature friendly which can support localization and internationalization</a:t>
            </a:r>
          </a:p>
          <a:p>
            <a:pPr indent="-285750" algn="just"/>
            <a:r>
              <a:rPr lang="en-US" sz="1200" dirty="0" smtClean="0"/>
              <a:t>Built in data governance and quality by design</a:t>
            </a:r>
          </a:p>
          <a:p>
            <a:pPr indent="-285750" algn="just"/>
            <a:r>
              <a:rPr lang="en-US" sz="1200" dirty="0" smtClean="0"/>
              <a:t>Leverage next generation ML and AI technology to enrich experience and provide relevancy</a:t>
            </a:r>
          </a:p>
          <a:p>
            <a:pPr marL="57150" indent="0" algn="just">
              <a:buNone/>
            </a:pPr>
            <a:endParaRPr lang="en-US" sz="1200" dirty="0" smtClean="0"/>
          </a:p>
          <a:p>
            <a:pPr indent="-285750" algn="just"/>
            <a:endParaRPr lang="en-US" sz="1200" dirty="0" smtClean="0"/>
          </a:p>
          <a:p>
            <a:pPr indent="-285750" algn="just"/>
            <a:endParaRPr lang="en-US" sz="1200" dirty="0"/>
          </a:p>
        </p:txBody>
      </p:sp>
      <p:sp>
        <p:nvSpPr>
          <p:cNvPr id="27" name="Rectangle 26"/>
          <p:cNvSpPr/>
          <p:nvPr/>
        </p:nvSpPr>
        <p:spPr>
          <a:xfrm>
            <a:off x="389467" y="4006241"/>
            <a:ext cx="5384800" cy="2760133"/>
          </a:xfrm>
          <a:prstGeom prst="rect">
            <a:avLst/>
          </a:prstGeom>
          <a:solidFill>
            <a:schemeClr val="accent4">
              <a:lumMod val="20000"/>
              <a:lumOff val="80000"/>
            </a:schemeClr>
          </a:solidFill>
          <a:ln>
            <a:solidFill>
              <a:schemeClr val="accent2">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ontent Placeholder 2"/>
          <p:cNvSpPr>
            <a:spLocks noGrp="1"/>
          </p:cNvSpPr>
          <p:nvPr>
            <p:ph idx="1"/>
          </p:nvPr>
        </p:nvSpPr>
        <p:spPr>
          <a:xfrm>
            <a:off x="1150620" y="4539642"/>
            <a:ext cx="4623647" cy="1109131"/>
          </a:xfrm>
        </p:spPr>
        <p:txBody>
          <a:bodyPr>
            <a:normAutofit fontScale="85000" lnSpcReduction="20000"/>
          </a:bodyPr>
          <a:lstStyle/>
          <a:p>
            <a:pPr marL="57150" indent="0" algn="just">
              <a:buNone/>
            </a:pPr>
            <a:r>
              <a:rPr lang="en-US" sz="1800" dirty="0" smtClean="0"/>
              <a:t>Build a Centralized Integration Service Layer for OptumRx that consolidates all business rules into a single platform. Built upon an Micro-services API platform that is resilient, highly-performant, scalable, agile and increases speed to market </a:t>
            </a:r>
            <a:endParaRPr lang="en-US" sz="1800" dirty="0"/>
          </a:p>
          <a:p>
            <a:pPr marL="57150" indent="0" algn="just">
              <a:buNone/>
            </a:pPr>
            <a:endParaRPr lang="en-US" sz="1800" dirty="0"/>
          </a:p>
        </p:txBody>
      </p:sp>
      <p:sp>
        <p:nvSpPr>
          <p:cNvPr id="29" name="Rectangle 28"/>
          <p:cNvSpPr/>
          <p:nvPr/>
        </p:nvSpPr>
        <p:spPr>
          <a:xfrm>
            <a:off x="389467" y="4006241"/>
            <a:ext cx="5384800" cy="491066"/>
          </a:xfrm>
          <a:prstGeom prst="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48734" y="4006241"/>
            <a:ext cx="5223933" cy="369332"/>
          </a:xfrm>
          <a:prstGeom prst="rect">
            <a:avLst/>
          </a:prstGeom>
          <a:noFill/>
        </p:spPr>
        <p:txBody>
          <a:bodyPr wrap="square" rtlCol="0">
            <a:spAutoFit/>
          </a:bodyPr>
          <a:lstStyle/>
          <a:p>
            <a:pPr algn="ctr"/>
            <a:r>
              <a:rPr lang="en-US" b="1" dirty="0"/>
              <a:t>Integration</a:t>
            </a:r>
          </a:p>
        </p:txBody>
      </p:sp>
      <p:sp>
        <p:nvSpPr>
          <p:cNvPr id="31" name="Rectangle 30"/>
          <p:cNvSpPr/>
          <p:nvPr/>
        </p:nvSpPr>
        <p:spPr>
          <a:xfrm>
            <a:off x="431802" y="4539642"/>
            <a:ext cx="465667" cy="999067"/>
          </a:xfrm>
          <a:prstGeom prst="rect">
            <a:avLst/>
          </a:prstGeom>
          <a:solidFill>
            <a:schemeClr val="accent2">
              <a:lumMod val="40000"/>
              <a:lumOff val="60000"/>
            </a:schemeClr>
          </a:solidFill>
          <a:ln>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31801" y="5597973"/>
            <a:ext cx="465667" cy="1126066"/>
          </a:xfrm>
          <a:prstGeom prst="rect">
            <a:avLst/>
          </a:prstGeom>
          <a:solidFill>
            <a:schemeClr val="accent2">
              <a:lumMod val="40000"/>
              <a:lumOff val="60000"/>
            </a:schemeClr>
          </a:solidFill>
          <a:ln>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rot="16200000">
            <a:off x="135455" y="4819038"/>
            <a:ext cx="1024466" cy="369332"/>
          </a:xfrm>
          <a:prstGeom prst="rect">
            <a:avLst/>
          </a:prstGeom>
          <a:noFill/>
        </p:spPr>
        <p:txBody>
          <a:bodyPr wrap="square" rtlCol="0">
            <a:spAutoFit/>
          </a:bodyPr>
          <a:lstStyle/>
          <a:p>
            <a:r>
              <a:rPr lang="en-US" dirty="0" smtClean="0"/>
              <a:t>Strategy</a:t>
            </a:r>
            <a:endParaRPr lang="en-US" dirty="0"/>
          </a:p>
        </p:txBody>
      </p:sp>
      <p:sp>
        <p:nvSpPr>
          <p:cNvPr id="34" name="TextBox 33"/>
          <p:cNvSpPr txBox="1"/>
          <p:nvPr/>
        </p:nvSpPr>
        <p:spPr>
          <a:xfrm rot="16200000">
            <a:off x="135456" y="5976340"/>
            <a:ext cx="1024466" cy="369332"/>
          </a:xfrm>
          <a:prstGeom prst="rect">
            <a:avLst/>
          </a:prstGeom>
          <a:noFill/>
        </p:spPr>
        <p:txBody>
          <a:bodyPr wrap="square" rtlCol="0">
            <a:spAutoFit/>
          </a:bodyPr>
          <a:lstStyle/>
          <a:p>
            <a:pPr algn="ctr"/>
            <a:r>
              <a:rPr lang="en-US" dirty="0" smtClean="0"/>
              <a:t>Enabler</a:t>
            </a:r>
            <a:endParaRPr lang="en-US" dirty="0"/>
          </a:p>
        </p:txBody>
      </p:sp>
      <p:sp>
        <p:nvSpPr>
          <p:cNvPr id="35" name="Content Placeholder 2"/>
          <p:cNvSpPr txBox="1">
            <a:spLocks/>
          </p:cNvSpPr>
          <p:nvPr/>
        </p:nvSpPr>
        <p:spPr>
          <a:xfrm>
            <a:off x="966416" y="5627604"/>
            <a:ext cx="4706251" cy="113877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85750" algn="just"/>
            <a:r>
              <a:rPr lang="en-US" sz="1200" dirty="0" smtClean="0"/>
              <a:t>Consolidation of business logic empowered by micro-service API model</a:t>
            </a:r>
          </a:p>
          <a:p>
            <a:pPr indent="-285750" algn="just"/>
            <a:r>
              <a:rPr lang="en-US" sz="1200" dirty="0" smtClean="0"/>
              <a:t>Achieve data canonicalization and re-usability through Edge, Coarse grained and Fine grained modeling of APIs  </a:t>
            </a:r>
          </a:p>
          <a:p>
            <a:pPr indent="-285750" algn="just"/>
            <a:r>
              <a:rPr lang="en-US" sz="1200" dirty="0" smtClean="0"/>
              <a:t>Containerization and cloud enablement readiness to support scale on demand at atomic entity level</a:t>
            </a:r>
          </a:p>
          <a:p>
            <a:pPr indent="-285750" algn="just"/>
            <a:r>
              <a:rPr lang="en-US" sz="1200" dirty="0" smtClean="0"/>
              <a:t>Leverage API gateway to support service isolation and discovery. </a:t>
            </a:r>
            <a:r>
              <a:rPr lang="en-US" sz="1200" dirty="0"/>
              <a:t>E</a:t>
            </a:r>
            <a:r>
              <a:rPr lang="en-US" sz="1200" dirty="0" smtClean="0"/>
              <a:t>nabled by robust security measures on authentication and rate-limiting</a:t>
            </a:r>
          </a:p>
          <a:p>
            <a:pPr indent="-285750" algn="just"/>
            <a:endParaRPr lang="en-US" sz="1200" dirty="0"/>
          </a:p>
        </p:txBody>
      </p:sp>
      <p:sp>
        <p:nvSpPr>
          <p:cNvPr id="36" name="Rectangle 35"/>
          <p:cNvSpPr/>
          <p:nvPr/>
        </p:nvSpPr>
        <p:spPr>
          <a:xfrm>
            <a:off x="5997787" y="4006241"/>
            <a:ext cx="5384800" cy="2760133"/>
          </a:xfrm>
          <a:prstGeom prst="rect">
            <a:avLst/>
          </a:prstGeom>
          <a:solidFill>
            <a:schemeClr val="accent5">
              <a:lumMod val="20000"/>
              <a:lumOff val="80000"/>
            </a:schemeClr>
          </a:solidFill>
          <a:ln>
            <a:solidFill>
              <a:schemeClr val="accent5">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ontent Placeholder 2"/>
          <p:cNvSpPr>
            <a:spLocks noGrp="1"/>
          </p:cNvSpPr>
          <p:nvPr>
            <p:ph idx="1"/>
          </p:nvPr>
        </p:nvSpPr>
        <p:spPr>
          <a:xfrm>
            <a:off x="6574736" y="4532021"/>
            <a:ext cx="4807851" cy="999067"/>
          </a:xfrm>
        </p:spPr>
        <p:txBody>
          <a:bodyPr>
            <a:normAutofit fontScale="92500" lnSpcReduction="20000"/>
          </a:bodyPr>
          <a:lstStyle/>
          <a:p>
            <a:pPr marL="57150" indent="0" algn="just">
              <a:buNone/>
            </a:pPr>
            <a:r>
              <a:rPr lang="en-US" sz="1800" dirty="0" smtClean="0"/>
              <a:t>Build highly available world class technology platform that is cloud enabled, resilient, scalable and can provide abstraction from backend system with optimization in cost and simplified stack</a:t>
            </a:r>
            <a:endParaRPr lang="en-US" sz="1800" dirty="0"/>
          </a:p>
          <a:p>
            <a:pPr marL="57150" indent="0" algn="just">
              <a:buNone/>
            </a:pPr>
            <a:endParaRPr lang="en-US" sz="1800" dirty="0"/>
          </a:p>
        </p:txBody>
      </p:sp>
      <p:sp>
        <p:nvSpPr>
          <p:cNvPr id="38" name="Rectangle 37"/>
          <p:cNvSpPr/>
          <p:nvPr/>
        </p:nvSpPr>
        <p:spPr>
          <a:xfrm>
            <a:off x="5997787" y="3998620"/>
            <a:ext cx="5384800" cy="491066"/>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6057054" y="3998620"/>
            <a:ext cx="5223933" cy="369332"/>
          </a:xfrm>
          <a:prstGeom prst="rect">
            <a:avLst/>
          </a:prstGeom>
          <a:noFill/>
        </p:spPr>
        <p:txBody>
          <a:bodyPr wrap="square" rtlCol="0">
            <a:spAutoFit/>
          </a:bodyPr>
          <a:lstStyle/>
          <a:p>
            <a:pPr algn="ctr"/>
            <a:r>
              <a:rPr lang="en-US" b="1" dirty="0"/>
              <a:t>Platform </a:t>
            </a:r>
            <a:r>
              <a:rPr lang="en-US" b="1" dirty="0" smtClean="0"/>
              <a:t>– SW </a:t>
            </a:r>
            <a:r>
              <a:rPr lang="en-US" b="1" dirty="0"/>
              <a:t>Architecture &amp; Technology</a:t>
            </a:r>
          </a:p>
        </p:txBody>
      </p:sp>
      <p:sp>
        <p:nvSpPr>
          <p:cNvPr id="40" name="Rectangle 39"/>
          <p:cNvSpPr/>
          <p:nvPr/>
        </p:nvSpPr>
        <p:spPr>
          <a:xfrm>
            <a:off x="6040122" y="4539642"/>
            <a:ext cx="465667" cy="999067"/>
          </a:xfrm>
          <a:prstGeom prst="rect">
            <a:avLst/>
          </a:prstGeom>
          <a:solidFill>
            <a:schemeClr val="accent5">
              <a:lumMod val="40000"/>
              <a:lumOff val="6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040121" y="5597973"/>
            <a:ext cx="465667" cy="1126066"/>
          </a:xfrm>
          <a:prstGeom prst="rect">
            <a:avLst/>
          </a:prstGeom>
          <a:solidFill>
            <a:schemeClr val="accent5">
              <a:lumMod val="40000"/>
              <a:lumOff val="6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p:cNvSpPr txBox="1"/>
          <p:nvPr/>
        </p:nvSpPr>
        <p:spPr>
          <a:xfrm rot="16200000">
            <a:off x="5743775" y="4811417"/>
            <a:ext cx="1024466" cy="369332"/>
          </a:xfrm>
          <a:prstGeom prst="rect">
            <a:avLst/>
          </a:prstGeom>
          <a:noFill/>
        </p:spPr>
        <p:txBody>
          <a:bodyPr wrap="square" rtlCol="0">
            <a:spAutoFit/>
          </a:bodyPr>
          <a:lstStyle/>
          <a:p>
            <a:r>
              <a:rPr lang="en-US" dirty="0" smtClean="0"/>
              <a:t>Strategy</a:t>
            </a:r>
            <a:endParaRPr lang="en-US" dirty="0"/>
          </a:p>
        </p:txBody>
      </p:sp>
      <p:sp>
        <p:nvSpPr>
          <p:cNvPr id="43" name="TextBox 42"/>
          <p:cNvSpPr txBox="1"/>
          <p:nvPr/>
        </p:nvSpPr>
        <p:spPr>
          <a:xfrm rot="16200000">
            <a:off x="5743776" y="5968719"/>
            <a:ext cx="1024466" cy="369332"/>
          </a:xfrm>
          <a:prstGeom prst="rect">
            <a:avLst/>
          </a:prstGeom>
          <a:noFill/>
        </p:spPr>
        <p:txBody>
          <a:bodyPr wrap="square" rtlCol="0">
            <a:spAutoFit/>
          </a:bodyPr>
          <a:lstStyle/>
          <a:p>
            <a:pPr algn="ctr"/>
            <a:r>
              <a:rPr lang="en-US" dirty="0" smtClean="0"/>
              <a:t>Enabler</a:t>
            </a:r>
            <a:endParaRPr lang="en-US" dirty="0"/>
          </a:p>
        </p:txBody>
      </p:sp>
      <p:sp>
        <p:nvSpPr>
          <p:cNvPr id="44" name="Content Placeholder 2"/>
          <p:cNvSpPr txBox="1">
            <a:spLocks/>
          </p:cNvSpPr>
          <p:nvPr/>
        </p:nvSpPr>
        <p:spPr>
          <a:xfrm>
            <a:off x="6574736" y="5619983"/>
            <a:ext cx="4807851" cy="113877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indent="-285750"/>
            <a:r>
              <a:rPr lang="en-US" sz="1200" dirty="0"/>
              <a:t>Cloud enabled SaaS model with autonomy on tool selection from a preferred list of </a:t>
            </a:r>
            <a:r>
              <a:rPr lang="en-US" sz="1200" dirty="0" smtClean="0"/>
              <a:t>Optum standard technologies /services</a:t>
            </a:r>
            <a:endParaRPr lang="en-US" sz="1200" dirty="0"/>
          </a:p>
          <a:p>
            <a:pPr indent="-285750"/>
            <a:r>
              <a:rPr lang="en-US" sz="1200" dirty="0" smtClean="0"/>
              <a:t>Active-active topology with built in CI/CD and support for blue/green deployment</a:t>
            </a:r>
          </a:p>
          <a:p>
            <a:pPr indent="-285750"/>
            <a:r>
              <a:rPr lang="en-US" sz="1200" dirty="0" smtClean="0"/>
              <a:t>Technology stack that can be auto-provisioned with least cost to maintain</a:t>
            </a:r>
          </a:p>
          <a:p>
            <a:pPr indent="-285750"/>
            <a:r>
              <a:rPr lang="en-US" sz="1200" dirty="0" smtClean="0"/>
              <a:t>Holistic instrumentation and monitoring across all eco-systems </a:t>
            </a:r>
          </a:p>
          <a:p>
            <a:pPr indent="-285750"/>
            <a:endParaRPr lang="en-US" sz="1200" dirty="0"/>
          </a:p>
        </p:txBody>
      </p:sp>
      <p:sp>
        <p:nvSpPr>
          <p:cNvPr id="4" name="Rectangle 3"/>
          <p:cNvSpPr/>
          <p:nvPr/>
        </p:nvSpPr>
        <p:spPr>
          <a:xfrm>
            <a:off x="111404" y="5648773"/>
            <a:ext cx="257564" cy="1135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4983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a:t>RxProvider Portal</a:t>
            </a:r>
          </a:p>
        </p:txBody>
      </p:sp>
      <p:sp>
        <p:nvSpPr>
          <p:cNvPr id="4" name="Text Placeholder 3"/>
          <p:cNvSpPr>
            <a:spLocks noGrp="1"/>
          </p:cNvSpPr>
          <p:nvPr>
            <p:ph type="body" sz="half" idx="2"/>
          </p:nvPr>
        </p:nvSpPr>
        <p:spPr>
          <a:xfrm>
            <a:off x="609602" y="1435102"/>
            <a:ext cx="10261597" cy="4691063"/>
          </a:xfrm>
        </p:spPr>
        <p:txBody>
          <a:bodyPr/>
          <a:lstStyle/>
          <a:p>
            <a:endParaRPr lang="en-US" dirty="0"/>
          </a:p>
        </p:txBody>
      </p:sp>
    </p:spTree>
    <p:extLst>
      <p:ext uri="{BB962C8B-B14F-4D97-AF65-F5344CB8AC3E}">
        <p14:creationId xmlns:p14="http://schemas.microsoft.com/office/powerpoint/2010/main" val="939309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a:t>
            </a:r>
            <a:r>
              <a:rPr lang="en-US" dirty="0"/>
              <a:t>RxProvider Portal</a:t>
            </a:r>
          </a:p>
        </p:txBody>
      </p:sp>
      <p:sp>
        <p:nvSpPr>
          <p:cNvPr id="4" name="Text Placeholder 3"/>
          <p:cNvSpPr>
            <a:spLocks noGrp="1"/>
          </p:cNvSpPr>
          <p:nvPr>
            <p:ph type="body" sz="half" idx="2"/>
          </p:nvPr>
        </p:nvSpPr>
        <p:spPr>
          <a:xfrm>
            <a:off x="609602" y="1435102"/>
            <a:ext cx="10731497" cy="4691063"/>
          </a:xfrm>
        </p:spPr>
        <p:txBody>
          <a:bodyPr/>
          <a:lstStyle/>
          <a:p>
            <a:endParaRPr lang="en-US" dirty="0"/>
          </a:p>
        </p:txBody>
      </p:sp>
    </p:spTree>
    <p:extLst>
      <p:ext uri="{BB962C8B-B14F-4D97-AF65-F5344CB8AC3E}">
        <p14:creationId xmlns:p14="http://schemas.microsoft.com/office/powerpoint/2010/main" val="3978241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96" y="90891"/>
            <a:ext cx="2369203" cy="734121"/>
          </a:xfrm>
          <a:solidFill>
            <a:schemeClr val="accent6">
              <a:lumMod val="20000"/>
              <a:lumOff val="80000"/>
            </a:schemeClr>
          </a:solidFill>
          <a:ln w="38100">
            <a:solidFill>
              <a:srgbClr val="002060"/>
            </a:solidFill>
          </a:ln>
        </p:spPr>
        <p:txBody>
          <a:bodyPr anchor="t">
            <a:normAutofit/>
          </a:bodyPr>
          <a:lstStyle/>
          <a:p>
            <a:r>
              <a:rPr lang="en-US" sz="1200" dirty="0"/>
              <a:t>Application: RxProvider Portal</a:t>
            </a:r>
            <a:br>
              <a:rPr lang="en-US" sz="1200" dirty="0"/>
            </a:br>
            <a:r>
              <a:rPr lang="en-US" sz="1200" dirty="0"/>
              <a:t>Rx LOB: DSG</a:t>
            </a:r>
            <a:br>
              <a:rPr lang="en-US" sz="1200" dirty="0"/>
            </a:br>
            <a:r>
              <a:rPr lang="en-US" sz="1200" dirty="0"/>
              <a:t>Rx Owner: SK</a:t>
            </a:r>
          </a:p>
        </p:txBody>
      </p:sp>
      <p:sp>
        <p:nvSpPr>
          <p:cNvPr id="4" name="Text Placeholder 3"/>
          <p:cNvSpPr>
            <a:spLocks noGrp="1"/>
          </p:cNvSpPr>
          <p:nvPr>
            <p:ph type="body" sz="half" idx="2"/>
          </p:nvPr>
        </p:nvSpPr>
        <p:spPr>
          <a:xfrm>
            <a:off x="85756" y="845108"/>
            <a:ext cx="2420621" cy="3424604"/>
          </a:xfrm>
          <a:solidFill>
            <a:schemeClr val="accent6">
              <a:lumMod val="20000"/>
              <a:lumOff val="80000"/>
            </a:schemeClr>
          </a:solidFill>
          <a:ln>
            <a:solidFill>
              <a:srgbClr val="002060"/>
            </a:solidFill>
          </a:ln>
        </p:spPr>
        <p:txBody>
          <a:bodyPr vert="horz" lIns="91440" tIns="45720" rIns="91440" bIns="45720" rtlCol="0" anchor="t">
            <a:normAutofit fontScale="97500" lnSpcReduction="10000"/>
          </a:bodyPr>
          <a:lstStyle/>
          <a:p>
            <a:pPr>
              <a:spcBef>
                <a:spcPct val="0"/>
              </a:spcBef>
            </a:pPr>
            <a:r>
              <a:rPr lang="en-US" sz="1200" b="1" dirty="0">
                <a:latin typeface="+mj-lt"/>
                <a:ea typeface="+mj-ea"/>
                <a:cs typeface="+mj-cs"/>
              </a:rPr>
              <a:t>Native Business Capability</a:t>
            </a:r>
          </a:p>
          <a:p>
            <a:r>
              <a:rPr lang="en-US" sz="1100" b="1" dirty="0"/>
              <a:t>L0: Administer Benefits &amp; Services</a:t>
            </a:r>
            <a:endParaRPr lang="en-US" sz="1200" b="1" dirty="0"/>
          </a:p>
          <a:p>
            <a:pPr marL="91440" indent="-91440">
              <a:spcBef>
                <a:spcPct val="0"/>
              </a:spcBef>
              <a:buFont typeface="Arial" panose="020B0604020202020204" pitchFamily="34" charset="0"/>
              <a:buChar char="•"/>
            </a:pPr>
            <a:r>
              <a:rPr lang="en-US" sz="1000" b="1" dirty="0"/>
              <a:t>L1: Manage Consumer Eligibility &amp; Enrollment</a:t>
            </a:r>
          </a:p>
          <a:p>
            <a:pPr marL="182880" lvl="1" indent="-91440">
              <a:spcBef>
                <a:spcPct val="0"/>
              </a:spcBef>
              <a:buFont typeface="Wingdings" panose="05000000000000000000" pitchFamily="2" charset="2"/>
              <a:buChar char="§"/>
            </a:pPr>
            <a:r>
              <a:rPr lang="en-US" sz="800" b="1" dirty="0"/>
              <a:t>L2 Determine Eligibility</a:t>
            </a:r>
            <a:endParaRPr lang="en-US" sz="700" b="1" dirty="0"/>
          </a:p>
          <a:p>
            <a:pPr marL="91440" indent="-91440">
              <a:spcBef>
                <a:spcPct val="0"/>
              </a:spcBef>
              <a:buFont typeface="Arial" panose="020B0604020202020204" pitchFamily="34" charset="0"/>
              <a:buChar char="•"/>
            </a:pPr>
            <a:r>
              <a:rPr lang="en-US" sz="1000" b="1" dirty="0"/>
              <a:t>L1: Implement Customer Benefits &amp; Svcs </a:t>
            </a:r>
          </a:p>
          <a:p>
            <a:pPr marL="182880" lvl="1" indent="-91440">
              <a:spcBef>
                <a:spcPct val="0"/>
              </a:spcBef>
              <a:buFont typeface="Wingdings" panose="05000000000000000000" pitchFamily="2" charset="2"/>
              <a:buChar char="§"/>
            </a:pPr>
            <a:r>
              <a:rPr lang="en-US" sz="800" b="1" dirty="0"/>
              <a:t>L2 Manage Drug Pricing &amp; Reference Data</a:t>
            </a:r>
          </a:p>
          <a:p>
            <a:pPr marL="274320" lvl="2" indent="-91440">
              <a:spcBef>
                <a:spcPct val="0"/>
              </a:spcBef>
              <a:buFont typeface="Courier New" panose="02070309020205020404" pitchFamily="49" charset="0"/>
              <a:buChar char="o"/>
            </a:pPr>
            <a:r>
              <a:rPr lang="en-US" sz="700" b="1" dirty="0"/>
              <a:t>L3 Manage &amp; Maintain MAC Pricing</a:t>
            </a:r>
          </a:p>
          <a:p>
            <a:pPr>
              <a:spcBef>
                <a:spcPct val="0"/>
              </a:spcBef>
            </a:pPr>
            <a:r>
              <a:rPr lang="en-US" sz="1100" b="1" dirty="0"/>
              <a:t>L0: Manage Operations</a:t>
            </a:r>
            <a:endParaRPr lang="en-US" sz="1000" b="1" dirty="0"/>
          </a:p>
          <a:p>
            <a:pPr marL="91440" indent="-91440">
              <a:spcBef>
                <a:spcPct val="0"/>
              </a:spcBef>
              <a:buFont typeface="Arial" panose="020B0604020202020204" pitchFamily="34" charset="0"/>
              <a:buChar char="•"/>
            </a:pPr>
            <a:r>
              <a:rPr lang="en-US" sz="1000" b="1" dirty="0"/>
              <a:t>L1: Contact Operations</a:t>
            </a:r>
          </a:p>
          <a:p>
            <a:pPr marL="182880" lvl="1" indent="-91440">
              <a:spcBef>
                <a:spcPct val="0"/>
              </a:spcBef>
              <a:buFont typeface="Wingdings" panose="05000000000000000000" pitchFamily="2" charset="2"/>
              <a:buChar char="§"/>
            </a:pPr>
            <a:r>
              <a:rPr lang="en-US" sz="800" b="1" dirty="0"/>
              <a:t>L2 Service Operations</a:t>
            </a:r>
          </a:p>
          <a:p>
            <a:pPr marL="274320" lvl="2" indent="-91440">
              <a:spcBef>
                <a:spcPct val="0"/>
              </a:spcBef>
              <a:buFont typeface="Courier New" panose="02070309020205020404" pitchFamily="49" charset="0"/>
              <a:buChar char="o"/>
            </a:pPr>
            <a:r>
              <a:rPr lang="en-US" sz="700" b="1" dirty="0"/>
              <a:t>L3 Claim Status</a:t>
            </a:r>
          </a:p>
          <a:p>
            <a:pPr marL="91440" indent="-91440">
              <a:spcBef>
                <a:spcPct val="0"/>
              </a:spcBef>
              <a:buFont typeface="Arial" panose="020B0604020202020204" pitchFamily="34" charset="0"/>
              <a:buChar char="•"/>
            </a:pPr>
            <a:r>
              <a:rPr lang="en-US" sz="1000" b="1" dirty="0"/>
              <a:t>L1: Inventory, Orders, Logistics &amp; Fulfillment</a:t>
            </a:r>
          </a:p>
          <a:p>
            <a:pPr marL="182880" lvl="1" indent="-91440">
              <a:spcBef>
                <a:spcPct val="0"/>
              </a:spcBef>
              <a:buFont typeface="Wingdings" panose="05000000000000000000" pitchFamily="2" charset="2"/>
              <a:buChar char="§"/>
            </a:pPr>
            <a:r>
              <a:rPr lang="en-US" sz="800" b="1" dirty="0"/>
              <a:t>L2 Orders</a:t>
            </a:r>
          </a:p>
          <a:p>
            <a:pPr marL="274320" lvl="2" indent="-91440">
              <a:spcBef>
                <a:spcPct val="0"/>
              </a:spcBef>
              <a:buFont typeface="Courier New" panose="02070309020205020404" pitchFamily="49" charset="0"/>
              <a:buChar char="o"/>
            </a:pPr>
            <a:r>
              <a:rPr lang="en-US" sz="700" b="1" dirty="0"/>
              <a:t>L3 Intake Order Payment</a:t>
            </a:r>
          </a:p>
          <a:p>
            <a:pPr>
              <a:spcBef>
                <a:spcPct val="0"/>
              </a:spcBef>
            </a:pPr>
            <a:r>
              <a:rPr lang="en-US" sz="1100" b="1" dirty="0"/>
              <a:t>L0: Manage Health Services</a:t>
            </a:r>
          </a:p>
          <a:p>
            <a:pPr marL="91440" indent="-91440">
              <a:spcBef>
                <a:spcPct val="0"/>
              </a:spcBef>
              <a:buFont typeface="Arial" panose="020B0604020202020204" pitchFamily="34" charset="0"/>
              <a:buChar char="•"/>
            </a:pPr>
            <a:r>
              <a:rPr lang="en-US" sz="1000" b="1" dirty="0"/>
              <a:t>L1: Health Decision Support</a:t>
            </a:r>
          </a:p>
          <a:p>
            <a:pPr marL="182880" lvl="1" indent="-91440">
              <a:spcBef>
                <a:spcPct val="0"/>
              </a:spcBef>
              <a:buFont typeface="Wingdings" panose="05000000000000000000" pitchFamily="2" charset="2"/>
              <a:buChar char="§"/>
            </a:pPr>
            <a:r>
              <a:rPr lang="en-US" sz="800" b="1" dirty="0"/>
              <a:t>L2 Health Education</a:t>
            </a:r>
          </a:p>
          <a:p>
            <a:pPr marL="182880" lvl="1" indent="-91440">
              <a:spcBef>
                <a:spcPct val="0"/>
              </a:spcBef>
              <a:buFont typeface="Wingdings" panose="05000000000000000000" pitchFamily="2" charset="2"/>
              <a:buChar char="§"/>
            </a:pPr>
            <a:r>
              <a:rPr lang="en-US" sz="800" b="1" dirty="0"/>
              <a:t>L2 Clinical Coverage Review</a:t>
            </a:r>
          </a:p>
          <a:p>
            <a:pPr marL="274320" lvl="2" indent="-91440">
              <a:spcBef>
                <a:spcPct val="0"/>
              </a:spcBef>
              <a:buFont typeface="Courier New" panose="02070309020205020404" pitchFamily="49" charset="0"/>
              <a:buChar char="o"/>
            </a:pPr>
            <a:r>
              <a:rPr lang="en-US" sz="700" b="1" dirty="0"/>
              <a:t>L3 Coverage Determination</a:t>
            </a:r>
          </a:p>
          <a:p>
            <a:pPr>
              <a:spcBef>
                <a:spcPct val="0"/>
              </a:spcBef>
            </a:pPr>
            <a:r>
              <a:rPr lang="en-US" sz="1100" b="1" dirty="0"/>
              <a:t>L0: Manage Providers</a:t>
            </a:r>
          </a:p>
          <a:p>
            <a:pPr marL="91440" indent="-91440">
              <a:spcBef>
                <a:spcPct val="0"/>
              </a:spcBef>
              <a:buFont typeface="Arial" panose="020B0604020202020204" pitchFamily="34" charset="0"/>
              <a:buChar char="•"/>
            </a:pPr>
            <a:r>
              <a:rPr lang="en-US" sz="1000" b="1" dirty="0"/>
              <a:t>L1: Provider Relationship Management</a:t>
            </a:r>
          </a:p>
          <a:p>
            <a:pPr marL="182880" lvl="1" indent="-91440">
              <a:spcBef>
                <a:spcPct val="0"/>
              </a:spcBef>
              <a:buFont typeface="Wingdings" panose="05000000000000000000" pitchFamily="2" charset="2"/>
              <a:buChar char="§"/>
            </a:pPr>
            <a:r>
              <a:rPr lang="en-US" sz="800" b="1" dirty="0"/>
              <a:t>L2 Provider Communication &amp; Training</a:t>
            </a:r>
          </a:p>
          <a:p>
            <a:pPr marL="171450" indent="-171450">
              <a:spcBef>
                <a:spcPct val="0"/>
              </a:spcBef>
              <a:buFont typeface="Arial" panose="020B0604020202020204" pitchFamily="34" charset="0"/>
              <a:buChar char="•"/>
            </a:pPr>
            <a:endParaRPr lang="en-US" sz="1000" b="1" dirty="0">
              <a:latin typeface="+mj-lt"/>
              <a:ea typeface="+mj-ea"/>
              <a:cs typeface="+mj-cs"/>
            </a:endParaRPr>
          </a:p>
          <a:p>
            <a:pPr>
              <a:spcBef>
                <a:spcPct val="0"/>
              </a:spcBef>
            </a:pPr>
            <a:endParaRPr lang="en-US" sz="1000" b="1" dirty="0">
              <a:latin typeface="+mj-lt"/>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2935959834"/>
              </p:ext>
            </p:extLst>
          </p:nvPr>
        </p:nvGraphicFramePr>
        <p:xfrm>
          <a:off x="2562225" y="556590"/>
          <a:ext cx="9586428" cy="5846991"/>
        </p:xfrm>
        <a:graphic>
          <a:graphicData uri="http://schemas.openxmlformats.org/drawingml/2006/table">
            <a:tbl>
              <a:tblPr firstRow="1" bandRow="1">
                <a:tableStyleId>{073A0DAA-6AF3-43AB-8588-CEC1D06C72B9}</a:tableStyleId>
              </a:tblPr>
              <a:tblGrid>
                <a:gridCol w="367395">
                  <a:extLst>
                    <a:ext uri="{9D8B030D-6E8A-4147-A177-3AD203B41FA5}">
                      <a16:colId xmlns="" xmlns:a16="http://schemas.microsoft.com/office/drawing/2014/main" val="20000"/>
                    </a:ext>
                  </a:extLst>
                </a:gridCol>
                <a:gridCol w="641944">
                  <a:extLst>
                    <a:ext uri="{9D8B030D-6E8A-4147-A177-3AD203B41FA5}">
                      <a16:colId xmlns="" xmlns:a16="http://schemas.microsoft.com/office/drawing/2014/main" val="20001"/>
                    </a:ext>
                  </a:extLst>
                </a:gridCol>
                <a:gridCol w="955565">
                  <a:extLst>
                    <a:ext uri="{9D8B030D-6E8A-4147-A177-3AD203B41FA5}">
                      <a16:colId xmlns="" xmlns:a16="http://schemas.microsoft.com/office/drawing/2014/main" val="20002"/>
                    </a:ext>
                  </a:extLst>
                </a:gridCol>
                <a:gridCol w="999465">
                  <a:extLst>
                    <a:ext uri="{9D8B030D-6E8A-4147-A177-3AD203B41FA5}">
                      <a16:colId xmlns="" xmlns:a16="http://schemas.microsoft.com/office/drawing/2014/main" val="20003"/>
                    </a:ext>
                  </a:extLst>
                </a:gridCol>
                <a:gridCol w="758415">
                  <a:extLst>
                    <a:ext uri="{9D8B030D-6E8A-4147-A177-3AD203B41FA5}">
                      <a16:colId xmlns="" xmlns:a16="http://schemas.microsoft.com/office/drawing/2014/main" val="20004"/>
                    </a:ext>
                  </a:extLst>
                </a:gridCol>
                <a:gridCol w="1009653">
                  <a:extLst>
                    <a:ext uri="{9D8B030D-6E8A-4147-A177-3AD203B41FA5}">
                      <a16:colId xmlns="" xmlns:a16="http://schemas.microsoft.com/office/drawing/2014/main" val="20005"/>
                    </a:ext>
                  </a:extLst>
                </a:gridCol>
                <a:gridCol w="1000639">
                  <a:extLst>
                    <a:ext uri="{9D8B030D-6E8A-4147-A177-3AD203B41FA5}">
                      <a16:colId xmlns="" xmlns:a16="http://schemas.microsoft.com/office/drawing/2014/main" val="20006"/>
                    </a:ext>
                  </a:extLst>
                </a:gridCol>
                <a:gridCol w="1189949">
                  <a:extLst>
                    <a:ext uri="{9D8B030D-6E8A-4147-A177-3AD203B41FA5}">
                      <a16:colId xmlns="" xmlns:a16="http://schemas.microsoft.com/office/drawing/2014/main" val="20007"/>
                    </a:ext>
                  </a:extLst>
                </a:gridCol>
                <a:gridCol w="1198964">
                  <a:extLst>
                    <a:ext uri="{9D8B030D-6E8A-4147-A177-3AD203B41FA5}">
                      <a16:colId xmlns="" xmlns:a16="http://schemas.microsoft.com/office/drawing/2014/main" val="20008"/>
                    </a:ext>
                  </a:extLst>
                </a:gridCol>
                <a:gridCol w="1464439">
                  <a:extLst>
                    <a:ext uri="{9D8B030D-6E8A-4147-A177-3AD203B41FA5}">
                      <a16:colId xmlns="" xmlns:a16="http://schemas.microsoft.com/office/drawing/2014/main" val="20009"/>
                    </a:ext>
                  </a:extLst>
                </a:gridCol>
              </a:tblGrid>
              <a:tr h="306310">
                <a:tc rowSpan="2"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Domain</a:t>
                      </a:r>
                    </a:p>
                  </a:txBody>
                  <a:tcPr marL="121912" marR="121912" marT="45690" marB="456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rowSpan="2"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2018</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gridSpan="4">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2019</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2020</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2021</a:t>
                      </a:r>
                    </a:p>
                  </a:txBody>
                  <a:tcPr marL="121912" marR="121912" marT="45690" marB="456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0"/>
                  </a:ext>
                </a:extLst>
              </a:tr>
              <a:tr h="422975">
                <a:tc gridSpan="2" vMerge="1">
                  <a:txBody>
                    <a:bodyPr/>
                    <a:lstStyle/>
                    <a:p>
                      <a:endParaRPr lang="en-US"/>
                    </a:p>
                  </a:txBody>
                  <a:tcPr/>
                </a:tc>
                <a:tc hMerge="1"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 </a:t>
                      </a:r>
                      <a:r>
                        <a:rPr lang="en-US" sz="1000" b="1" kern="1200" dirty="0">
                          <a:solidFill>
                            <a:schemeClr val="lt1"/>
                          </a:solidFill>
                          <a:latin typeface="Cambria" panose="02040503050406030204" pitchFamily="18" charset="0"/>
                          <a:ea typeface="+mn-ea"/>
                          <a:cs typeface="+mn-cs"/>
                        </a:rPr>
                        <a:t>Current</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Q1</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Q2</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Q3</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Q4</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1H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r>
                        <a:rPr lang="en-US" sz="1200" b="1" kern="1200" dirty="0">
                          <a:solidFill>
                            <a:schemeClr val="lt1"/>
                          </a:solidFill>
                          <a:latin typeface="Cambria" panose="02040503050406030204" pitchFamily="18" charset="0"/>
                          <a:ea typeface="+mn-ea"/>
                          <a:cs typeface="+mn-cs"/>
                        </a:rPr>
                        <a:t>2H</a:t>
                      </a:r>
                    </a:p>
                  </a:txBody>
                  <a:tcPr marL="121912" marR="121912" marT="45690" marB="456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algn="ctr" defTabSz="914400" rtl="0" eaLnBrk="1" latinLnBrk="0" hangingPunct="1"/>
                      <a:endParaRPr lang="en-US" sz="1200" b="1" kern="1200" dirty="0">
                        <a:solidFill>
                          <a:schemeClr val="lt1"/>
                        </a:solidFill>
                        <a:latin typeface="Cambria" panose="02040503050406030204" pitchFamily="18" charset="0"/>
                        <a:ea typeface="+mn-ea"/>
                        <a:cs typeface="+mn-cs"/>
                      </a:endParaRPr>
                    </a:p>
                  </a:txBody>
                  <a:tcPr marL="121912" marR="121912" marT="45690" marB="456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 xmlns:a16="http://schemas.microsoft.com/office/drawing/2014/main" val="10001"/>
                  </a:ext>
                </a:extLst>
              </a:tr>
              <a:tr h="799017">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HCP</a:t>
                      </a:r>
                      <a:r>
                        <a:rPr lang="en-US" sz="900" b="1" i="0" u="none" strike="noStrike" kern="1200" baseline="0" dirty="0">
                          <a:solidFill>
                            <a:schemeClr val="tx1"/>
                          </a:solidFill>
                          <a:effectLst/>
                          <a:latin typeface="Cambria" panose="02040503050406030204" pitchFamily="18" charset="0"/>
                          <a:ea typeface="+mn-ea"/>
                          <a:cs typeface="+mn-cs"/>
                        </a:rPr>
                        <a:t> Features</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baseline="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a:solidFill>
                          <a:srgbClr val="53565A"/>
                        </a:solidFill>
                        <a:latin typeface="Cambria" panose="02040503050406030204" pitchFamily="18"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a:solidFill>
                          <a:srgbClr val="53565A"/>
                        </a:solidFill>
                        <a:latin typeface="Cambria" panose="02040503050406030204" pitchFamily="18" charset="0"/>
                        <a:ea typeface="+mn-ea"/>
                        <a:cs typeface="+mn-cs"/>
                      </a:endParaRPr>
                    </a:p>
                    <a:p>
                      <a:pPr marL="171450" indent="-171450" algn="l">
                        <a:buFont typeface="Arial" panose="020B0604020202020204" pitchFamily="34" charset="0"/>
                        <a:buChar char="•"/>
                      </a:pPr>
                      <a:endParaRPr lang="en-US" sz="700" strike="noStrike" kern="1200" baseline="0" dirty="0">
                        <a:solidFill>
                          <a:srgbClr val="53565A"/>
                        </a:solidFill>
                        <a:latin typeface="Cambria" panose="02040503050406030204" pitchFamily="18" charset="0"/>
                        <a:ea typeface="+mn-ea"/>
                        <a:cs typeface="+mn-cs"/>
                      </a:endParaRPr>
                    </a:p>
                    <a:p>
                      <a:pPr marL="171450" indent="-171450" algn="l">
                        <a:buFont typeface="Arial" panose="020B0604020202020204" pitchFamily="34" charset="0"/>
                        <a:buChar char="•"/>
                      </a:pPr>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strike="noStrike"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620208">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 Code Base</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Java</a:t>
                      </a:r>
                    </a:p>
                    <a:p>
                      <a:pPr marL="171450" indent="-171450" algn="l">
                        <a:buFont typeface="Arial" panose="020B0604020202020204" pitchFamily="34" charset="0"/>
                        <a:buChar char="•"/>
                      </a:pPr>
                      <a:r>
                        <a:rPr lang="en-US" sz="700" dirty="0">
                          <a:solidFill>
                            <a:srgbClr val="0070C0"/>
                          </a:solidFill>
                        </a:rPr>
                        <a:t>AEM</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kern="1200" dirty="0" smtClean="0">
                          <a:solidFill>
                            <a:srgbClr val="E87722"/>
                          </a:solidFill>
                          <a:effectLst/>
                          <a:latin typeface="+mn-lt"/>
                          <a:ea typeface="+mn-ea"/>
                          <a:cs typeface="+mn-cs"/>
                        </a:rPr>
                        <a:t>Open Source CMS</a:t>
                      </a:r>
                    </a:p>
                    <a:p>
                      <a:pPr marL="171450" indent="-171450" algn="l">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39842">
                <a:tc row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Web</a:t>
                      </a:r>
                    </a:p>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App</a:t>
                      </a:r>
                      <a:r>
                        <a:rPr lang="en-US" sz="900" b="1" i="0" u="none" strike="noStrike" kern="1200" baseline="0" dirty="0">
                          <a:solidFill>
                            <a:schemeClr val="tx1"/>
                          </a:solidFill>
                          <a:effectLst/>
                          <a:latin typeface="Cambria" panose="02040503050406030204" pitchFamily="18" charset="0"/>
                          <a:ea typeface="+mn-ea"/>
                          <a:cs typeface="+mn-cs"/>
                        </a:rPr>
                        <a:t> </a:t>
                      </a:r>
                      <a:endParaRPr lang="en-US" sz="900" b="1" i="0" u="none" strike="noStrike" kern="1200" dirty="0">
                        <a:solidFill>
                          <a:schemeClr val="tx1"/>
                        </a:solidFill>
                        <a:effectLst/>
                        <a:latin typeface="Cambria" panose="02040503050406030204" pitchFamily="18" charset="0"/>
                        <a:ea typeface="+mn-ea"/>
                        <a:cs typeface="+mn-cs"/>
                      </a:endParaRP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VM</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a:solidFill>
                            <a:srgbClr val="0070C0"/>
                          </a:solidFill>
                        </a:rPr>
                        <a:t>Prod</a:t>
                      </a:r>
                    </a:p>
                    <a:p>
                      <a:pPr marL="171450" indent="-171450" algn="l">
                        <a:buFont typeface="Arial" panose="020B0604020202020204" pitchFamily="34" charset="0"/>
                        <a:buChar char="•"/>
                      </a:pPr>
                      <a:r>
                        <a:rPr lang="en-US" sz="700" dirty="0">
                          <a:solidFill>
                            <a:srgbClr val="0070C0"/>
                          </a:solidFill>
                        </a:rPr>
                        <a:t>Stage</a:t>
                      </a:r>
                    </a:p>
                    <a:p>
                      <a:pPr marL="171450" indent="-171450" algn="l">
                        <a:buFont typeface="Arial" panose="020B0604020202020204" pitchFamily="34" charset="0"/>
                        <a:buChar char="•"/>
                      </a:pPr>
                      <a:r>
                        <a:rPr lang="en-US" sz="700" dirty="0">
                          <a:solidFill>
                            <a:srgbClr val="0070C0"/>
                          </a:solidFill>
                        </a:rPr>
                        <a:t>Test</a:t>
                      </a:r>
                    </a:p>
                    <a:p>
                      <a:pPr marL="171450" indent="-171450" algn="l">
                        <a:buFont typeface="Arial" panose="020B0604020202020204" pitchFamily="34" charset="0"/>
                        <a:buChar char="•"/>
                      </a:pPr>
                      <a:r>
                        <a:rPr lang="en-US" sz="700" dirty="0">
                          <a:solidFill>
                            <a:srgbClr val="0070C0"/>
                          </a:solidFill>
                        </a:rPr>
                        <a:t>Dev</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Dev – OSO</a:t>
                      </a:r>
                    </a:p>
                    <a:p>
                      <a:pPr marL="171450" indent="-171450" algn="l">
                        <a:buFont typeface="Arial" panose="020B0604020202020204" pitchFamily="34" charset="0"/>
                        <a:buChar char="•"/>
                      </a:pP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700" dirty="0" smtClean="0">
                          <a:solidFill>
                            <a:schemeClr val="accent6">
                              <a:lumMod val="75000"/>
                            </a:schemeClr>
                          </a:solidFill>
                        </a:rPr>
                        <a:t>Test - OSO</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700" dirty="0" smtClean="0">
                          <a:solidFill>
                            <a:schemeClr val="accent6">
                              <a:lumMod val="75000"/>
                            </a:schemeClr>
                          </a:solidFill>
                        </a:rPr>
                        <a:t>Stage</a:t>
                      </a:r>
                      <a:r>
                        <a:rPr lang="en-US" sz="700" baseline="0" dirty="0" smtClean="0">
                          <a:solidFill>
                            <a:schemeClr val="accent6">
                              <a:lumMod val="75000"/>
                            </a:schemeClr>
                          </a:solidFill>
                        </a:rPr>
                        <a:t> and Prod - OSO</a:t>
                      </a:r>
                      <a:endParaRPr lang="en-US" sz="700" dirty="0">
                        <a:solidFill>
                          <a:schemeClr val="accent6">
                            <a:lumMod val="75000"/>
                          </a:schemeClr>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440701">
                <a:tc vMerge="1">
                  <a:txBody>
                    <a:bodyPr/>
                    <a:lstStyle/>
                    <a:p>
                      <a:endParaRPr lang="en-US"/>
                    </a:p>
                  </a:txBody>
                  <a:tcPr/>
                </a:tc>
                <a:tc>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Cloud</a:t>
                      </a:r>
                    </a:p>
                  </a:txBody>
                  <a:tcPr marL="60956" marR="6095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defTabSz="914400" rtl="0" eaLnBrk="1" latinLnBrk="0" hangingPunct="1">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 typeface="Arial" panose="020B0604020202020204" pitchFamily="34" charset="0"/>
                        <a:buChar char="•"/>
                      </a:pPr>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764980">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DB Platform</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a:solidFill>
                            <a:srgbClr val="0070C0"/>
                          </a:solidFill>
                        </a:rPr>
                        <a:t>iSeries</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713963">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Integration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70C0"/>
                          </a:solidFill>
                        </a:rPr>
                        <a:t>WebCommon</a:t>
                      </a:r>
                      <a:endParaRPr lang="en-US" sz="700" dirty="0">
                        <a:solidFill>
                          <a:srgbClr val="0070C0"/>
                        </a:solidFill>
                      </a:endParaRPr>
                    </a:p>
                    <a:p>
                      <a:pPr marL="171450" indent="-171450" algn="l">
                        <a:buFont typeface="Arial" panose="020B0604020202020204" pitchFamily="34" charset="0"/>
                        <a:buChar char="•"/>
                      </a:pPr>
                      <a:r>
                        <a:rPr lang="en-US" sz="700" dirty="0">
                          <a:solidFill>
                            <a:srgbClr val="0070C0"/>
                          </a:solidFill>
                        </a:rPr>
                        <a:t>RxClaim</a:t>
                      </a:r>
                    </a:p>
                    <a:p>
                      <a:pPr marL="171450" indent="-171450" algn="l">
                        <a:buFontTx/>
                        <a:buChar char="-"/>
                      </a:pPr>
                      <a:endParaRPr lang="en-US" sz="700" dirty="0">
                        <a:solidFill>
                          <a:srgbClr val="0070C0"/>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a:buFontTx/>
                        <a:buChar char="-"/>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772379">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HA/DR </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71450" indent="-171450" algn="l">
                        <a:buFont typeface="Arial" panose="020B0604020202020204" pitchFamily="34" charset="0"/>
                        <a:buChar char="•"/>
                      </a:pPr>
                      <a:r>
                        <a:rPr lang="en-US" sz="700" dirty="0" smtClean="0">
                          <a:solidFill>
                            <a:srgbClr val="0070C0"/>
                          </a:solidFill>
                        </a:rPr>
                        <a:t>Active/Standby</a:t>
                      </a:r>
                      <a:r>
                        <a:rPr lang="en-US" sz="700" baseline="0" dirty="0" smtClean="0">
                          <a:solidFill>
                            <a:srgbClr val="0070C0"/>
                          </a:solidFill>
                        </a:rPr>
                        <a:t> </a:t>
                      </a:r>
                      <a:r>
                        <a:rPr lang="en-US" sz="700" dirty="0" smtClean="0">
                          <a:solidFill>
                            <a:srgbClr val="0070C0"/>
                          </a:solidFill>
                        </a:rPr>
                        <a:t>(RTO </a:t>
                      </a:r>
                      <a:r>
                        <a:rPr lang="en-US" sz="700" dirty="0">
                          <a:solidFill>
                            <a:srgbClr val="0070C0"/>
                          </a:solidFill>
                        </a:rPr>
                        <a:t>8, RPO 0)</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r h="566616">
                <a:tc gridSpan="2">
                  <a:txBody>
                    <a:bodyPr/>
                    <a:lstStyle/>
                    <a:p>
                      <a:pPr marL="0" algn="l" defTabSz="914400" rtl="0" eaLnBrk="1" fontAlgn="t" latinLnBrk="0" hangingPunct="1"/>
                      <a:r>
                        <a:rPr lang="en-US" sz="900" b="1" i="0" u="none" strike="noStrike" kern="1200" dirty="0">
                          <a:solidFill>
                            <a:schemeClr val="tx1"/>
                          </a:solidFill>
                          <a:effectLst/>
                          <a:latin typeface="Cambria" panose="02040503050406030204" pitchFamily="18" charset="0"/>
                          <a:ea typeface="+mn-ea"/>
                          <a:cs typeface="+mn-cs"/>
                        </a:rPr>
                        <a:t>Capital Outlook</a:t>
                      </a:r>
                    </a:p>
                  </a:txBody>
                  <a:tcPr marL="60956" marR="6095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pPr algn="l"/>
                      <a:r>
                        <a:rPr lang="en-US" sz="700" dirty="0">
                          <a:solidFill>
                            <a:schemeClr val="tx1"/>
                          </a:solidFill>
                        </a:rPr>
                        <a:t>TBD</a:t>
                      </a: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dirty="0">
                        <a:solidFill>
                          <a:schemeClr val="tx1"/>
                        </a:solidFill>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endParaRPr lang="en-US" sz="700" kern="1200" dirty="0">
                        <a:solidFill>
                          <a:schemeClr val="tx1"/>
                        </a:solidFill>
                        <a:latin typeface="Cambria" panose="02040503050406030204" pitchFamily="18" charset="0"/>
                        <a:ea typeface="+mn-ea"/>
                        <a:cs typeface="+mn-cs"/>
                      </a:endParaRPr>
                    </a:p>
                  </a:txBody>
                  <a:tcPr marL="60956" marR="6095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9"/>
                  </a:ext>
                </a:extLst>
              </a:tr>
            </a:tbl>
          </a:graphicData>
        </a:graphic>
      </p:graphicFrame>
      <p:pic>
        <p:nvPicPr>
          <p:cNvPr id="6" name="Picture 5" descr="OPTUMRx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3337" y="7418"/>
            <a:ext cx="1310096" cy="256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a:xfrm>
            <a:off x="66966" y="4313019"/>
            <a:ext cx="2417676" cy="1241973"/>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97500"/>
          </a:bodyPr>
          <a:lstStyle>
            <a:lvl1pPr>
              <a:spcBef>
                <a:spcPct val="0"/>
              </a:spcBef>
              <a:buNone/>
              <a:defRPr sz="1200" b="1">
                <a:latin typeface="+mj-lt"/>
                <a:ea typeface="+mj-ea"/>
                <a:cs typeface="+mj-cs"/>
              </a:defRPr>
            </a:lvl1pPr>
          </a:lstStyle>
          <a:p>
            <a:r>
              <a:rPr lang="en-US" sz="1000" dirty="0">
                <a:solidFill>
                  <a:prstClr val="black"/>
                </a:solidFill>
              </a:rPr>
              <a:t>System Dependencies</a:t>
            </a:r>
          </a:p>
          <a:p>
            <a:pPr marL="91440" indent="-91440">
              <a:buFont typeface="Arial" panose="020B0604020202020204" pitchFamily="34" charset="0"/>
              <a:buChar char="•"/>
            </a:pPr>
            <a:r>
              <a:rPr lang="en-US" sz="1000" dirty="0" smtClean="0"/>
              <a:t>L1</a:t>
            </a:r>
            <a:r>
              <a:rPr lang="en-US" sz="1000" dirty="0"/>
              <a:t>: Manage </a:t>
            </a:r>
            <a:r>
              <a:rPr lang="en-US" sz="1000" dirty="0" smtClean="0"/>
              <a:t>Claims</a:t>
            </a:r>
          </a:p>
          <a:p>
            <a:r>
              <a:rPr lang="en-US" sz="1000" dirty="0" smtClean="0">
                <a:solidFill>
                  <a:srgbClr val="00B050"/>
                </a:solidFill>
              </a:rPr>
              <a:t>        </a:t>
            </a:r>
            <a:r>
              <a:rPr lang="en-US" sz="800" dirty="0" smtClean="0">
                <a:solidFill>
                  <a:srgbClr val="00B050"/>
                </a:solidFill>
              </a:rPr>
              <a:t>RxClaim</a:t>
            </a:r>
            <a:endParaRPr lang="en-US" dirty="0" smtClean="0">
              <a:solidFill>
                <a:srgbClr val="92D050"/>
              </a:solidFill>
            </a:endParaRPr>
          </a:p>
          <a:p>
            <a:pPr marL="91440" indent="-91440">
              <a:buFont typeface="Arial" panose="020B0604020202020204" pitchFamily="34" charset="0"/>
              <a:buChar char="•"/>
            </a:pPr>
            <a:r>
              <a:rPr lang="en-US" sz="1000" dirty="0"/>
              <a:t>L1: Constituent Service Experience Strategy </a:t>
            </a:r>
          </a:p>
          <a:p>
            <a:r>
              <a:rPr lang="en-US" sz="1000" dirty="0" smtClean="0">
                <a:solidFill>
                  <a:srgbClr val="00B050"/>
                </a:solidFill>
              </a:rPr>
              <a:t>        </a:t>
            </a:r>
            <a:r>
              <a:rPr lang="en-US" sz="800" dirty="0">
                <a:solidFill>
                  <a:srgbClr val="00B050"/>
                </a:solidFill>
              </a:rPr>
              <a:t>Adobe Experience Manager</a:t>
            </a:r>
          </a:p>
          <a:p>
            <a:endParaRPr lang="en-US" dirty="0">
              <a:solidFill>
                <a:prstClr val="black"/>
              </a:solidFill>
            </a:endParaRPr>
          </a:p>
        </p:txBody>
      </p:sp>
      <p:sp>
        <p:nvSpPr>
          <p:cNvPr id="8" name="Text Placeholder 3"/>
          <p:cNvSpPr txBox="1">
            <a:spLocks/>
          </p:cNvSpPr>
          <p:nvPr/>
        </p:nvSpPr>
        <p:spPr>
          <a:xfrm>
            <a:off x="85756" y="5635953"/>
            <a:ext cx="2380093" cy="1127849"/>
          </a:xfrm>
          <a:prstGeom prst="rect">
            <a:avLst/>
          </a:prstGeom>
          <a:solidFill>
            <a:schemeClr val="accent6">
              <a:lumMod val="20000"/>
              <a:lumOff val="80000"/>
            </a:schemeClr>
          </a:solidFill>
          <a:ln>
            <a:solidFill>
              <a:srgbClr val="002060"/>
            </a:solidFill>
          </a:ln>
        </p:spPr>
        <p:txBody>
          <a:bodyPr vert="horz" lIns="91440" tIns="45720" rIns="91440" bIns="45720" rtlCol="0" anchor="t">
            <a:normAutofit fontScale="52500" lnSpcReduction="20000"/>
          </a:bodyPr>
          <a:lstStyle>
            <a:lvl1pPr>
              <a:spcBef>
                <a:spcPct val="0"/>
              </a:spcBef>
              <a:buNone/>
              <a:defRPr sz="1200" b="1">
                <a:latin typeface="+mj-lt"/>
                <a:ea typeface="+mj-ea"/>
                <a:cs typeface="+mj-cs"/>
              </a:defRPr>
            </a:lvl1pPr>
          </a:lstStyle>
          <a:p>
            <a:r>
              <a:rPr lang="en-US" sz="1000" dirty="0"/>
              <a:t>Application / Platform TCO</a:t>
            </a:r>
          </a:p>
          <a:p>
            <a:endParaRPr lang="en-US" sz="1000" dirty="0"/>
          </a:p>
          <a:p>
            <a:r>
              <a:rPr lang="en-US" sz="1000" dirty="0"/>
              <a:t>2018: </a:t>
            </a:r>
            <a:r>
              <a:rPr lang="en-US" sz="1000" dirty="0">
                <a:solidFill>
                  <a:srgbClr val="FF0000"/>
                </a:solidFill>
              </a:rPr>
              <a:t>$246K – see notes</a:t>
            </a:r>
          </a:p>
          <a:p>
            <a:r>
              <a:rPr lang="en-US" sz="1000" dirty="0"/>
              <a:t>2019:</a:t>
            </a:r>
          </a:p>
          <a:p>
            <a:r>
              <a:rPr lang="en-US" sz="1000" dirty="0"/>
              <a:t>2020:</a:t>
            </a:r>
          </a:p>
          <a:p>
            <a:endParaRPr lang="en-US" sz="1000" dirty="0"/>
          </a:p>
          <a:p>
            <a:r>
              <a:rPr lang="en-US" sz="1000" dirty="0"/>
              <a:t>Notes: As of Aug 2018:</a:t>
            </a:r>
          </a:p>
          <a:p>
            <a:pPr marL="171450" indent="-171450">
              <a:buFont typeface="Arial" panose="020B0604020202020204" pitchFamily="34" charset="0"/>
              <a:buChar char="•"/>
            </a:pPr>
            <a:r>
              <a:rPr lang="en-US" sz="1000" dirty="0" smtClean="0"/>
              <a:t>$</a:t>
            </a:r>
            <a:r>
              <a:rPr lang="en-US" sz="1000" dirty="0"/>
              <a:t>9K (I</a:t>
            </a:r>
            <a:r>
              <a:rPr lang="en-US" sz="1000" dirty="0" smtClean="0"/>
              <a:t>nfrastructure) - </a:t>
            </a:r>
            <a:r>
              <a:rPr lang="en-US" sz="1000" dirty="0"/>
              <a:t>C</a:t>
            </a:r>
            <a:r>
              <a:rPr lang="en-US" sz="1000" dirty="0" smtClean="0"/>
              <a:t>harges available only for </a:t>
            </a:r>
            <a:r>
              <a:rPr lang="en-US" sz="1000" dirty="0"/>
              <a:t>month of </a:t>
            </a:r>
            <a:r>
              <a:rPr lang="en-US" sz="1000" dirty="0" smtClean="0"/>
              <a:t>August. </a:t>
            </a:r>
          </a:p>
          <a:p>
            <a:pPr marL="171450" indent="-171450">
              <a:buFont typeface="Arial" panose="020B0604020202020204" pitchFamily="34" charset="0"/>
              <a:buChar char="•"/>
            </a:pPr>
            <a:r>
              <a:rPr lang="en-US" sz="1000" dirty="0" smtClean="0"/>
              <a:t>Per </a:t>
            </a:r>
            <a:r>
              <a:rPr lang="en-US" sz="1000" dirty="0"/>
              <a:t>Rachelle </a:t>
            </a:r>
            <a:r>
              <a:rPr lang="en-US" sz="1000" dirty="0" smtClean="0"/>
              <a:t>Gonthier charges </a:t>
            </a:r>
            <a:r>
              <a:rPr lang="en-US" sz="1000" dirty="0"/>
              <a:t>for this application were undefined for the longest time until now. Only after speaking to the Java team it was reallocated and correct amounts should be showing starting going forward. Cannot generalize 8.9k to be a standard charge going forward as consumption volumes can change.  </a:t>
            </a:r>
          </a:p>
          <a:p>
            <a:pPr marL="171450" indent="-171450">
              <a:buFont typeface="Arial" panose="020B0604020202020204" pitchFamily="34" charset="0"/>
              <a:buChar char="•"/>
            </a:pPr>
            <a:r>
              <a:rPr lang="en-US" sz="1000" dirty="0"/>
              <a:t>$237K (O&amp;M)</a:t>
            </a:r>
          </a:p>
          <a:p>
            <a:endParaRPr lang="en-US" dirty="0">
              <a:solidFill>
                <a:prstClr val="black"/>
              </a:solidFill>
            </a:endParaRPr>
          </a:p>
          <a:p>
            <a:endParaRPr lang="en-US" dirty="0">
              <a:solidFill>
                <a:prstClr val="black"/>
              </a:solidFill>
            </a:endParaRPr>
          </a:p>
        </p:txBody>
      </p:sp>
      <p:cxnSp>
        <p:nvCxnSpPr>
          <p:cNvPr id="10" name="Straight Connector 9"/>
          <p:cNvCxnSpPr/>
          <p:nvPr/>
        </p:nvCxnSpPr>
        <p:spPr>
          <a:xfrm flipH="1">
            <a:off x="2553032" y="55973"/>
            <a:ext cx="0" cy="6722519"/>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723075" y="48020"/>
            <a:ext cx="4572000" cy="369332"/>
          </a:xfrm>
          <a:prstGeom prst="rect">
            <a:avLst/>
          </a:prstGeom>
          <a:noFill/>
        </p:spPr>
        <p:txBody>
          <a:bodyPr wrap="square" rtlCol="0">
            <a:spAutoFit/>
          </a:bodyPr>
          <a:lstStyle/>
          <a:p>
            <a:r>
              <a:rPr lang="en-US" dirty="0">
                <a:solidFill>
                  <a:prstClr val="black"/>
                </a:solidFill>
              </a:rPr>
              <a:t>Optum Rx Enterprise Roadmap</a:t>
            </a:r>
          </a:p>
        </p:txBody>
      </p:sp>
      <p:sp>
        <p:nvSpPr>
          <p:cNvPr id="3" name="Rectangle 2"/>
          <p:cNvSpPr/>
          <p:nvPr/>
        </p:nvSpPr>
        <p:spPr>
          <a:xfrm>
            <a:off x="5524369" y="3244334"/>
            <a:ext cx="1143262" cy="369332"/>
          </a:xfrm>
          <a:prstGeom prst="rect">
            <a:avLst/>
          </a:prstGeom>
        </p:spPr>
        <p:txBody>
          <a:bodyPr wrap="none">
            <a:spAutoFit/>
          </a:bodyPr>
          <a:lstStyle/>
          <a:p>
            <a:r>
              <a:rPr lang="en-US" dirty="0">
                <a:solidFill>
                  <a:srgbClr val="767676"/>
                </a:solidFill>
              </a:rPr>
              <a:t>analogous</a:t>
            </a:r>
            <a:endParaRPr lang="en-US" dirty="0"/>
          </a:p>
        </p:txBody>
      </p:sp>
      <p:sp>
        <p:nvSpPr>
          <p:cNvPr id="9" name="Rectangle 8"/>
          <p:cNvSpPr/>
          <p:nvPr/>
        </p:nvSpPr>
        <p:spPr>
          <a:xfrm>
            <a:off x="5524369" y="3244334"/>
            <a:ext cx="1143262" cy="369332"/>
          </a:xfrm>
          <a:prstGeom prst="rect">
            <a:avLst/>
          </a:prstGeom>
        </p:spPr>
        <p:txBody>
          <a:bodyPr wrap="none">
            <a:spAutoFit/>
          </a:bodyPr>
          <a:lstStyle/>
          <a:p>
            <a:r>
              <a:rPr lang="en-US" dirty="0">
                <a:solidFill>
                  <a:srgbClr val="767676"/>
                </a:solidFill>
              </a:rPr>
              <a:t>analogous</a:t>
            </a:r>
            <a:endParaRPr lang="en-US" dirty="0"/>
          </a:p>
        </p:txBody>
      </p:sp>
      <p:grpSp>
        <p:nvGrpSpPr>
          <p:cNvPr id="12" name="Group 11"/>
          <p:cNvGrpSpPr/>
          <p:nvPr/>
        </p:nvGrpSpPr>
        <p:grpSpPr>
          <a:xfrm>
            <a:off x="8174116" y="146677"/>
            <a:ext cx="2003930" cy="238623"/>
            <a:chOff x="7996316" y="146677"/>
            <a:chExt cx="2003930" cy="238623"/>
          </a:xfrm>
        </p:grpSpPr>
        <p:sp>
          <p:nvSpPr>
            <p:cNvPr id="13" name="Rectangle 12"/>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Proposed</a:t>
              </a:r>
              <a:endParaRPr lang="en-US" sz="800" b="1" dirty="0"/>
            </a:p>
          </p:txBody>
        </p:sp>
        <p:sp>
          <p:nvSpPr>
            <p:cNvPr id="14" name="Rectangle 13"/>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Agreed Upon</a:t>
              </a:r>
              <a:endParaRPr lang="en-US" sz="800" b="1" dirty="0"/>
            </a:p>
          </p:txBody>
        </p:sp>
        <p:sp>
          <p:nvSpPr>
            <p:cNvPr id="15" name="Rectangle 14"/>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Completed</a:t>
              </a:r>
              <a:endParaRPr lang="en-US" sz="800" b="1" dirty="0"/>
            </a:p>
          </p:txBody>
        </p:sp>
      </p:grpSp>
    </p:spTree>
    <p:extLst>
      <p:ext uri="{BB962C8B-B14F-4D97-AF65-F5344CB8AC3E}">
        <p14:creationId xmlns:p14="http://schemas.microsoft.com/office/powerpoint/2010/main" val="157134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38741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Rx Enterprise Architecture Control Points</a:t>
            </a:r>
            <a:br>
              <a:rPr lang="en-US" sz="3600" dirty="0" smtClean="0"/>
            </a:br>
            <a:r>
              <a:rPr lang="en-US" sz="2000" dirty="0" smtClean="0"/>
              <a:t>Why we use these 4 control points to express our strategy</a:t>
            </a:r>
            <a:endParaRPr lang="en-US" sz="2000" dirty="0"/>
          </a:p>
        </p:txBody>
      </p:sp>
      <p:sp>
        <p:nvSpPr>
          <p:cNvPr id="3" name="Content Placeholder 2"/>
          <p:cNvSpPr>
            <a:spLocks noGrp="1"/>
          </p:cNvSpPr>
          <p:nvPr>
            <p:ph idx="1"/>
          </p:nvPr>
        </p:nvSpPr>
        <p:spPr>
          <a:xfrm>
            <a:off x="348350" y="1083625"/>
            <a:ext cx="5497903" cy="2468880"/>
          </a:xfrm>
        </p:spPr>
        <p:txBody>
          <a:bodyPr>
            <a:normAutofit lnSpcReduction="10000"/>
          </a:bodyPr>
          <a:lstStyle/>
          <a:p>
            <a:r>
              <a:rPr lang="en-US" sz="1800" b="1" dirty="0" smtClean="0"/>
              <a:t>Experience / Business Capabilities</a:t>
            </a:r>
            <a:endParaRPr lang="en-US" sz="1800" b="1" dirty="0"/>
          </a:p>
          <a:p>
            <a:pPr lvl="1"/>
            <a:r>
              <a:rPr lang="en-US" sz="1400" dirty="0"/>
              <a:t>Enables our ability to create a robust and consistent  customer journey</a:t>
            </a:r>
          </a:p>
          <a:p>
            <a:pPr lvl="1"/>
            <a:r>
              <a:rPr lang="en-US" sz="1400" dirty="0"/>
              <a:t>Bridges LOBs by providing a Consistent UI/UX across channels / business</a:t>
            </a:r>
          </a:p>
          <a:p>
            <a:pPr lvl="1"/>
            <a:r>
              <a:rPr lang="en-US" sz="1400" dirty="0" smtClean="0"/>
              <a:t>How we align HCP services across Optum from a business platform  view</a:t>
            </a:r>
          </a:p>
          <a:p>
            <a:pPr lvl="1"/>
            <a:r>
              <a:rPr lang="en-US" sz="1400" dirty="0" smtClean="0"/>
              <a:t>Drives the Optum Digital First </a:t>
            </a:r>
            <a:r>
              <a:rPr lang="en-US" sz="1400" dirty="0"/>
              <a:t>Customer </a:t>
            </a:r>
            <a:r>
              <a:rPr lang="en-US" sz="1400" dirty="0" smtClean="0"/>
              <a:t>Experience</a:t>
            </a:r>
            <a:endParaRPr lang="en-US" sz="1400" dirty="0"/>
          </a:p>
          <a:p>
            <a:pPr lvl="1"/>
            <a:r>
              <a:rPr lang="en-US" sz="1400" dirty="0" smtClean="0"/>
              <a:t>Empowers our customer via Personalization</a:t>
            </a:r>
            <a:r>
              <a:rPr lang="en-US" sz="1400" dirty="0"/>
              <a:t>/ Self Service </a:t>
            </a:r>
          </a:p>
          <a:p>
            <a:pPr lvl="1"/>
            <a:r>
              <a:rPr lang="en-US" sz="1400" dirty="0" smtClean="0"/>
              <a:t>Provides Customer </a:t>
            </a:r>
            <a:r>
              <a:rPr lang="en-US" sz="1400" dirty="0"/>
              <a:t>Journey Awareness / Tracking /Reporting </a:t>
            </a:r>
          </a:p>
          <a:p>
            <a:pPr lvl="1"/>
            <a:endParaRPr lang="en-US" sz="1400" dirty="0"/>
          </a:p>
        </p:txBody>
      </p:sp>
      <p:sp>
        <p:nvSpPr>
          <p:cNvPr id="4" name="Content Placeholder 3"/>
          <p:cNvSpPr>
            <a:spLocks noGrp="1"/>
          </p:cNvSpPr>
          <p:nvPr>
            <p:ph idx="13"/>
          </p:nvPr>
        </p:nvSpPr>
        <p:spPr>
          <a:xfrm>
            <a:off x="6217919" y="1048000"/>
            <a:ext cx="5859285" cy="2468880"/>
          </a:xfrm>
        </p:spPr>
        <p:txBody>
          <a:bodyPr>
            <a:noAutofit/>
          </a:bodyPr>
          <a:lstStyle/>
          <a:p>
            <a:r>
              <a:rPr lang="en-US" sz="1800" b="1" dirty="0"/>
              <a:t>Data – ML /AI</a:t>
            </a:r>
          </a:p>
          <a:p>
            <a:pPr lvl="1"/>
            <a:r>
              <a:rPr lang="en-US" sz="1400" dirty="0" smtClean="0"/>
              <a:t>Data is our differentiator – need to unlock it!</a:t>
            </a:r>
          </a:p>
          <a:p>
            <a:pPr lvl="1"/>
            <a:r>
              <a:rPr lang="en-US" sz="1400" dirty="0" smtClean="0"/>
              <a:t>Drives data </a:t>
            </a:r>
            <a:r>
              <a:rPr lang="en-US" sz="1400" dirty="0"/>
              <a:t>integrity and governance </a:t>
            </a:r>
            <a:endParaRPr lang="en-US" sz="1400" dirty="0" smtClean="0"/>
          </a:p>
          <a:p>
            <a:pPr lvl="1"/>
            <a:r>
              <a:rPr lang="en-US" sz="1400" dirty="0" smtClean="0"/>
              <a:t>Core to our customer and product strategy</a:t>
            </a:r>
          </a:p>
          <a:p>
            <a:pPr lvl="1"/>
            <a:r>
              <a:rPr lang="en-US" sz="1400" dirty="0" smtClean="0"/>
              <a:t>Makes our products whole – connected and relevant</a:t>
            </a:r>
          </a:p>
          <a:p>
            <a:pPr lvl="1"/>
            <a:r>
              <a:rPr lang="en-US" sz="1400" dirty="0" smtClean="0"/>
              <a:t>Bring Optum’s historical data to life through ML/AI </a:t>
            </a:r>
          </a:p>
          <a:p>
            <a:pPr lvl="1"/>
            <a:r>
              <a:rPr lang="en-US" sz="1400" dirty="0" smtClean="0"/>
              <a:t>Enriches </a:t>
            </a:r>
            <a:r>
              <a:rPr lang="en-US" sz="1400" dirty="0"/>
              <a:t>the Customer Experience via </a:t>
            </a:r>
          </a:p>
          <a:p>
            <a:pPr lvl="2"/>
            <a:r>
              <a:rPr lang="en-US" sz="1400" dirty="0"/>
              <a:t>Enriching data via ML / AI</a:t>
            </a:r>
          </a:p>
          <a:p>
            <a:pPr lvl="2"/>
            <a:r>
              <a:rPr lang="en-US" sz="1400" dirty="0"/>
              <a:t>Surface Data to Digital Surfaces (Client/Member TouchPoints)</a:t>
            </a:r>
          </a:p>
          <a:p>
            <a:pPr lvl="1"/>
            <a:r>
              <a:rPr lang="en-US" sz="1400" dirty="0" smtClean="0"/>
              <a:t>Enabling the joined up consumer experience by externalizing </a:t>
            </a:r>
            <a:r>
              <a:rPr lang="en-US" sz="1400" dirty="0"/>
              <a:t>d</a:t>
            </a:r>
            <a:r>
              <a:rPr lang="en-US" sz="1400" dirty="0" smtClean="0"/>
              <a:t>ata </a:t>
            </a:r>
            <a:r>
              <a:rPr lang="en-US" sz="1400" dirty="0"/>
              <a:t>for use by wider business services</a:t>
            </a:r>
          </a:p>
          <a:p>
            <a:pPr lvl="1"/>
            <a:endParaRPr lang="en-US" sz="1400" dirty="0"/>
          </a:p>
          <a:p>
            <a:pPr lvl="1"/>
            <a:endParaRPr lang="en-US" sz="1400" dirty="0"/>
          </a:p>
        </p:txBody>
      </p:sp>
      <p:sp>
        <p:nvSpPr>
          <p:cNvPr id="5" name="Content Placeholder 4"/>
          <p:cNvSpPr>
            <a:spLocks noGrp="1"/>
          </p:cNvSpPr>
          <p:nvPr>
            <p:ph idx="14"/>
          </p:nvPr>
        </p:nvSpPr>
        <p:spPr>
          <a:xfrm>
            <a:off x="360225" y="3962850"/>
            <a:ext cx="5364480" cy="2600276"/>
          </a:xfrm>
        </p:spPr>
        <p:txBody>
          <a:bodyPr>
            <a:normAutofit/>
          </a:bodyPr>
          <a:lstStyle/>
          <a:p>
            <a:r>
              <a:rPr lang="en-US" sz="1800" b="1" dirty="0"/>
              <a:t>Integration </a:t>
            </a:r>
          </a:p>
          <a:p>
            <a:pPr lvl="1"/>
            <a:r>
              <a:rPr lang="en-US" sz="1400" dirty="0" smtClean="0"/>
              <a:t>Creates common services framework </a:t>
            </a:r>
            <a:r>
              <a:rPr lang="en-US" sz="1400" dirty="0"/>
              <a:t>and technology which </a:t>
            </a:r>
            <a:r>
              <a:rPr lang="en-US" sz="1400" dirty="0" smtClean="0"/>
              <a:t>drives stability</a:t>
            </a:r>
          </a:p>
          <a:p>
            <a:pPr lvl="1"/>
            <a:r>
              <a:rPr lang="en-US" sz="1400" dirty="0" smtClean="0"/>
              <a:t>Drives centralized business </a:t>
            </a:r>
            <a:r>
              <a:rPr lang="en-US" sz="1400" dirty="0"/>
              <a:t>rules </a:t>
            </a:r>
            <a:r>
              <a:rPr lang="en-US" sz="1400" dirty="0" smtClean="0"/>
              <a:t>management</a:t>
            </a:r>
          </a:p>
          <a:p>
            <a:pPr lvl="1"/>
            <a:r>
              <a:rPr lang="en-US" sz="1400" dirty="0" smtClean="0"/>
              <a:t>Enables real-time business agility </a:t>
            </a:r>
          </a:p>
          <a:p>
            <a:pPr lvl="1"/>
            <a:r>
              <a:rPr lang="en-US" sz="1400" dirty="0" smtClean="0"/>
              <a:t>Generates data velocity across the ecosystem  to promote the real-time user experience</a:t>
            </a:r>
          </a:p>
          <a:p>
            <a:pPr lvl="1"/>
            <a:r>
              <a:rPr lang="en-US" sz="1400" dirty="0" smtClean="0"/>
              <a:t>Creates a seamless end to end service model</a:t>
            </a:r>
          </a:p>
          <a:p>
            <a:pPr lvl="1"/>
            <a:r>
              <a:rPr lang="en-US" sz="1400" dirty="0" smtClean="0"/>
              <a:t>Generates agility /speed to market for both new services as well as augment existing services with enriched data streams</a:t>
            </a:r>
          </a:p>
          <a:p>
            <a:pPr lvl="1"/>
            <a:endParaRPr lang="en-US" sz="1000" dirty="0"/>
          </a:p>
        </p:txBody>
      </p:sp>
      <p:sp>
        <p:nvSpPr>
          <p:cNvPr id="6" name="Content Placeholder 5"/>
          <p:cNvSpPr>
            <a:spLocks noGrp="1"/>
          </p:cNvSpPr>
          <p:nvPr>
            <p:ph idx="15"/>
          </p:nvPr>
        </p:nvSpPr>
        <p:spPr>
          <a:xfrm>
            <a:off x="6217920" y="3998475"/>
            <a:ext cx="5364480" cy="2468880"/>
          </a:xfrm>
        </p:spPr>
        <p:txBody>
          <a:bodyPr>
            <a:normAutofit fontScale="92500" lnSpcReduction="20000"/>
          </a:bodyPr>
          <a:lstStyle/>
          <a:p>
            <a:r>
              <a:rPr lang="en-US" sz="1900" b="1" dirty="0"/>
              <a:t>Platform </a:t>
            </a:r>
            <a:r>
              <a:rPr lang="en-US" sz="1900" b="1" dirty="0" smtClean="0"/>
              <a:t>–SW Architecture &amp; Technology</a:t>
            </a:r>
            <a:endParaRPr lang="en-US" sz="1900" b="1" dirty="0"/>
          </a:p>
          <a:p>
            <a:pPr lvl="1"/>
            <a:r>
              <a:rPr lang="en-US" sz="1500" dirty="0" smtClean="0"/>
              <a:t>Driving stability through </a:t>
            </a:r>
            <a:r>
              <a:rPr lang="en-US" sz="1500" dirty="0"/>
              <a:t>horizontal real time </a:t>
            </a:r>
            <a:r>
              <a:rPr lang="en-US" sz="1500" dirty="0" smtClean="0"/>
              <a:t>scaling across distributed and discrete environments </a:t>
            </a:r>
          </a:p>
          <a:p>
            <a:pPr lvl="1"/>
            <a:r>
              <a:rPr lang="en-US" sz="1500" dirty="0" smtClean="0"/>
              <a:t>Critical success factor in customer satisfaction in terms of </a:t>
            </a:r>
          </a:p>
          <a:p>
            <a:pPr lvl="2"/>
            <a:r>
              <a:rPr lang="en-US" sz="1500" dirty="0" smtClean="0"/>
              <a:t>Availability / Stability </a:t>
            </a:r>
          </a:p>
          <a:p>
            <a:pPr lvl="2"/>
            <a:r>
              <a:rPr lang="en-US" sz="1500" dirty="0" smtClean="0"/>
              <a:t>Performance</a:t>
            </a:r>
          </a:p>
          <a:p>
            <a:pPr lvl="1"/>
            <a:r>
              <a:rPr lang="en-US" sz="1500" dirty="0" smtClean="0"/>
              <a:t>Enables higher service  quality and consistency of products</a:t>
            </a:r>
          </a:p>
          <a:p>
            <a:pPr lvl="1"/>
            <a:r>
              <a:rPr lang="en-US" sz="1500" dirty="0"/>
              <a:t>Abstracts our legacy complexity through platform </a:t>
            </a:r>
            <a:r>
              <a:rPr lang="en-US" sz="1500" dirty="0" smtClean="0"/>
              <a:t>design</a:t>
            </a:r>
          </a:p>
          <a:p>
            <a:pPr lvl="1"/>
            <a:r>
              <a:rPr lang="en-US" sz="1500" dirty="0" smtClean="0"/>
              <a:t>Bottom line in operating our business in a manner that allow us to both meet our customer needs as well as optimize operational costs</a:t>
            </a:r>
          </a:p>
          <a:p>
            <a:pPr lvl="1"/>
            <a:endParaRPr lang="en-US" sz="1400" dirty="0"/>
          </a:p>
        </p:txBody>
      </p:sp>
    </p:spTree>
    <p:extLst>
      <p:ext uri="{BB962C8B-B14F-4D97-AF65-F5344CB8AC3E}">
        <p14:creationId xmlns:p14="http://schemas.microsoft.com/office/powerpoint/2010/main" val="41796659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Optum Rx </a:t>
            </a:r>
            <a:r>
              <a:rPr lang="en-US" dirty="0" smtClean="0"/>
              <a:t>Enterprise Architecture </a:t>
            </a:r>
            <a:r>
              <a:rPr lang="en-US" dirty="0"/>
              <a:t>Strategy Focus</a:t>
            </a:r>
          </a:p>
        </p:txBody>
      </p:sp>
      <p:sp>
        <p:nvSpPr>
          <p:cNvPr id="3" name="Content Placeholder 2"/>
          <p:cNvSpPr>
            <a:spLocks noGrp="1"/>
          </p:cNvSpPr>
          <p:nvPr>
            <p:ph idx="1"/>
          </p:nvPr>
        </p:nvSpPr>
        <p:spPr>
          <a:xfrm>
            <a:off x="609600" y="1143000"/>
            <a:ext cx="5497903" cy="2468880"/>
          </a:xfrm>
        </p:spPr>
        <p:txBody>
          <a:bodyPr>
            <a:normAutofit/>
          </a:bodyPr>
          <a:lstStyle/>
          <a:p>
            <a:r>
              <a:rPr lang="en-US" sz="1800" b="1" dirty="0"/>
              <a:t>Experience / Business Capabilities</a:t>
            </a:r>
          </a:p>
          <a:p>
            <a:pPr lvl="1"/>
            <a:r>
              <a:rPr lang="en-US" sz="1400" dirty="0" smtClean="0"/>
              <a:t>Develop </a:t>
            </a:r>
            <a:r>
              <a:rPr lang="en-US" sz="1400" dirty="0"/>
              <a:t>and Integrate Optum HCP Feature set </a:t>
            </a:r>
          </a:p>
          <a:p>
            <a:pPr lvl="1"/>
            <a:r>
              <a:rPr lang="en-US" sz="1400" dirty="0"/>
              <a:t>Digital First – Customer Experience via Technology Enablement</a:t>
            </a:r>
          </a:p>
          <a:p>
            <a:pPr lvl="1"/>
            <a:r>
              <a:rPr lang="en-US" sz="1400" dirty="0" smtClean="0"/>
              <a:t>Engineering in Quality &amp; Resilience  – </a:t>
            </a:r>
            <a:r>
              <a:rPr lang="en-US" sz="1400" dirty="0"/>
              <a:t>Dependent System Awareness &amp; Tolerance</a:t>
            </a:r>
          </a:p>
          <a:p>
            <a:pPr lvl="1"/>
            <a:r>
              <a:rPr lang="en-US" sz="1400" dirty="0"/>
              <a:t>Consistent UI/UX across channels / business</a:t>
            </a:r>
          </a:p>
          <a:p>
            <a:pPr lvl="1"/>
            <a:r>
              <a:rPr lang="en-US" sz="1400" dirty="0"/>
              <a:t>Personalization/ Self Service </a:t>
            </a:r>
          </a:p>
          <a:p>
            <a:pPr lvl="1"/>
            <a:r>
              <a:rPr lang="en-US" sz="1400" dirty="0"/>
              <a:t>Customer Journey Awareness / Tracking /Reporting </a:t>
            </a:r>
            <a:r>
              <a:rPr lang="en-US" sz="1400" dirty="0" smtClean="0"/>
              <a:t> </a:t>
            </a:r>
            <a:endParaRPr lang="en-US" sz="1400" dirty="0"/>
          </a:p>
          <a:p>
            <a:pPr lvl="1"/>
            <a:r>
              <a:rPr lang="en-US" sz="1400" dirty="0"/>
              <a:t>Self Sustaining - De-couple from backend </a:t>
            </a:r>
            <a:r>
              <a:rPr lang="en-US" sz="1400" dirty="0" smtClean="0"/>
              <a:t>systems</a:t>
            </a:r>
            <a:endParaRPr lang="en-US" sz="1400" dirty="0"/>
          </a:p>
          <a:p>
            <a:pPr lvl="1"/>
            <a:endParaRPr lang="en-US" sz="1400" dirty="0"/>
          </a:p>
        </p:txBody>
      </p:sp>
      <p:sp>
        <p:nvSpPr>
          <p:cNvPr id="4" name="Content Placeholder 3"/>
          <p:cNvSpPr>
            <a:spLocks noGrp="1"/>
          </p:cNvSpPr>
          <p:nvPr>
            <p:ph idx="13"/>
          </p:nvPr>
        </p:nvSpPr>
        <p:spPr/>
        <p:txBody>
          <a:bodyPr>
            <a:normAutofit fontScale="92500" lnSpcReduction="20000"/>
          </a:bodyPr>
          <a:lstStyle/>
          <a:p>
            <a:r>
              <a:rPr lang="en-US" sz="1900" b="1" dirty="0"/>
              <a:t>Data – ML /AI</a:t>
            </a:r>
          </a:p>
          <a:p>
            <a:pPr lvl="1"/>
            <a:r>
              <a:rPr lang="en-US" sz="1500" dirty="0"/>
              <a:t>Enrich the Customer Experience via </a:t>
            </a:r>
          </a:p>
          <a:p>
            <a:pPr lvl="2"/>
            <a:r>
              <a:rPr lang="en-US" sz="1500" dirty="0"/>
              <a:t>Enriching data via ML / AI</a:t>
            </a:r>
          </a:p>
          <a:p>
            <a:pPr lvl="2"/>
            <a:r>
              <a:rPr lang="en-US" sz="1500" dirty="0"/>
              <a:t>Surface Data to Digital Surfaces (Client/Member TouchPoints)</a:t>
            </a:r>
          </a:p>
          <a:p>
            <a:pPr lvl="1"/>
            <a:r>
              <a:rPr lang="en-US" sz="1500" dirty="0" smtClean="0"/>
              <a:t>Converge </a:t>
            </a:r>
            <a:r>
              <a:rPr lang="en-US" sz="1500" dirty="0"/>
              <a:t>on foundational data sources (Provider /</a:t>
            </a:r>
            <a:r>
              <a:rPr lang="en-US" sz="1500" dirty="0" smtClean="0"/>
              <a:t>Eligibility)</a:t>
            </a:r>
            <a:endParaRPr lang="en-US" sz="1500" dirty="0"/>
          </a:p>
          <a:p>
            <a:pPr lvl="1"/>
            <a:r>
              <a:rPr lang="en-US" sz="1500" dirty="0"/>
              <a:t>Publish Data updates  to foundational sources </a:t>
            </a:r>
          </a:p>
          <a:p>
            <a:pPr lvl="1"/>
            <a:r>
              <a:rPr lang="en-US" sz="1500" dirty="0" smtClean="0"/>
              <a:t>Externalize </a:t>
            </a:r>
            <a:r>
              <a:rPr lang="en-US" sz="1500" dirty="0"/>
              <a:t>Data for use by wider business services</a:t>
            </a:r>
          </a:p>
          <a:p>
            <a:pPr lvl="1"/>
            <a:r>
              <a:rPr lang="en-US" sz="1500" dirty="0"/>
              <a:t>Source insulation on the middleware layer powered with materialized views for high performance and resiliency and real-time data streaming from backend systems</a:t>
            </a:r>
          </a:p>
          <a:p>
            <a:pPr lvl="1"/>
            <a:endParaRPr lang="en-US" sz="1400" dirty="0"/>
          </a:p>
          <a:p>
            <a:pPr lvl="1"/>
            <a:endParaRPr lang="en-US" sz="1400" dirty="0"/>
          </a:p>
        </p:txBody>
      </p:sp>
      <p:sp>
        <p:nvSpPr>
          <p:cNvPr id="5" name="Content Placeholder 4"/>
          <p:cNvSpPr>
            <a:spLocks noGrp="1"/>
          </p:cNvSpPr>
          <p:nvPr>
            <p:ph idx="14"/>
          </p:nvPr>
        </p:nvSpPr>
        <p:spPr>
          <a:xfrm>
            <a:off x="609600" y="3725349"/>
            <a:ext cx="5364480" cy="2806081"/>
          </a:xfrm>
        </p:spPr>
        <p:txBody>
          <a:bodyPr>
            <a:normAutofit fontScale="92500" lnSpcReduction="10000"/>
          </a:bodyPr>
          <a:lstStyle/>
          <a:p>
            <a:r>
              <a:rPr lang="en-US" sz="1900" b="1" dirty="0"/>
              <a:t>Integration </a:t>
            </a:r>
          </a:p>
          <a:p>
            <a:pPr lvl="1"/>
            <a:r>
              <a:rPr lang="en-US" sz="1400" dirty="0"/>
              <a:t>Micro Service Architecture with cloud enabled deployment model</a:t>
            </a:r>
          </a:p>
          <a:p>
            <a:pPr lvl="2"/>
            <a:r>
              <a:rPr lang="en-US" sz="1200" dirty="0"/>
              <a:t>Edge API use (Tailored for Channel)</a:t>
            </a:r>
          </a:p>
          <a:p>
            <a:pPr lvl="2"/>
            <a:r>
              <a:rPr lang="en-US" sz="1300" dirty="0"/>
              <a:t>Common Course Grain – (Reuse)</a:t>
            </a:r>
          </a:p>
          <a:p>
            <a:pPr lvl="2"/>
            <a:r>
              <a:rPr lang="en-US" sz="1300" dirty="0"/>
              <a:t>Data Service – Tuned with Cache</a:t>
            </a:r>
          </a:p>
          <a:p>
            <a:pPr lvl="1"/>
            <a:r>
              <a:rPr lang="en-US" sz="1400" dirty="0"/>
              <a:t>Common Enterprise Services </a:t>
            </a:r>
          </a:p>
          <a:p>
            <a:pPr lvl="2"/>
            <a:r>
              <a:rPr lang="en-US" sz="1300" dirty="0"/>
              <a:t>Converge onto single Integration Platform </a:t>
            </a:r>
          </a:p>
          <a:p>
            <a:pPr lvl="2"/>
            <a:r>
              <a:rPr lang="en-US" sz="1300" dirty="0"/>
              <a:t>High Reuse / Consistent data and services</a:t>
            </a:r>
          </a:p>
          <a:p>
            <a:pPr lvl="1"/>
            <a:r>
              <a:rPr lang="en-US" sz="1400" dirty="0"/>
              <a:t>API Gateway Access Points</a:t>
            </a:r>
          </a:p>
          <a:p>
            <a:pPr lvl="2"/>
            <a:r>
              <a:rPr lang="en-US" sz="1300" dirty="0"/>
              <a:t>Security</a:t>
            </a:r>
          </a:p>
          <a:p>
            <a:pPr lvl="2"/>
            <a:r>
              <a:rPr lang="en-US" sz="1300" dirty="0"/>
              <a:t>Monitoring</a:t>
            </a:r>
          </a:p>
          <a:p>
            <a:pPr lvl="2"/>
            <a:r>
              <a:rPr lang="en-US" sz="1300" dirty="0"/>
              <a:t>Service Segmentation / Isolation</a:t>
            </a:r>
          </a:p>
          <a:p>
            <a:pPr lvl="2"/>
            <a:endParaRPr lang="en-US" sz="1000" dirty="0"/>
          </a:p>
        </p:txBody>
      </p:sp>
      <p:sp>
        <p:nvSpPr>
          <p:cNvPr id="6" name="Content Placeholder 5"/>
          <p:cNvSpPr>
            <a:spLocks noGrp="1"/>
          </p:cNvSpPr>
          <p:nvPr>
            <p:ph idx="15"/>
          </p:nvPr>
        </p:nvSpPr>
        <p:spPr>
          <a:xfrm>
            <a:off x="6217920" y="3725350"/>
            <a:ext cx="5364480" cy="2468880"/>
          </a:xfrm>
        </p:spPr>
        <p:txBody>
          <a:bodyPr>
            <a:normAutofit lnSpcReduction="10000"/>
          </a:bodyPr>
          <a:lstStyle/>
          <a:p>
            <a:r>
              <a:rPr lang="en-US" sz="1800" b="1" dirty="0"/>
              <a:t>Platform –SW Architecture &amp; Technology</a:t>
            </a:r>
          </a:p>
          <a:p>
            <a:pPr lvl="1"/>
            <a:r>
              <a:rPr lang="en-US" sz="1400" dirty="0" smtClean="0"/>
              <a:t>High </a:t>
            </a:r>
            <a:r>
              <a:rPr lang="en-US" sz="1400" dirty="0"/>
              <a:t>Performance  </a:t>
            </a:r>
            <a:r>
              <a:rPr lang="en-US" sz="1400" dirty="0" smtClean="0"/>
              <a:t>- Top to bottom (Application layer  </a:t>
            </a:r>
            <a:r>
              <a:rPr lang="en-US" sz="1400" dirty="0"/>
              <a:t>through </a:t>
            </a:r>
            <a:r>
              <a:rPr lang="en-US" sz="1400" dirty="0" smtClean="0"/>
              <a:t>to the Data Access services)</a:t>
            </a:r>
            <a:endParaRPr lang="en-US" sz="1400" dirty="0"/>
          </a:p>
          <a:p>
            <a:pPr lvl="1"/>
            <a:r>
              <a:rPr lang="en-US" sz="1400" dirty="0" smtClean="0"/>
              <a:t>High Availability </a:t>
            </a:r>
            <a:r>
              <a:rPr lang="en-US" sz="1400" dirty="0"/>
              <a:t>– Active / Active Topology</a:t>
            </a:r>
          </a:p>
          <a:p>
            <a:pPr lvl="1"/>
            <a:r>
              <a:rPr lang="en-US" sz="1400" dirty="0"/>
              <a:t>DR Capable – RTO/RPO </a:t>
            </a:r>
            <a:r>
              <a:rPr lang="en-US" sz="1400" dirty="0" smtClean="0"/>
              <a:t>targets </a:t>
            </a:r>
            <a:endParaRPr lang="en-US" sz="1400" dirty="0"/>
          </a:p>
          <a:p>
            <a:pPr lvl="1"/>
            <a:r>
              <a:rPr lang="en-US" sz="1400" dirty="0"/>
              <a:t>Cloud based </a:t>
            </a:r>
            <a:r>
              <a:rPr lang="en-US" sz="1400" dirty="0" smtClean="0"/>
              <a:t>platform services </a:t>
            </a:r>
            <a:endParaRPr lang="en-US" sz="1400" dirty="0"/>
          </a:p>
          <a:p>
            <a:pPr lvl="1"/>
            <a:r>
              <a:rPr lang="en-US" sz="1400" dirty="0"/>
              <a:t>Auto Provisioning &amp; Scaling</a:t>
            </a:r>
          </a:p>
          <a:p>
            <a:pPr lvl="1"/>
            <a:r>
              <a:rPr lang="en-US" sz="1400" dirty="0"/>
              <a:t>Instrumented </a:t>
            </a:r>
            <a:r>
              <a:rPr lang="en-US" sz="1400" dirty="0" smtClean="0"/>
              <a:t>to support the operational model and targets</a:t>
            </a:r>
            <a:endParaRPr lang="en-US" sz="1400" dirty="0"/>
          </a:p>
          <a:p>
            <a:pPr lvl="1"/>
            <a:r>
              <a:rPr lang="en-US" sz="1400" dirty="0"/>
              <a:t>Capacity </a:t>
            </a:r>
            <a:r>
              <a:rPr lang="en-US" sz="1400" dirty="0" smtClean="0"/>
              <a:t>management to optimize allocation and costs</a:t>
            </a:r>
            <a:endParaRPr lang="en-US" sz="1400" dirty="0"/>
          </a:p>
          <a:p>
            <a:pPr lvl="1"/>
            <a:r>
              <a:rPr lang="en-US" sz="1400" dirty="0"/>
              <a:t>Compliant with Rx </a:t>
            </a:r>
            <a:r>
              <a:rPr lang="en-US" sz="1400" dirty="0" smtClean="0"/>
              <a:t>PADU to enable standards convergence</a:t>
            </a:r>
            <a:endParaRPr lang="en-US" sz="1400" dirty="0"/>
          </a:p>
        </p:txBody>
      </p:sp>
    </p:spTree>
    <p:extLst>
      <p:ext uri="{BB962C8B-B14F-4D97-AF65-F5344CB8AC3E}">
        <p14:creationId xmlns:p14="http://schemas.microsoft.com/office/powerpoint/2010/main" val="11215780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875"/>
            <a:ext cx="10972800" cy="769938"/>
          </a:xfrm>
        </p:spPr>
        <p:txBody>
          <a:bodyPr>
            <a:normAutofit fontScale="90000"/>
          </a:bodyPr>
          <a:lstStyle/>
          <a:p>
            <a:r>
              <a:rPr lang="en-US" dirty="0" smtClean="0"/>
              <a:t>Optum Rx Digital- Integration Middleware Strategy</a:t>
            </a:r>
            <a:endParaRPr lang="en-US" dirty="0"/>
          </a:p>
        </p:txBody>
      </p:sp>
      <p:sp>
        <p:nvSpPr>
          <p:cNvPr id="3" name="Content Placeholder 2"/>
          <p:cNvSpPr>
            <a:spLocks noGrp="1"/>
          </p:cNvSpPr>
          <p:nvPr>
            <p:ph idx="1"/>
          </p:nvPr>
        </p:nvSpPr>
        <p:spPr>
          <a:xfrm>
            <a:off x="241475" y="881749"/>
            <a:ext cx="5497903" cy="2621471"/>
          </a:xfrm>
        </p:spPr>
        <p:txBody>
          <a:bodyPr>
            <a:normAutofit fontScale="77500" lnSpcReduction="20000"/>
          </a:bodyPr>
          <a:lstStyle/>
          <a:p>
            <a:r>
              <a:rPr lang="en-US" sz="1900" b="1" dirty="0"/>
              <a:t>Experience / Business Capabilities</a:t>
            </a:r>
          </a:p>
          <a:p>
            <a:pPr lvl="1"/>
            <a:r>
              <a:rPr lang="en-US" sz="1800" dirty="0" smtClean="0"/>
              <a:t>Cloud-native </a:t>
            </a:r>
            <a:r>
              <a:rPr lang="en-US" sz="1800" dirty="0"/>
              <a:t>architectures </a:t>
            </a:r>
            <a:r>
              <a:rPr lang="en-US" sz="1800" dirty="0" smtClean="0"/>
              <a:t>– build small, reusable, autonomous components aligned to business functions / Micro Service API </a:t>
            </a:r>
          </a:p>
          <a:p>
            <a:pPr lvl="1"/>
            <a:r>
              <a:rPr lang="en-US" sz="1800" dirty="0"/>
              <a:t>Containerization and Cloud Enablement</a:t>
            </a:r>
          </a:p>
          <a:p>
            <a:pPr lvl="1"/>
            <a:r>
              <a:rPr lang="en-US" sz="1800" dirty="0"/>
              <a:t>API Governance to promote reusability and standardization of API design</a:t>
            </a:r>
          </a:p>
          <a:p>
            <a:pPr lvl="1"/>
            <a:r>
              <a:rPr lang="en-US" sz="1800" dirty="0"/>
              <a:t>Integration with IOT and voice enabled devices</a:t>
            </a:r>
          </a:p>
          <a:p>
            <a:pPr lvl="1"/>
            <a:r>
              <a:rPr lang="en-US" sz="1800" dirty="0"/>
              <a:t>Centralized security and API Externalization using API Gateway</a:t>
            </a:r>
          </a:p>
          <a:p>
            <a:pPr lvl="1"/>
            <a:r>
              <a:rPr lang="en-US" sz="1800" dirty="0"/>
              <a:t>Productize and  Monetize of APIs based on client needs (Cash Card, Workers Compensation and Accumulator Exchange</a:t>
            </a:r>
            <a:r>
              <a:rPr lang="en-US" sz="1800" dirty="0" smtClean="0"/>
              <a:t>)</a:t>
            </a:r>
          </a:p>
          <a:p>
            <a:pPr lvl="1"/>
            <a:r>
              <a:rPr lang="en-US" sz="1800" dirty="0" smtClean="0"/>
              <a:t>Design for the Optum HCP Enterprise </a:t>
            </a:r>
          </a:p>
          <a:p>
            <a:pPr lvl="1"/>
            <a:r>
              <a:rPr lang="en-US" sz="1800" dirty="0" smtClean="0"/>
              <a:t>Defensive Coding – Circuit Breakers and Contingency Patterns </a:t>
            </a:r>
          </a:p>
          <a:p>
            <a:pPr lvl="1"/>
            <a:r>
              <a:rPr lang="en-US" sz="1800" dirty="0" smtClean="0"/>
              <a:t>Engineered Customer Journey Awareness / Tracking /Reporting </a:t>
            </a:r>
          </a:p>
          <a:p>
            <a:pPr marL="457200" lvl="1" indent="0">
              <a:buNone/>
            </a:pPr>
            <a:endParaRPr lang="en-US" sz="1400" dirty="0"/>
          </a:p>
        </p:txBody>
      </p:sp>
      <p:sp>
        <p:nvSpPr>
          <p:cNvPr id="4" name="Content Placeholder 3"/>
          <p:cNvSpPr>
            <a:spLocks noGrp="1"/>
          </p:cNvSpPr>
          <p:nvPr>
            <p:ph idx="13"/>
          </p:nvPr>
        </p:nvSpPr>
        <p:spPr>
          <a:xfrm>
            <a:off x="6217920" y="857999"/>
            <a:ext cx="5364480" cy="2787725"/>
          </a:xfrm>
        </p:spPr>
        <p:txBody>
          <a:bodyPr>
            <a:normAutofit fontScale="47500" lnSpcReduction="20000"/>
          </a:bodyPr>
          <a:lstStyle/>
          <a:p>
            <a:r>
              <a:rPr lang="en-US" sz="3300" b="1" dirty="0" smtClean="0"/>
              <a:t>Data – ML /AI</a:t>
            </a:r>
          </a:p>
          <a:p>
            <a:pPr lvl="1"/>
            <a:r>
              <a:rPr lang="en-US" sz="2900" dirty="0" smtClean="0"/>
              <a:t>Converge on foundational data sources (Provider /Eligibility)</a:t>
            </a:r>
          </a:p>
          <a:p>
            <a:pPr lvl="1"/>
            <a:r>
              <a:rPr lang="en-US" sz="2900" dirty="0" smtClean="0"/>
              <a:t>Publish Data updates to foundational sources</a:t>
            </a:r>
          </a:p>
          <a:p>
            <a:pPr lvl="1"/>
            <a:r>
              <a:rPr lang="en-US" sz="2900" dirty="0"/>
              <a:t>Expose ML models using APIs (Ex: Predictive Prior Authorization Model</a:t>
            </a:r>
            <a:r>
              <a:rPr lang="en-US" sz="2900" dirty="0" smtClean="0"/>
              <a:t>)</a:t>
            </a:r>
          </a:p>
          <a:p>
            <a:pPr lvl="1"/>
            <a:r>
              <a:rPr lang="en-US" sz="2900" dirty="0" smtClean="0"/>
              <a:t>Enrich the Customer Experience via </a:t>
            </a:r>
          </a:p>
          <a:p>
            <a:pPr lvl="2"/>
            <a:r>
              <a:rPr lang="en-US" sz="2900" dirty="0" smtClean="0"/>
              <a:t>Enriching data via ML / AI</a:t>
            </a:r>
          </a:p>
          <a:p>
            <a:pPr lvl="2"/>
            <a:r>
              <a:rPr lang="en-US" sz="2900" dirty="0" smtClean="0"/>
              <a:t>Surface Data to Digital Surfaces (Client/Member TouchPoints)</a:t>
            </a:r>
          </a:p>
          <a:p>
            <a:pPr lvl="2"/>
            <a:r>
              <a:rPr lang="en-US" sz="2900" dirty="0" smtClean="0"/>
              <a:t>Built in Quality and Consistency</a:t>
            </a:r>
          </a:p>
          <a:p>
            <a:pPr lvl="1"/>
            <a:r>
              <a:rPr lang="en-US" sz="2900" dirty="0" smtClean="0"/>
              <a:t>Externalize Data for use by wider business services (HCP)</a:t>
            </a:r>
          </a:p>
          <a:p>
            <a:pPr lvl="1"/>
            <a:r>
              <a:rPr lang="en-US" sz="2900" dirty="0"/>
              <a:t>Source insulation on the middleware layer powered with materialized views for high performance and resiliency and real-time data streaming from backend </a:t>
            </a:r>
            <a:r>
              <a:rPr lang="en-US" sz="2900" dirty="0" smtClean="0"/>
              <a:t>systems</a:t>
            </a:r>
          </a:p>
        </p:txBody>
      </p:sp>
      <p:sp>
        <p:nvSpPr>
          <p:cNvPr id="5" name="Content Placeholder 4"/>
          <p:cNvSpPr>
            <a:spLocks noGrp="1"/>
          </p:cNvSpPr>
          <p:nvPr>
            <p:ph idx="14"/>
          </p:nvPr>
        </p:nvSpPr>
        <p:spPr>
          <a:xfrm>
            <a:off x="300850" y="3631721"/>
            <a:ext cx="5814942" cy="2970960"/>
          </a:xfrm>
        </p:spPr>
        <p:txBody>
          <a:bodyPr>
            <a:normAutofit fontScale="77500" lnSpcReduction="20000"/>
          </a:bodyPr>
          <a:lstStyle/>
          <a:p>
            <a:r>
              <a:rPr lang="en-US" sz="2100" b="1" dirty="0" smtClean="0"/>
              <a:t>Integration </a:t>
            </a:r>
          </a:p>
          <a:p>
            <a:pPr lvl="1"/>
            <a:r>
              <a:rPr lang="en-US" sz="1800" dirty="0" smtClean="0"/>
              <a:t>Micro Service Architecture </a:t>
            </a:r>
            <a:r>
              <a:rPr lang="en-US" sz="1800" dirty="0"/>
              <a:t>with cloud enabled deployment model</a:t>
            </a:r>
          </a:p>
          <a:p>
            <a:pPr lvl="2"/>
            <a:r>
              <a:rPr lang="en-US" sz="1800" dirty="0" smtClean="0"/>
              <a:t>Edge API use (Tailored for Channel)</a:t>
            </a:r>
          </a:p>
          <a:p>
            <a:pPr lvl="2"/>
            <a:r>
              <a:rPr lang="en-US" sz="1800" dirty="0" smtClean="0"/>
              <a:t>Common Course Grain – (Reuse)</a:t>
            </a:r>
          </a:p>
          <a:p>
            <a:pPr lvl="2"/>
            <a:r>
              <a:rPr lang="en-US" sz="1800" dirty="0" smtClean="0"/>
              <a:t>Data Service – Tuned with Cache</a:t>
            </a:r>
          </a:p>
          <a:p>
            <a:pPr lvl="1"/>
            <a:r>
              <a:rPr lang="en-US" sz="1800" dirty="0" smtClean="0"/>
              <a:t>Common Enterprise Services </a:t>
            </a:r>
          </a:p>
          <a:p>
            <a:pPr lvl="2"/>
            <a:r>
              <a:rPr lang="en-US" sz="1800" dirty="0" smtClean="0"/>
              <a:t>Converge onto single Integration Platform </a:t>
            </a:r>
          </a:p>
          <a:p>
            <a:pPr lvl="2"/>
            <a:r>
              <a:rPr lang="en-US" sz="1800" dirty="0" smtClean="0"/>
              <a:t>High Reuse / Consistent data and services</a:t>
            </a:r>
          </a:p>
          <a:p>
            <a:pPr lvl="2"/>
            <a:r>
              <a:rPr lang="en-US" sz="1800" dirty="0" smtClean="0"/>
              <a:t>Single technology </a:t>
            </a:r>
          </a:p>
          <a:p>
            <a:pPr lvl="1"/>
            <a:r>
              <a:rPr lang="en-US" sz="1800" dirty="0" smtClean="0"/>
              <a:t>API Gateway Access Points</a:t>
            </a:r>
          </a:p>
          <a:p>
            <a:pPr lvl="2"/>
            <a:r>
              <a:rPr lang="en-US" sz="1800" dirty="0" smtClean="0"/>
              <a:t>Security / Monitoring</a:t>
            </a:r>
          </a:p>
          <a:p>
            <a:pPr lvl="2"/>
            <a:r>
              <a:rPr lang="en-US" sz="1800" dirty="0" smtClean="0"/>
              <a:t>Service Segmentation / Isolation</a:t>
            </a:r>
          </a:p>
          <a:p>
            <a:pPr lvl="2"/>
            <a:r>
              <a:rPr lang="en-US" sz="1800" dirty="0" smtClean="0"/>
              <a:t>End to end transaction monitoring</a:t>
            </a:r>
          </a:p>
          <a:p>
            <a:pPr lvl="2"/>
            <a:endParaRPr lang="en-US" sz="1600" dirty="0"/>
          </a:p>
        </p:txBody>
      </p:sp>
      <p:sp>
        <p:nvSpPr>
          <p:cNvPr id="6" name="Content Placeholder 5"/>
          <p:cNvSpPr>
            <a:spLocks noGrp="1"/>
          </p:cNvSpPr>
          <p:nvPr>
            <p:ph idx="15"/>
          </p:nvPr>
        </p:nvSpPr>
        <p:spPr>
          <a:xfrm>
            <a:off x="6217920" y="3618475"/>
            <a:ext cx="5364480" cy="2468880"/>
          </a:xfrm>
        </p:spPr>
        <p:txBody>
          <a:bodyPr>
            <a:normAutofit/>
          </a:bodyPr>
          <a:lstStyle/>
          <a:p>
            <a:r>
              <a:rPr lang="en-US" sz="1800" b="1" dirty="0"/>
              <a:t>Platform –SW Architecture &amp; Technology</a:t>
            </a:r>
          </a:p>
          <a:p>
            <a:pPr lvl="1"/>
            <a:r>
              <a:rPr lang="en-US" sz="1400" dirty="0" smtClean="0"/>
              <a:t>High Performance – High Speed Data Velocity &amp; Access</a:t>
            </a:r>
          </a:p>
          <a:p>
            <a:pPr lvl="1"/>
            <a:r>
              <a:rPr lang="en-US" sz="1400" dirty="0" smtClean="0"/>
              <a:t>High Availability – Active / Active Topology</a:t>
            </a:r>
          </a:p>
          <a:p>
            <a:pPr lvl="1"/>
            <a:r>
              <a:rPr lang="en-US" sz="1400" dirty="0" smtClean="0"/>
              <a:t>DR Capable – RTO/RPO targets</a:t>
            </a:r>
          </a:p>
          <a:p>
            <a:pPr lvl="1"/>
            <a:r>
              <a:rPr lang="en-US" sz="1400" dirty="0" smtClean="0"/>
              <a:t>Cloud based – Auto Provisioning &amp; Scaling</a:t>
            </a:r>
          </a:p>
          <a:p>
            <a:pPr lvl="1"/>
            <a:r>
              <a:rPr lang="en-US" sz="1400" dirty="0" smtClean="0"/>
              <a:t>Instrumented to optimize performance and tuning</a:t>
            </a:r>
          </a:p>
          <a:p>
            <a:pPr lvl="1"/>
            <a:r>
              <a:rPr lang="en-US" sz="1400" dirty="0" smtClean="0"/>
              <a:t>Capacity management – service isolation to promote scaling agility</a:t>
            </a:r>
          </a:p>
        </p:txBody>
      </p:sp>
    </p:spTree>
    <p:extLst>
      <p:ext uri="{BB962C8B-B14F-4D97-AF65-F5344CB8AC3E}">
        <p14:creationId xmlns:p14="http://schemas.microsoft.com/office/powerpoint/2010/main" val="122470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Optum Rx Digital- Portal Strategy</a:t>
            </a:r>
          </a:p>
        </p:txBody>
      </p:sp>
      <p:sp>
        <p:nvSpPr>
          <p:cNvPr id="3" name="Content Placeholder 2"/>
          <p:cNvSpPr>
            <a:spLocks noGrp="1"/>
          </p:cNvSpPr>
          <p:nvPr>
            <p:ph idx="1"/>
          </p:nvPr>
        </p:nvSpPr>
        <p:spPr>
          <a:xfrm>
            <a:off x="609600" y="1009650"/>
            <a:ext cx="5497903" cy="2468880"/>
          </a:xfrm>
        </p:spPr>
        <p:txBody>
          <a:bodyPr>
            <a:normAutofit fontScale="92500" lnSpcReduction="10000"/>
          </a:bodyPr>
          <a:lstStyle/>
          <a:p>
            <a:r>
              <a:rPr lang="en-US" sz="1800" b="1" dirty="0"/>
              <a:t>Experience / Business Capabilities</a:t>
            </a:r>
          </a:p>
          <a:p>
            <a:pPr lvl="1"/>
            <a:r>
              <a:rPr lang="en-US" sz="1400" dirty="0" smtClean="0"/>
              <a:t>Digital </a:t>
            </a:r>
            <a:r>
              <a:rPr lang="en-US" sz="1400" dirty="0"/>
              <a:t>First – Customer Experience via Technology Enablement</a:t>
            </a:r>
          </a:p>
          <a:p>
            <a:pPr lvl="1"/>
            <a:r>
              <a:rPr lang="en-US" sz="1400" dirty="0" smtClean="0"/>
              <a:t>Cloud-native </a:t>
            </a:r>
            <a:r>
              <a:rPr lang="en-US" sz="1400" dirty="0"/>
              <a:t>architectures – build small, </a:t>
            </a:r>
            <a:r>
              <a:rPr lang="en-US" sz="1400" dirty="0" smtClean="0"/>
              <a:t>reusable, </a:t>
            </a:r>
            <a:r>
              <a:rPr lang="en-US" sz="1400" dirty="0"/>
              <a:t>autonomous components aligned to business </a:t>
            </a:r>
            <a:r>
              <a:rPr lang="en-US" sz="1400" dirty="0" smtClean="0"/>
              <a:t>functions</a:t>
            </a:r>
          </a:p>
          <a:p>
            <a:pPr lvl="1"/>
            <a:r>
              <a:rPr lang="en-US" sz="1400" dirty="0" smtClean="0"/>
              <a:t>Couple Integration into application framework  </a:t>
            </a:r>
            <a:r>
              <a:rPr lang="en-US" sz="1400" dirty="0"/>
              <a:t>/ Microservice API </a:t>
            </a:r>
          </a:p>
          <a:p>
            <a:pPr lvl="1"/>
            <a:r>
              <a:rPr lang="en-US" sz="1400" dirty="0"/>
              <a:t>Develop and Integrate Optum HCP Feature set </a:t>
            </a:r>
          </a:p>
          <a:p>
            <a:pPr lvl="1"/>
            <a:r>
              <a:rPr lang="en-US" sz="1400" dirty="0" smtClean="0"/>
              <a:t>Defensive </a:t>
            </a:r>
            <a:r>
              <a:rPr lang="en-US" sz="1400" dirty="0"/>
              <a:t>Coding – Dependent System Awareness &amp; Tolerance</a:t>
            </a:r>
          </a:p>
          <a:p>
            <a:pPr lvl="1"/>
            <a:r>
              <a:rPr lang="en-US" sz="1400" dirty="0"/>
              <a:t>Consistent UI/UX across channels / business</a:t>
            </a:r>
          </a:p>
          <a:p>
            <a:pPr lvl="1"/>
            <a:r>
              <a:rPr lang="en-US" sz="1400" dirty="0" smtClean="0"/>
              <a:t>Enable Personalization</a:t>
            </a:r>
            <a:r>
              <a:rPr lang="en-US" sz="1400" dirty="0"/>
              <a:t>/ Self Service </a:t>
            </a:r>
          </a:p>
          <a:p>
            <a:pPr lvl="1"/>
            <a:r>
              <a:rPr lang="en-US" sz="1400" dirty="0" smtClean="0"/>
              <a:t>Built in Customer </a:t>
            </a:r>
            <a:r>
              <a:rPr lang="en-US" sz="1400" dirty="0"/>
              <a:t>Journey Awareness / Tracking /Reporting </a:t>
            </a:r>
          </a:p>
          <a:p>
            <a:pPr lvl="1"/>
            <a:r>
              <a:rPr lang="en-US" sz="1400" dirty="0" smtClean="0"/>
              <a:t>Self </a:t>
            </a:r>
            <a:r>
              <a:rPr lang="en-US" sz="1400" dirty="0"/>
              <a:t>Sustaining - De-couple from backend systems</a:t>
            </a:r>
          </a:p>
          <a:p>
            <a:pPr lvl="1"/>
            <a:endParaRPr lang="en-US" sz="1400" dirty="0"/>
          </a:p>
        </p:txBody>
      </p:sp>
      <p:sp>
        <p:nvSpPr>
          <p:cNvPr id="4" name="Content Placeholder 3"/>
          <p:cNvSpPr>
            <a:spLocks noGrp="1"/>
          </p:cNvSpPr>
          <p:nvPr>
            <p:ph idx="13"/>
          </p:nvPr>
        </p:nvSpPr>
        <p:spPr>
          <a:xfrm>
            <a:off x="6217920" y="990600"/>
            <a:ext cx="5364480" cy="2468880"/>
          </a:xfrm>
        </p:spPr>
        <p:txBody>
          <a:bodyPr>
            <a:normAutofit/>
          </a:bodyPr>
          <a:lstStyle/>
          <a:p>
            <a:r>
              <a:rPr lang="en-US" sz="1800" b="1" dirty="0"/>
              <a:t>Data – ML /AI</a:t>
            </a:r>
          </a:p>
          <a:p>
            <a:pPr lvl="1"/>
            <a:r>
              <a:rPr lang="en-US" sz="1400" dirty="0"/>
              <a:t>Converge on foundational data sources (Provider /Elig)</a:t>
            </a:r>
          </a:p>
          <a:p>
            <a:pPr lvl="1"/>
            <a:r>
              <a:rPr lang="en-US" sz="1400" dirty="0"/>
              <a:t>Publish Data updates  to foundational sources </a:t>
            </a:r>
          </a:p>
          <a:p>
            <a:pPr lvl="1"/>
            <a:r>
              <a:rPr lang="en-US" sz="1400" dirty="0"/>
              <a:t>Enrich the Customer Experience via </a:t>
            </a:r>
          </a:p>
          <a:p>
            <a:pPr lvl="2"/>
            <a:r>
              <a:rPr lang="en-US" sz="1000" dirty="0"/>
              <a:t>Enriching data via ML / AI</a:t>
            </a:r>
          </a:p>
          <a:p>
            <a:pPr lvl="2"/>
            <a:r>
              <a:rPr lang="en-US" sz="1000" dirty="0"/>
              <a:t>Surface Data to Digital Surfaces (Client/Member TouchPoints)</a:t>
            </a:r>
          </a:p>
          <a:p>
            <a:pPr lvl="1"/>
            <a:r>
              <a:rPr lang="en-US" sz="1400" dirty="0"/>
              <a:t>Externalize Data for use by wider business services</a:t>
            </a:r>
          </a:p>
          <a:p>
            <a:pPr lvl="1"/>
            <a:r>
              <a:rPr lang="en-US" sz="1400" dirty="0"/>
              <a:t>Source insulation on the middleware layer powered with materialized views for high performance and resiliency and real-time data streaming from backend systems</a:t>
            </a:r>
          </a:p>
          <a:p>
            <a:pPr lvl="1"/>
            <a:endParaRPr lang="en-US" sz="1400" dirty="0"/>
          </a:p>
          <a:p>
            <a:pPr lvl="1"/>
            <a:endParaRPr lang="en-US" sz="1400" dirty="0"/>
          </a:p>
        </p:txBody>
      </p:sp>
      <p:sp>
        <p:nvSpPr>
          <p:cNvPr id="5" name="Content Placeholder 4"/>
          <p:cNvSpPr>
            <a:spLocks noGrp="1"/>
          </p:cNvSpPr>
          <p:nvPr>
            <p:ph idx="14"/>
          </p:nvPr>
        </p:nvSpPr>
        <p:spPr>
          <a:xfrm>
            <a:off x="609600" y="3656074"/>
            <a:ext cx="5364480" cy="2744725"/>
          </a:xfrm>
        </p:spPr>
        <p:txBody>
          <a:bodyPr>
            <a:normAutofit fontScale="85000" lnSpcReduction="10000"/>
          </a:bodyPr>
          <a:lstStyle/>
          <a:p>
            <a:r>
              <a:rPr lang="en-US" sz="2100" b="1" dirty="0"/>
              <a:t>Integration </a:t>
            </a:r>
          </a:p>
          <a:p>
            <a:pPr lvl="1"/>
            <a:r>
              <a:rPr lang="en-US" sz="1500" dirty="0"/>
              <a:t>Micro Service Architecture with cloud enabled deployment model</a:t>
            </a:r>
          </a:p>
          <a:p>
            <a:pPr lvl="2"/>
            <a:r>
              <a:rPr lang="en-US" sz="1500" dirty="0"/>
              <a:t>Edge API use (Tailored for Channel)</a:t>
            </a:r>
          </a:p>
          <a:p>
            <a:pPr lvl="2"/>
            <a:r>
              <a:rPr lang="en-US" sz="1500" dirty="0"/>
              <a:t>Common Course Grain – (Reuse)</a:t>
            </a:r>
          </a:p>
          <a:p>
            <a:pPr lvl="2"/>
            <a:r>
              <a:rPr lang="en-US" sz="1500" dirty="0"/>
              <a:t>Data Service – Tuned with Cache</a:t>
            </a:r>
          </a:p>
          <a:p>
            <a:pPr lvl="1"/>
            <a:r>
              <a:rPr lang="en-US" sz="1500" dirty="0"/>
              <a:t>Common Enterprise Services </a:t>
            </a:r>
          </a:p>
          <a:p>
            <a:pPr lvl="2"/>
            <a:r>
              <a:rPr lang="en-US" sz="1500" dirty="0"/>
              <a:t>Converge onto single Integration Platform </a:t>
            </a:r>
          </a:p>
          <a:p>
            <a:pPr lvl="2"/>
            <a:r>
              <a:rPr lang="en-US" sz="1500" dirty="0"/>
              <a:t>High Reuse / Consistent data and services</a:t>
            </a:r>
          </a:p>
          <a:p>
            <a:pPr lvl="2"/>
            <a:r>
              <a:rPr lang="en-US" sz="1500" dirty="0"/>
              <a:t>Single technology ?</a:t>
            </a:r>
          </a:p>
          <a:p>
            <a:pPr lvl="1"/>
            <a:r>
              <a:rPr lang="en-US" sz="1500" dirty="0"/>
              <a:t>API Gateway Access Points</a:t>
            </a:r>
          </a:p>
          <a:p>
            <a:pPr lvl="2"/>
            <a:r>
              <a:rPr lang="en-US" sz="1500" dirty="0" smtClean="0"/>
              <a:t>Security / Monitoring</a:t>
            </a:r>
            <a:endParaRPr lang="en-US" sz="1500" dirty="0"/>
          </a:p>
          <a:p>
            <a:pPr lvl="2"/>
            <a:r>
              <a:rPr lang="en-US" sz="1500" dirty="0"/>
              <a:t>Service Segmentation / Isolation</a:t>
            </a:r>
          </a:p>
          <a:p>
            <a:pPr lvl="2"/>
            <a:endParaRPr lang="en-US" sz="1000" dirty="0"/>
          </a:p>
        </p:txBody>
      </p:sp>
      <p:sp>
        <p:nvSpPr>
          <p:cNvPr id="6" name="Content Placeholder 5"/>
          <p:cNvSpPr>
            <a:spLocks noGrp="1"/>
          </p:cNvSpPr>
          <p:nvPr>
            <p:ph idx="15"/>
          </p:nvPr>
        </p:nvSpPr>
        <p:spPr>
          <a:xfrm>
            <a:off x="6217920" y="3665600"/>
            <a:ext cx="5364480" cy="2468880"/>
          </a:xfrm>
        </p:spPr>
        <p:txBody>
          <a:bodyPr>
            <a:normAutofit/>
          </a:bodyPr>
          <a:lstStyle/>
          <a:p>
            <a:r>
              <a:rPr lang="en-US" sz="1800" b="1" dirty="0"/>
              <a:t>Platform –SW Architecture &amp; Technology</a:t>
            </a:r>
          </a:p>
          <a:p>
            <a:pPr lvl="1"/>
            <a:r>
              <a:rPr lang="en-US" sz="1400" dirty="0" smtClean="0"/>
              <a:t>High </a:t>
            </a:r>
            <a:r>
              <a:rPr lang="en-US" sz="1400" dirty="0"/>
              <a:t>Performance  - Top to bottom (Application layer  through to the Data Access services)</a:t>
            </a:r>
          </a:p>
          <a:p>
            <a:pPr lvl="1"/>
            <a:r>
              <a:rPr lang="en-US" sz="1400" dirty="0" smtClean="0"/>
              <a:t>High Availability </a:t>
            </a:r>
            <a:r>
              <a:rPr lang="en-US" sz="1400" dirty="0"/>
              <a:t>– Active / Active Topology</a:t>
            </a:r>
          </a:p>
          <a:p>
            <a:pPr lvl="1"/>
            <a:r>
              <a:rPr lang="en-US" sz="1400" dirty="0"/>
              <a:t>DR Capable – RTO/RPO targets</a:t>
            </a:r>
          </a:p>
          <a:p>
            <a:pPr lvl="1"/>
            <a:r>
              <a:rPr lang="en-US" sz="1400" dirty="0"/>
              <a:t>Cloud based </a:t>
            </a:r>
            <a:r>
              <a:rPr lang="en-US" sz="1400" dirty="0" smtClean="0"/>
              <a:t>–Auto </a:t>
            </a:r>
            <a:r>
              <a:rPr lang="en-US" sz="1400" dirty="0"/>
              <a:t>Provisioning &amp; Scaling</a:t>
            </a:r>
          </a:p>
          <a:p>
            <a:pPr lvl="1"/>
            <a:r>
              <a:rPr lang="en-US" sz="1400" dirty="0"/>
              <a:t>Instrumented </a:t>
            </a:r>
            <a:r>
              <a:rPr lang="en-US" sz="1400" dirty="0" smtClean="0"/>
              <a:t>to optimize operations, support and tuning</a:t>
            </a:r>
            <a:endParaRPr lang="en-US" sz="1400" dirty="0"/>
          </a:p>
          <a:p>
            <a:pPr lvl="1"/>
            <a:r>
              <a:rPr lang="en-US" sz="1400" dirty="0"/>
              <a:t>Capacity </a:t>
            </a:r>
            <a:r>
              <a:rPr lang="en-US" sz="1400" dirty="0" smtClean="0"/>
              <a:t>management to right size for demand</a:t>
            </a:r>
            <a:endParaRPr lang="en-US" sz="1400" dirty="0"/>
          </a:p>
        </p:txBody>
      </p:sp>
    </p:spTree>
    <p:extLst>
      <p:ext uri="{BB962C8B-B14F-4D97-AF65-F5344CB8AC3E}">
        <p14:creationId xmlns:p14="http://schemas.microsoft.com/office/powerpoint/2010/main" val="27056753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Optum Rx Digital- Mobile Strategy</a:t>
            </a:r>
          </a:p>
        </p:txBody>
      </p:sp>
      <p:sp>
        <p:nvSpPr>
          <p:cNvPr id="3" name="Content Placeholder 2"/>
          <p:cNvSpPr>
            <a:spLocks noGrp="1"/>
          </p:cNvSpPr>
          <p:nvPr>
            <p:ph idx="1"/>
          </p:nvPr>
        </p:nvSpPr>
        <p:spPr>
          <a:xfrm>
            <a:off x="609600" y="1143000"/>
            <a:ext cx="5497903" cy="2468880"/>
          </a:xfrm>
        </p:spPr>
        <p:txBody>
          <a:bodyPr>
            <a:normAutofit lnSpcReduction="10000"/>
          </a:bodyPr>
          <a:lstStyle/>
          <a:p>
            <a:r>
              <a:rPr lang="en-US" sz="1800" b="1" dirty="0"/>
              <a:t>Experience / Business Capabilities</a:t>
            </a:r>
          </a:p>
          <a:p>
            <a:pPr lvl="1"/>
            <a:r>
              <a:rPr lang="en-US" sz="1400" dirty="0" smtClean="0"/>
              <a:t>Digital </a:t>
            </a:r>
            <a:r>
              <a:rPr lang="en-US" sz="1400" dirty="0"/>
              <a:t>First – Customer Experience via Technology Enablement</a:t>
            </a:r>
          </a:p>
          <a:p>
            <a:pPr lvl="1"/>
            <a:r>
              <a:rPr lang="en-US" sz="1400" dirty="0" smtClean="0"/>
              <a:t>Cloud-native </a:t>
            </a:r>
            <a:r>
              <a:rPr lang="en-US" sz="1400" dirty="0"/>
              <a:t>architectures – build small, reusable autonomous components aligned to business functions / Microservice API </a:t>
            </a:r>
          </a:p>
          <a:p>
            <a:pPr lvl="1"/>
            <a:r>
              <a:rPr lang="en-US" sz="1400" dirty="0"/>
              <a:t>Develop and Integrate Optum HCP Feature set </a:t>
            </a:r>
          </a:p>
          <a:p>
            <a:pPr lvl="1"/>
            <a:r>
              <a:rPr lang="en-US" sz="1400" dirty="0" smtClean="0"/>
              <a:t>Defensive </a:t>
            </a:r>
            <a:r>
              <a:rPr lang="en-US" sz="1400" dirty="0"/>
              <a:t>Coding – Dependent System Awareness &amp; Tolerance</a:t>
            </a:r>
          </a:p>
          <a:p>
            <a:pPr lvl="1"/>
            <a:r>
              <a:rPr lang="en-US" sz="1400" dirty="0"/>
              <a:t>Consistent UI/UX across </a:t>
            </a:r>
            <a:r>
              <a:rPr lang="en-US" sz="1400" dirty="0" smtClean="0"/>
              <a:t>Mobile channels </a:t>
            </a:r>
            <a:r>
              <a:rPr lang="en-US" sz="1400" dirty="0"/>
              <a:t>/ business</a:t>
            </a:r>
          </a:p>
          <a:p>
            <a:pPr lvl="1"/>
            <a:r>
              <a:rPr lang="en-US" sz="1400" dirty="0"/>
              <a:t>Personalization/ Self Service </a:t>
            </a:r>
          </a:p>
          <a:p>
            <a:pPr lvl="1"/>
            <a:r>
              <a:rPr lang="en-US" sz="1400" dirty="0" smtClean="0"/>
              <a:t>Built in Customer </a:t>
            </a:r>
            <a:r>
              <a:rPr lang="en-US" sz="1400" dirty="0"/>
              <a:t>Journey Awareness / Tracking /Reporting </a:t>
            </a:r>
          </a:p>
          <a:p>
            <a:pPr lvl="1"/>
            <a:r>
              <a:rPr lang="en-US" sz="1400" dirty="0" smtClean="0"/>
              <a:t>Self </a:t>
            </a:r>
            <a:r>
              <a:rPr lang="en-US" sz="1400" dirty="0"/>
              <a:t>Sustaining - De-couple from backend systems</a:t>
            </a:r>
          </a:p>
          <a:p>
            <a:pPr lvl="1"/>
            <a:endParaRPr lang="en-US" sz="1400" dirty="0"/>
          </a:p>
        </p:txBody>
      </p:sp>
      <p:sp>
        <p:nvSpPr>
          <p:cNvPr id="4" name="Content Placeholder 3"/>
          <p:cNvSpPr>
            <a:spLocks noGrp="1"/>
          </p:cNvSpPr>
          <p:nvPr>
            <p:ph idx="13"/>
          </p:nvPr>
        </p:nvSpPr>
        <p:spPr/>
        <p:txBody>
          <a:bodyPr>
            <a:normAutofit/>
          </a:bodyPr>
          <a:lstStyle/>
          <a:p>
            <a:r>
              <a:rPr lang="en-US" sz="1800" b="1" dirty="0"/>
              <a:t>Data – ML /AI</a:t>
            </a:r>
          </a:p>
          <a:p>
            <a:pPr lvl="1"/>
            <a:r>
              <a:rPr lang="en-US" sz="1400" dirty="0"/>
              <a:t>Converge on foundational data sources (Provider /Elig)</a:t>
            </a:r>
          </a:p>
          <a:p>
            <a:pPr lvl="1"/>
            <a:r>
              <a:rPr lang="en-US" sz="1400" dirty="0"/>
              <a:t>Publish Data updates  to foundational sources </a:t>
            </a:r>
          </a:p>
          <a:p>
            <a:pPr lvl="1"/>
            <a:r>
              <a:rPr lang="en-US" sz="1400" dirty="0"/>
              <a:t>Enrich the Customer Experience via </a:t>
            </a:r>
          </a:p>
          <a:p>
            <a:pPr lvl="2"/>
            <a:r>
              <a:rPr lang="en-US" sz="1000" dirty="0"/>
              <a:t>Enriching data via ML / AI</a:t>
            </a:r>
          </a:p>
          <a:p>
            <a:pPr lvl="2"/>
            <a:r>
              <a:rPr lang="en-US" sz="1000" dirty="0"/>
              <a:t>Surface Data to Digital Surfaces (Client/Member TouchPoints)</a:t>
            </a:r>
          </a:p>
          <a:p>
            <a:pPr lvl="1"/>
            <a:r>
              <a:rPr lang="en-US" sz="1400" dirty="0"/>
              <a:t>Externalize Data for use by wider business services</a:t>
            </a:r>
          </a:p>
          <a:p>
            <a:pPr lvl="1"/>
            <a:r>
              <a:rPr lang="en-US" sz="1400" dirty="0"/>
              <a:t>Source insulation on the middleware layer powered with materialized views for high performance and resiliency and real-time data streaming from backend systems</a:t>
            </a:r>
          </a:p>
          <a:p>
            <a:pPr lvl="1"/>
            <a:endParaRPr lang="en-US" sz="1400" dirty="0"/>
          </a:p>
          <a:p>
            <a:pPr lvl="1"/>
            <a:endParaRPr lang="en-US" sz="1400" dirty="0"/>
          </a:p>
        </p:txBody>
      </p:sp>
      <p:sp>
        <p:nvSpPr>
          <p:cNvPr id="5" name="Content Placeholder 4"/>
          <p:cNvSpPr>
            <a:spLocks noGrp="1"/>
          </p:cNvSpPr>
          <p:nvPr>
            <p:ph idx="14"/>
          </p:nvPr>
        </p:nvSpPr>
        <p:spPr>
          <a:xfrm>
            <a:off x="609600" y="3808475"/>
            <a:ext cx="5364480" cy="2762446"/>
          </a:xfrm>
        </p:spPr>
        <p:txBody>
          <a:bodyPr>
            <a:normAutofit fontScale="70000" lnSpcReduction="20000"/>
          </a:bodyPr>
          <a:lstStyle/>
          <a:p>
            <a:r>
              <a:rPr lang="en-US" sz="2600" b="1" dirty="0"/>
              <a:t>Integration </a:t>
            </a:r>
          </a:p>
          <a:p>
            <a:pPr lvl="1"/>
            <a:r>
              <a:rPr lang="en-US" sz="1800" dirty="0"/>
              <a:t>Micro Service Architecture with cloud enabled deployment model</a:t>
            </a:r>
          </a:p>
          <a:p>
            <a:pPr lvl="2"/>
            <a:r>
              <a:rPr lang="en-US" sz="1800" dirty="0"/>
              <a:t>Edge API use (Tailored for Channel)</a:t>
            </a:r>
          </a:p>
          <a:p>
            <a:pPr lvl="2"/>
            <a:r>
              <a:rPr lang="en-US" sz="1800" dirty="0"/>
              <a:t>Common Course Grain – (Reuse)</a:t>
            </a:r>
          </a:p>
          <a:p>
            <a:pPr lvl="2"/>
            <a:r>
              <a:rPr lang="en-US" sz="1800" dirty="0"/>
              <a:t>Data Service – Tuned with Cache</a:t>
            </a:r>
          </a:p>
          <a:p>
            <a:pPr lvl="1"/>
            <a:r>
              <a:rPr lang="en-US" sz="1800" dirty="0"/>
              <a:t>Common Enterprise Services </a:t>
            </a:r>
          </a:p>
          <a:p>
            <a:pPr lvl="2"/>
            <a:r>
              <a:rPr lang="en-US" sz="1800" dirty="0"/>
              <a:t>Converge onto single Integration Platform </a:t>
            </a:r>
          </a:p>
          <a:p>
            <a:pPr lvl="2"/>
            <a:r>
              <a:rPr lang="en-US" sz="1800" dirty="0"/>
              <a:t>High Reuse / Consistent data and services</a:t>
            </a:r>
          </a:p>
          <a:p>
            <a:pPr lvl="2"/>
            <a:r>
              <a:rPr lang="en-US" sz="1800" dirty="0"/>
              <a:t>Single technology ?</a:t>
            </a:r>
          </a:p>
          <a:p>
            <a:pPr lvl="1"/>
            <a:r>
              <a:rPr lang="en-US" sz="1800" dirty="0"/>
              <a:t>API Gateway Access Points</a:t>
            </a:r>
          </a:p>
          <a:p>
            <a:pPr lvl="2"/>
            <a:r>
              <a:rPr lang="en-US" sz="1800" dirty="0" smtClean="0"/>
              <a:t>Security / Monitoring</a:t>
            </a:r>
            <a:endParaRPr lang="en-US" sz="1800" dirty="0"/>
          </a:p>
          <a:p>
            <a:pPr lvl="2"/>
            <a:r>
              <a:rPr lang="en-US" sz="1800" dirty="0"/>
              <a:t>Service Segmentation / Isolatio</a:t>
            </a:r>
            <a:r>
              <a:rPr lang="en-US" sz="1600" dirty="0"/>
              <a:t>n</a:t>
            </a:r>
          </a:p>
          <a:p>
            <a:pPr lvl="2"/>
            <a:endParaRPr lang="en-US" sz="1000" dirty="0"/>
          </a:p>
        </p:txBody>
      </p:sp>
      <p:sp>
        <p:nvSpPr>
          <p:cNvPr id="6" name="Content Placeholder 5"/>
          <p:cNvSpPr>
            <a:spLocks noGrp="1"/>
          </p:cNvSpPr>
          <p:nvPr>
            <p:ph idx="15"/>
          </p:nvPr>
        </p:nvSpPr>
        <p:spPr/>
        <p:txBody>
          <a:bodyPr>
            <a:normAutofit fontScale="92500"/>
          </a:bodyPr>
          <a:lstStyle/>
          <a:p>
            <a:r>
              <a:rPr lang="en-US" sz="1800" b="1" dirty="0"/>
              <a:t>Platform –SW Architecture &amp; Technology</a:t>
            </a:r>
          </a:p>
          <a:p>
            <a:pPr lvl="1"/>
            <a:r>
              <a:rPr lang="en-US" sz="1400" dirty="0" smtClean="0"/>
              <a:t>Transform to native UI development aligning with iOS and AOS</a:t>
            </a:r>
          </a:p>
          <a:p>
            <a:pPr lvl="1"/>
            <a:r>
              <a:rPr lang="en-US" sz="1400" dirty="0" smtClean="0"/>
              <a:t>Leverage Optum Mobile COE recommended standards and tools</a:t>
            </a:r>
          </a:p>
          <a:p>
            <a:pPr lvl="1"/>
            <a:r>
              <a:rPr lang="en-US" sz="1400" dirty="0" smtClean="0"/>
              <a:t>High </a:t>
            </a:r>
            <a:r>
              <a:rPr lang="en-US" sz="1400" dirty="0"/>
              <a:t>Performance / Application </a:t>
            </a:r>
            <a:r>
              <a:rPr lang="en-US" sz="1400" dirty="0" smtClean="0"/>
              <a:t>through to  </a:t>
            </a:r>
            <a:r>
              <a:rPr lang="en-US" sz="1400" dirty="0"/>
              <a:t>Data </a:t>
            </a:r>
            <a:r>
              <a:rPr lang="en-US" sz="1400" dirty="0" smtClean="0"/>
              <a:t>Access layer</a:t>
            </a:r>
            <a:endParaRPr lang="en-US" sz="1400" dirty="0"/>
          </a:p>
          <a:p>
            <a:pPr lvl="1"/>
            <a:r>
              <a:rPr lang="en-US" sz="1400" dirty="0"/>
              <a:t>Highly Available – Active / Active Topology</a:t>
            </a:r>
          </a:p>
          <a:p>
            <a:pPr lvl="1"/>
            <a:r>
              <a:rPr lang="en-US" sz="1400" dirty="0"/>
              <a:t>DR Capable – RTO/RPO targets</a:t>
            </a:r>
          </a:p>
          <a:p>
            <a:pPr lvl="1"/>
            <a:r>
              <a:rPr lang="en-US" sz="1400" dirty="0"/>
              <a:t>Cloud based </a:t>
            </a:r>
            <a:r>
              <a:rPr lang="en-US" sz="1400" dirty="0" smtClean="0"/>
              <a:t>–Auto </a:t>
            </a:r>
            <a:r>
              <a:rPr lang="en-US" sz="1400" dirty="0"/>
              <a:t>Provisioning &amp; Scaling</a:t>
            </a:r>
          </a:p>
          <a:p>
            <a:pPr lvl="1"/>
            <a:r>
              <a:rPr lang="en-US" sz="1400" dirty="0"/>
              <a:t>Instrumented </a:t>
            </a:r>
            <a:r>
              <a:rPr lang="en-US" sz="1400" dirty="0" smtClean="0"/>
              <a:t>to optimize operations, support and tuning</a:t>
            </a:r>
            <a:endParaRPr lang="en-US" sz="1400" dirty="0"/>
          </a:p>
          <a:p>
            <a:pPr lvl="1"/>
            <a:r>
              <a:rPr lang="en-US" sz="1400" dirty="0"/>
              <a:t>Capacity </a:t>
            </a:r>
            <a:r>
              <a:rPr lang="en-US" sz="1400" dirty="0" smtClean="0"/>
              <a:t>management – right sized to meet demand</a:t>
            </a:r>
            <a:endParaRPr lang="en-US" sz="1400" dirty="0"/>
          </a:p>
          <a:p>
            <a:pPr marL="457200" lvl="1" indent="0">
              <a:buNone/>
            </a:pPr>
            <a:endParaRPr lang="en-US" sz="1400" dirty="0"/>
          </a:p>
        </p:txBody>
      </p:sp>
    </p:spTree>
    <p:extLst>
      <p:ext uri="{BB962C8B-B14F-4D97-AF65-F5344CB8AC3E}">
        <p14:creationId xmlns:p14="http://schemas.microsoft.com/office/powerpoint/2010/main" val="3028081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 xmlns:a16="http://schemas.microsoft.com/office/drawing/2014/main" id="{2DD9343B-BD58-2548-8CC0-2BA7B557591C}"/>
              </a:ext>
            </a:extLst>
          </p:cNvPr>
          <p:cNvSpPr/>
          <p:nvPr/>
        </p:nvSpPr>
        <p:spPr>
          <a:xfrm>
            <a:off x="7235948" y="4027429"/>
            <a:ext cx="4074294"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53" name="Rectangle 152">
            <a:extLst>
              <a:ext uri="{FF2B5EF4-FFF2-40B4-BE49-F238E27FC236}">
                <a16:creationId xmlns="" xmlns:a16="http://schemas.microsoft.com/office/drawing/2014/main" id="{9B599696-BBFD-8141-B42B-261E6C4C23E1}"/>
              </a:ext>
            </a:extLst>
          </p:cNvPr>
          <p:cNvSpPr/>
          <p:nvPr/>
        </p:nvSpPr>
        <p:spPr>
          <a:xfrm>
            <a:off x="7383105" y="5699205"/>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99" name="Rectangle 98">
            <a:extLst>
              <a:ext uri="{FF2B5EF4-FFF2-40B4-BE49-F238E27FC236}">
                <a16:creationId xmlns="" xmlns:a16="http://schemas.microsoft.com/office/drawing/2014/main" id="{F8E41E18-D3A0-A449-A930-40EFCE58C413}"/>
              </a:ext>
            </a:extLst>
          </p:cNvPr>
          <p:cNvSpPr/>
          <p:nvPr/>
        </p:nvSpPr>
        <p:spPr>
          <a:xfrm>
            <a:off x="1283086" y="3493698"/>
            <a:ext cx="10279572" cy="2765877"/>
          </a:xfrm>
          <a:prstGeom prst="rect">
            <a:avLst/>
          </a:prstGeom>
          <a:solidFill>
            <a:schemeClr val="accent3">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smtClean="0">
                <a:solidFill>
                  <a:srgbClr val="002060"/>
                </a:solidFill>
              </a:rPr>
              <a:t>Platform</a:t>
            </a:r>
            <a:endParaRPr lang="en-US" sz="1600" dirty="0">
              <a:solidFill>
                <a:srgbClr val="002060"/>
              </a:solidFill>
            </a:endParaRPr>
          </a:p>
        </p:txBody>
      </p:sp>
      <p:sp>
        <p:nvSpPr>
          <p:cNvPr id="101" name="Rectangle 100">
            <a:extLst>
              <a:ext uri="{FF2B5EF4-FFF2-40B4-BE49-F238E27FC236}">
                <a16:creationId xmlns="" xmlns:a16="http://schemas.microsoft.com/office/drawing/2014/main" id="{F4BBEF87-A812-D841-961B-378966D1B471}"/>
              </a:ext>
            </a:extLst>
          </p:cNvPr>
          <p:cNvSpPr/>
          <p:nvPr/>
        </p:nvSpPr>
        <p:spPr>
          <a:xfrm>
            <a:off x="1283086" y="1235741"/>
            <a:ext cx="10279572" cy="1039346"/>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Consuming </a:t>
            </a:r>
          </a:p>
          <a:p>
            <a:r>
              <a:rPr lang="en-US" sz="1600" dirty="0" smtClean="0">
                <a:solidFill>
                  <a:srgbClr val="002060"/>
                </a:solidFill>
              </a:rPr>
              <a:t>Applications</a:t>
            </a:r>
            <a:endParaRPr lang="en-US" sz="1600" dirty="0">
              <a:solidFill>
                <a:srgbClr val="002060"/>
              </a:solidFill>
            </a:endParaRPr>
          </a:p>
        </p:txBody>
      </p:sp>
      <p:sp>
        <p:nvSpPr>
          <p:cNvPr id="102" name="Rectangle 101">
            <a:extLst>
              <a:ext uri="{FF2B5EF4-FFF2-40B4-BE49-F238E27FC236}">
                <a16:creationId xmlns="" xmlns:a16="http://schemas.microsoft.com/office/drawing/2014/main" id="{0C6E631B-747E-C04F-AAA4-B5E5D9359C7E}"/>
              </a:ext>
            </a:extLst>
          </p:cNvPr>
          <p:cNvSpPr/>
          <p:nvPr/>
        </p:nvSpPr>
        <p:spPr>
          <a:xfrm>
            <a:off x="2840071" y="3464819"/>
            <a:ext cx="8616773" cy="2238407"/>
          </a:xfrm>
          <a:prstGeom prst="rect">
            <a:avLst/>
          </a:prstGeom>
          <a:solidFill>
            <a:schemeClr val="bg1">
              <a:lumMod val="75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105" name="Rectangle 104">
            <a:extLst>
              <a:ext uri="{FF2B5EF4-FFF2-40B4-BE49-F238E27FC236}">
                <a16:creationId xmlns="" xmlns:a16="http://schemas.microsoft.com/office/drawing/2014/main" id="{2DD9343B-BD58-2548-8CC0-2BA7B557591C}"/>
              </a:ext>
            </a:extLst>
          </p:cNvPr>
          <p:cNvSpPr/>
          <p:nvPr/>
        </p:nvSpPr>
        <p:spPr>
          <a:xfrm>
            <a:off x="3058268" y="4084115"/>
            <a:ext cx="4074294"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06" name="TextBox 105">
            <a:extLst>
              <a:ext uri="{FF2B5EF4-FFF2-40B4-BE49-F238E27FC236}">
                <a16:creationId xmlns="" xmlns:a16="http://schemas.microsoft.com/office/drawing/2014/main" id="{96D5DF3F-D5AA-B645-BD1E-E261A47FA43F}"/>
              </a:ext>
            </a:extLst>
          </p:cNvPr>
          <p:cNvSpPr txBox="1"/>
          <p:nvPr/>
        </p:nvSpPr>
        <p:spPr>
          <a:xfrm rot="16200000">
            <a:off x="2041826" y="4605333"/>
            <a:ext cx="1775934" cy="307777"/>
          </a:xfrm>
          <a:prstGeom prst="rect">
            <a:avLst/>
          </a:prstGeom>
          <a:noFill/>
        </p:spPr>
        <p:txBody>
          <a:bodyPr wrap="square" rtlCol="0">
            <a:spAutoFit/>
          </a:bodyPr>
          <a:lstStyle/>
          <a:p>
            <a:pPr algn="ctr"/>
            <a:r>
              <a:rPr lang="en-US" sz="1400" dirty="0" smtClean="0">
                <a:solidFill>
                  <a:prstClr val="white"/>
                </a:solidFill>
                <a:latin typeface="Calibri"/>
              </a:rPr>
              <a:t>Production  Services</a:t>
            </a:r>
            <a:endParaRPr lang="en-US" sz="1400" dirty="0">
              <a:solidFill>
                <a:prstClr val="white"/>
              </a:solidFill>
              <a:latin typeface="Calibri"/>
            </a:endParaRPr>
          </a:p>
        </p:txBody>
      </p:sp>
      <p:sp>
        <p:nvSpPr>
          <p:cNvPr id="107" name="TextBox 106">
            <a:extLst>
              <a:ext uri="{FF2B5EF4-FFF2-40B4-BE49-F238E27FC236}">
                <a16:creationId xmlns="" xmlns:a16="http://schemas.microsoft.com/office/drawing/2014/main" id="{6DF6110F-2CCA-E341-9F5F-07E8F92EE06C}"/>
              </a:ext>
            </a:extLst>
          </p:cNvPr>
          <p:cNvSpPr txBox="1"/>
          <p:nvPr/>
        </p:nvSpPr>
        <p:spPr>
          <a:xfrm>
            <a:off x="6644808" y="3871254"/>
            <a:ext cx="1344727" cy="276999"/>
          </a:xfrm>
          <a:prstGeom prst="rect">
            <a:avLst/>
          </a:prstGeom>
          <a:noFill/>
        </p:spPr>
        <p:txBody>
          <a:bodyPr wrap="none" rtlCol="0">
            <a:spAutoFit/>
          </a:bodyPr>
          <a:lstStyle/>
          <a:p>
            <a:r>
              <a:rPr lang="en-US" sz="1200" b="1" dirty="0" smtClean="0">
                <a:solidFill>
                  <a:srgbClr val="F79646">
                    <a:lumMod val="50000"/>
                  </a:srgbClr>
                </a:solidFill>
                <a:latin typeface="Calibri"/>
              </a:rPr>
              <a:t>Platform Utilities </a:t>
            </a:r>
            <a:endParaRPr lang="en-US" sz="1200" b="1" dirty="0">
              <a:solidFill>
                <a:srgbClr val="F79646">
                  <a:lumMod val="50000"/>
                </a:srgbClr>
              </a:solidFill>
              <a:latin typeface="Calibri"/>
            </a:endParaRPr>
          </a:p>
        </p:txBody>
      </p:sp>
      <p:sp>
        <p:nvSpPr>
          <p:cNvPr id="120" name="TextBox 119">
            <a:extLst>
              <a:ext uri="{FF2B5EF4-FFF2-40B4-BE49-F238E27FC236}">
                <a16:creationId xmlns="" xmlns:a16="http://schemas.microsoft.com/office/drawing/2014/main" id="{024C9068-9C7C-CB49-91B5-D1D6A1C1A145}"/>
              </a:ext>
            </a:extLst>
          </p:cNvPr>
          <p:cNvSpPr txBox="1"/>
          <p:nvPr/>
        </p:nvSpPr>
        <p:spPr>
          <a:xfrm>
            <a:off x="3135614" y="5024652"/>
            <a:ext cx="369012" cy="276999"/>
          </a:xfrm>
          <a:prstGeom prst="rect">
            <a:avLst/>
          </a:prstGeom>
          <a:noFill/>
        </p:spPr>
        <p:txBody>
          <a:bodyPr wrap="none" rtlCol="0">
            <a:spAutoFit/>
          </a:bodyPr>
          <a:lstStyle/>
          <a:p>
            <a:r>
              <a:rPr lang="en-US" sz="1200" b="1" dirty="0" smtClean="0">
                <a:solidFill>
                  <a:srgbClr val="F79646">
                    <a:lumMod val="75000"/>
                  </a:srgbClr>
                </a:solidFill>
                <a:latin typeface="Calibri"/>
              </a:rPr>
              <a:t>DB</a:t>
            </a:r>
            <a:endParaRPr lang="en-US" sz="1200" b="1" dirty="0">
              <a:solidFill>
                <a:srgbClr val="F79646">
                  <a:lumMod val="75000"/>
                </a:srgbClr>
              </a:solidFill>
              <a:latin typeface="Calibri"/>
            </a:endParaRPr>
          </a:p>
        </p:txBody>
      </p:sp>
      <p:sp>
        <p:nvSpPr>
          <p:cNvPr id="168" name="Rounded Rectangle 167">
            <a:extLst>
              <a:ext uri="{FF2B5EF4-FFF2-40B4-BE49-F238E27FC236}">
                <a16:creationId xmlns="" xmlns:a16="http://schemas.microsoft.com/office/drawing/2014/main" id="{D93BF162-7468-C34F-AC99-968AF4C7A3CA}"/>
              </a:ext>
            </a:extLst>
          </p:cNvPr>
          <p:cNvSpPr/>
          <p:nvPr/>
        </p:nvSpPr>
        <p:spPr>
          <a:xfrm>
            <a:off x="3882407" y="465109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jBOSS</a:t>
            </a:r>
            <a:endParaRPr lang="en-US" sz="800" kern="0" dirty="0">
              <a:solidFill>
                <a:prstClr val="black"/>
              </a:solidFill>
              <a:latin typeface="Calibri"/>
            </a:endParaRPr>
          </a:p>
        </p:txBody>
      </p:sp>
      <p:sp>
        <p:nvSpPr>
          <p:cNvPr id="172" name="Rounded Rectangle 171">
            <a:extLst>
              <a:ext uri="{FF2B5EF4-FFF2-40B4-BE49-F238E27FC236}">
                <a16:creationId xmlns="" xmlns:a16="http://schemas.microsoft.com/office/drawing/2014/main" id="{A4AC65D8-C774-DC48-87C8-6848DD82B247}"/>
              </a:ext>
            </a:extLst>
          </p:cNvPr>
          <p:cNvSpPr/>
          <p:nvPr/>
        </p:nvSpPr>
        <p:spPr>
          <a:xfrm>
            <a:off x="3884766"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Oracle</a:t>
            </a:r>
            <a:endParaRPr lang="en-US" sz="800" kern="0" dirty="0">
              <a:solidFill>
                <a:prstClr val="black"/>
              </a:solidFill>
              <a:latin typeface="Calibri"/>
            </a:endParaRPr>
          </a:p>
        </p:txBody>
      </p:sp>
      <p:sp>
        <p:nvSpPr>
          <p:cNvPr id="175" name="Rounded Rectangle 174">
            <a:extLst>
              <a:ext uri="{FF2B5EF4-FFF2-40B4-BE49-F238E27FC236}">
                <a16:creationId xmlns="" xmlns:a16="http://schemas.microsoft.com/office/drawing/2014/main" id="{FE66C20B-A259-FE4E-828F-4189FA1BE8FF}"/>
              </a:ext>
            </a:extLst>
          </p:cNvPr>
          <p:cNvSpPr/>
          <p:nvPr/>
        </p:nvSpPr>
        <p:spPr>
          <a:xfrm>
            <a:off x="462827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App server</a:t>
            </a:r>
            <a:endParaRPr lang="en-US" sz="800" kern="0" dirty="0">
              <a:solidFill>
                <a:prstClr val="black"/>
              </a:solidFill>
              <a:latin typeface="Calibri"/>
            </a:endParaRPr>
          </a:p>
          <a:p>
            <a:pPr algn="ctr">
              <a:defRPr/>
            </a:pPr>
            <a:endParaRPr lang="en-US" sz="800" kern="0" dirty="0">
              <a:solidFill>
                <a:prstClr val="black"/>
              </a:solidFill>
              <a:latin typeface="Calibri"/>
            </a:endParaRPr>
          </a:p>
        </p:txBody>
      </p:sp>
      <p:sp>
        <p:nvSpPr>
          <p:cNvPr id="187" name="Rounded Rectangle 186">
            <a:extLst>
              <a:ext uri="{FF2B5EF4-FFF2-40B4-BE49-F238E27FC236}">
                <a16:creationId xmlns="" xmlns:a16="http://schemas.microsoft.com/office/drawing/2014/main" id="{1B070259-D899-9143-90BE-56504E920777}"/>
              </a:ext>
            </a:extLst>
          </p:cNvPr>
          <p:cNvSpPr/>
          <p:nvPr/>
        </p:nvSpPr>
        <p:spPr>
          <a:xfrm>
            <a:off x="4607467" y="5030189"/>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SQL</a:t>
            </a:r>
            <a:endParaRPr lang="en-US" sz="800" kern="0" dirty="0">
              <a:solidFill>
                <a:prstClr val="black"/>
              </a:solidFill>
              <a:latin typeface="Calibri"/>
            </a:endParaRPr>
          </a:p>
        </p:txBody>
      </p:sp>
      <p:sp>
        <p:nvSpPr>
          <p:cNvPr id="189" name="Rounded Rectangle 188">
            <a:extLst>
              <a:ext uri="{FF2B5EF4-FFF2-40B4-BE49-F238E27FC236}">
                <a16:creationId xmlns="" xmlns:a16="http://schemas.microsoft.com/office/drawing/2014/main" id="{EDCA329B-0CA0-A849-8EAB-CEB8B6553714}"/>
              </a:ext>
            </a:extLst>
          </p:cNvPr>
          <p:cNvSpPr/>
          <p:nvPr/>
        </p:nvSpPr>
        <p:spPr>
          <a:xfrm>
            <a:off x="5339075"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Cassandra</a:t>
            </a:r>
            <a:endParaRPr lang="en-US" sz="800" kern="0" dirty="0">
              <a:solidFill>
                <a:prstClr val="black"/>
              </a:solidFill>
              <a:latin typeface="Calibri"/>
            </a:endParaRPr>
          </a:p>
        </p:txBody>
      </p:sp>
      <p:sp>
        <p:nvSpPr>
          <p:cNvPr id="205" name="Rectangle 204">
            <a:extLst>
              <a:ext uri="{FF2B5EF4-FFF2-40B4-BE49-F238E27FC236}">
                <a16:creationId xmlns="" xmlns:a16="http://schemas.microsoft.com/office/drawing/2014/main" id="{A6BCC606-D528-584D-8233-E60B3D96E98B}"/>
              </a:ext>
            </a:extLst>
          </p:cNvPr>
          <p:cNvSpPr/>
          <p:nvPr/>
        </p:nvSpPr>
        <p:spPr>
          <a:xfrm>
            <a:off x="2847951" y="1398547"/>
            <a:ext cx="7028039" cy="780472"/>
          </a:xfrm>
          <a:prstGeom prst="rect">
            <a:avLst/>
          </a:prstGeom>
          <a:solidFill>
            <a:schemeClr val="bg2">
              <a:lumMod val="20000"/>
              <a:lumOff val="80000"/>
            </a:schemeClr>
          </a:solidFill>
          <a:ln w="25400" cap="flat" cmpd="sng" algn="ctr">
            <a:solidFill>
              <a:schemeClr val="bg1"/>
            </a:solidFill>
            <a:prstDash val="solid"/>
          </a:ln>
          <a:effectLst/>
        </p:spPr>
        <p:txBody>
          <a:bodyPr vert="vert270" rtlCol="0" anchor="t"/>
          <a:lstStyle/>
          <a:p>
            <a:pPr algn="ctr">
              <a:defRPr/>
            </a:pPr>
            <a:r>
              <a:rPr lang="en-US" sz="1100" b="1" kern="0" dirty="0">
                <a:solidFill>
                  <a:srgbClr val="D0D0CE"/>
                </a:solidFill>
                <a:latin typeface="Calibri"/>
              </a:rPr>
              <a:t>Internal</a:t>
            </a:r>
            <a:endParaRPr lang="en-US" sz="1100" kern="0" dirty="0">
              <a:solidFill>
                <a:prstClr val="white"/>
              </a:solidFill>
              <a:latin typeface="Calibri"/>
            </a:endParaRPr>
          </a:p>
        </p:txBody>
      </p:sp>
      <p:sp>
        <p:nvSpPr>
          <p:cNvPr id="206" name="TextBox 205">
            <a:extLst>
              <a:ext uri="{FF2B5EF4-FFF2-40B4-BE49-F238E27FC236}">
                <a16:creationId xmlns="" xmlns:a16="http://schemas.microsoft.com/office/drawing/2014/main" id="{9CB00801-3E56-D947-97A7-780FDEC86133}"/>
              </a:ext>
            </a:extLst>
          </p:cNvPr>
          <p:cNvSpPr txBox="1"/>
          <p:nvPr/>
        </p:nvSpPr>
        <p:spPr>
          <a:xfrm>
            <a:off x="3680169" y="1417071"/>
            <a:ext cx="1661930" cy="276999"/>
          </a:xfrm>
          <a:prstGeom prst="rect">
            <a:avLst/>
          </a:prstGeom>
          <a:noFill/>
        </p:spPr>
        <p:txBody>
          <a:bodyPr wrap="none" rtlCol="0">
            <a:spAutoFit/>
          </a:bodyPr>
          <a:lstStyle/>
          <a:p>
            <a:r>
              <a:rPr lang="en-US" sz="1200" b="1" dirty="0">
                <a:solidFill>
                  <a:srgbClr val="F79646">
                    <a:lumMod val="75000"/>
                  </a:srgbClr>
                </a:solidFill>
                <a:latin typeface="Calibri"/>
              </a:rPr>
              <a:t>Consumer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7" name="TextBox 206">
            <a:extLst>
              <a:ext uri="{FF2B5EF4-FFF2-40B4-BE49-F238E27FC236}">
                <a16:creationId xmlns="" xmlns:a16="http://schemas.microsoft.com/office/drawing/2014/main" id="{E898034D-14CC-CA41-8040-95A7269841DD}"/>
              </a:ext>
            </a:extLst>
          </p:cNvPr>
          <p:cNvSpPr txBox="1"/>
          <p:nvPr/>
        </p:nvSpPr>
        <p:spPr>
          <a:xfrm>
            <a:off x="5827694" y="1425697"/>
            <a:ext cx="1939955" cy="276999"/>
          </a:xfrm>
          <a:prstGeom prst="rect">
            <a:avLst/>
          </a:prstGeom>
          <a:noFill/>
        </p:spPr>
        <p:txBody>
          <a:bodyPr wrap="none" rtlCol="0">
            <a:spAutoFit/>
          </a:bodyPr>
          <a:lstStyle/>
          <a:p>
            <a:r>
              <a:rPr lang="en-US" sz="1200" b="1" dirty="0">
                <a:solidFill>
                  <a:srgbClr val="F79646">
                    <a:lumMod val="75000"/>
                  </a:srgbClr>
                </a:solidFill>
                <a:latin typeface="Calibri"/>
              </a:rPr>
              <a:t>Clinical and Rx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8" name="TextBox 207">
            <a:extLst>
              <a:ext uri="{FF2B5EF4-FFF2-40B4-BE49-F238E27FC236}">
                <a16:creationId xmlns="" xmlns:a16="http://schemas.microsoft.com/office/drawing/2014/main" id="{2CA21186-08B8-1848-ABAB-181D9D69C00B}"/>
              </a:ext>
            </a:extLst>
          </p:cNvPr>
          <p:cNvSpPr txBox="1"/>
          <p:nvPr/>
        </p:nvSpPr>
        <p:spPr>
          <a:xfrm>
            <a:off x="8226337" y="1417071"/>
            <a:ext cx="1555426" cy="276999"/>
          </a:xfrm>
          <a:prstGeom prst="rect">
            <a:avLst/>
          </a:prstGeom>
          <a:noFill/>
        </p:spPr>
        <p:txBody>
          <a:bodyPr wrap="none" rtlCol="0">
            <a:spAutoFit/>
          </a:bodyPr>
          <a:lstStyle/>
          <a:p>
            <a:r>
              <a:rPr lang="en-US" sz="1200" b="1" dirty="0">
                <a:solidFill>
                  <a:srgbClr val="F79646">
                    <a:lumMod val="75000"/>
                  </a:srgbClr>
                </a:solidFill>
                <a:latin typeface="Calibri"/>
              </a:rPr>
              <a:t>Provider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26" name="Rectangle 225">
            <a:extLst>
              <a:ext uri="{FF2B5EF4-FFF2-40B4-BE49-F238E27FC236}">
                <a16:creationId xmlns="" xmlns:a16="http://schemas.microsoft.com/office/drawing/2014/main" id="{9B599696-BBFD-8141-B42B-261E6C4C23E1}"/>
              </a:ext>
            </a:extLst>
          </p:cNvPr>
          <p:cNvSpPr/>
          <p:nvPr/>
        </p:nvSpPr>
        <p:spPr>
          <a:xfrm>
            <a:off x="2840071" y="5702073"/>
            <a:ext cx="4199084"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40" name="Rectangle 239">
            <a:extLst>
              <a:ext uri="{FF2B5EF4-FFF2-40B4-BE49-F238E27FC236}">
                <a16:creationId xmlns="" xmlns:a16="http://schemas.microsoft.com/office/drawing/2014/main" id="{830FBA62-ED8D-1A42-AE5D-D5B23E787777}"/>
              </a:ext>
            </a:extLst>
          </p:cNvPr>
          <p:cNvSpPr/>
          <p:nvPr/>
        </p:nvSpPr>
        <p:spPr>
          <a:xfrm>
            <a:off x="3058268" y="5441207"/>
            <a:ext cx="4101997" cy="20598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Public / Private Cloud </a:t>
            </a:r>
            <a:endParaRPr lang="en-US" sz="1100" b="1" dirty="0">
              <a:solidFill>
                <a:srgbClr val="E87722"/>
              </a:solidFill>
            </a:endParaRPr>
          </a:p>
        </p:txBody>
      </p:sp>
      <p:sp>
        <p:nvSpPr>
          <p:cNvPr id="244" name="Rectangle 243">
            <a:extLst>
              <a:ext uri="{FF2B5EF4-FFF2-40B4-BE49-F238E27FC236}">
                <a16:creationId xmlns="" xmlns:a16="http://schemas.microsoft.com/office/drawing/2014/main" id="{3C559FBF-124D-EF47-BF96-7253E7033EEA}"/>
              </a:ext>
            </a:extLst>
          </p:cNvPr>
          <p:cNvSpPr/>
          <p:nvPr/>
        </p:nvSpPr>
        <p:spPr>
          <a:xfrm>
            <a:off x="3068389" y="2711607"/>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245" name="Rectangle 244">
            <a:extLst>
              <a:ext uri="{FF2B5EF4-FFF2-40B4-BE49-F238E27FC236}">
                <a16:creationId xmlns="" xmlns:a16="http://schemas.microsoft.com/office/drawing/2014/main" id="{8AE5AB64-2D6F-9C4C-9A83-134FC676E5F5}"/>
              </a:ext>
            </a:extLst>
          </p:cNvPr>
          <p:cNvSpPr/>
          <p:nvPr/>
        </p:nvSpPr>
        <p:spPr>
          <a:xfrm>
            <a:off x="1298752" y="2320059"/>
            <a:ext cx="10279572" cy="6150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Integration </a:t>
            </a:r>
          </a:p>
          <a:p>
            <a:r>
              <a:rPr lang="en-US" sz="1600" dirty="0" smtClean="0">
                <a:solidFill>
                  <a:srgbClr val="002060"/>
                </a:solidFill>
              </a:rPr>
              <a:t>&amp; Data</a:t>
            </a:r>
            <a:endParaRPr lang="en-US" sz="1600" dirty="0">
              <a:solidFill>
                <a:srgbClr val="002060"/>
              </a:solidFill>
            </a:endParaRPr>
          </a:p>
        </p:txBody>
      </p:sp>
      <p:sp>
        <p:nvSpPr>
          <p:cNvPr id="246" name="Rectangle 245">
            <a:extLst>
              <a:ext uri="{FF2B5EF4-FFF2-40B4-BE49-F238E27FC236}">
                <a16:creationId xmlns="" xmlns:a16="http://schemas.microsoft.com/office/drawing/2014/main" id="{674648AE-FADA-B749-B804-60C8F0967176}"/>
              </a:ext>
            </a:extLst>
          </p:cNvPr>
          <p:cNvSpPr/>
          <p:nvPr/>
        </p:nvSpPr>
        <p:spPr>
          <a:xfrm>
            <a:off x="2834094" y="2380668"/>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Service Bus </a:t>
            </a:r>
            <a:endParaRPr lang="en-US" sz="1100" b="1" dirty="0">
              <a:solidFill>
                <a:srgbClr val="D0D0CE"/>
              </a:solidFill>
            </a:endParaRPr>
          </a:p>
        </p:txBody>
      </p:sp>
      <p:grpSp>
        <p:nvGrpSpPr>
          <p:cNvPr id="247" name="Group 246">
            <a:extLst>
              <a:ext uri="{FF2B5EF4-FFF2-40B4-BE49-F238E27FC236}">
                <a16:creationId xmlns="" xmlns:a16="http://schemas.microsoft.com/office/drawing/2014/main" id="{9BE17C23-0643-B14A-85C2-8A617EB83921}"/>
              </a:ext>
            </a:extLst>
          </p:cNvPr>
          <p:cNvGrpSpPr/>
          <p:nvPr/>
        </p:nvGrpSpPr>
        <p:grpSpPr>
          <a:xfrm>
            <a:off x="1373580" y="5067185"/>
            <a:ext cx="890995" cy="307327"/>
            <a:chOff x="740844" y="4650474"/>
            <a:chExt cx="890995" cy="307327"/>
          </a:xfrm>
        </p:grpSpPr>
        <p:pic>
          <p:nvPicPr>
            <p:cNvPr id="248" name="Picture 247">
              <a:extLst>
                <a:ext uri="{FF2B5EF4-FFF2-40B4-BE49-F238E27FC236}">
                  <a16:creationId xmlns="" xmlns:a16="http://schemas.microsoft.com/office/drawing/2014/main" id="{5AE99A63-4886-1E42-A18B-41A75EC9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49" name="Picture 248">
              <a:extLst>
                <a:ext uri="{FF2B5EF4-FFF2-40B4-BE49-F238E27FC236}">
                  <a16:creationId xmlns="" xmlns:a16="http://schemas.microsoft.com/office/drawing/2014/main" id="{BFD5BC3F-E883-F246-BED2-BBAF2D0C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50" name="Picture 249">
              <a:extLst>
                <a:ext uri="{FF2B5EF4-FFF2-40B4-BE49-F238E27FC236}">
                  <a16:creationId xmlns="" xmlns:a16="http://schemas.microsoft.com/office/drawing/2014/main" id="{931C10AC-24E8-5840-94A2-9A2186084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51" name="Group 250">
            <a:extLst>
              <a:ext uri="{FF2B5EF4-FFF2-40B4-BE49-F238E27FC236}">
                <a16:creationId xmlns="" xmlns:a16="http://schemas.microsoft.com/office/drawing/2014/main" id="{3C9D85BB-F9B4-6A41-9D82-80D2E717022D}"/>
              </a:ext>
            </a:extLst>
          </p:cNvPr>
          <p:cNvGrpSpPr/>
          <p:nvPr/>
        </p:nvGrpSpPr>
        <p:grpSpPr>
          <a:xfrm>
            <a:off x="1374207" y="2711607"/>
            <a:ext cx="1069481" cy="255792"/>
            <a:chOff x="629327" y="2587391"/>
            <a:chExt cx="1069481" cy="255792"/>
          </a:xfrm>
        </p:grpSpPr>
        <p:pic>
          <p:nvPicPr>
            <p:cNvPr id="252" name="Picture 251">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53" name="Picture 252">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4" name="Picture 253">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55" name="Picture 254">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56" name="Picture 255">
            <a:extLst>
              <a:ext uri="{FF2B5EF4-FFF2-40B4-BE49-F238E27FC236}">
                <a16:creationId xmlns="" xmlns:a16="http://schemas.microsoft.com/office/drawing/2014/main" id="{4AF00D44-45A1-4B42-911B-055FECE7D3B4}"/>
              </a:ext>
            </a:extLst>
          </p:cNvPr>
          <p:cNvPicPr>
            <a:picLocks noChangeAspect="1"/>
          </p:cNvPicPr>
          <p:nvPr/>
        </p:nvPicPr>
        <p:blipFill>
          <a:blip r:embed="rId10"/>
          <a:stretch>
            <a:fillRect/>
          </a:stretch>
        </p:blipFill>
        <p:spPr>
          <a:xfrm>
            <a:off x="1526519" y="1757453"/>
            <a:ext cx="600931" cy="517633"/>
          </a:xfrm>
          <a:prstGeom prst="rect">
            <a:avLst/>
          </a:prstGeom>
        </p:spPr>
      </p:pic>
      <p:grpSp>
        <p:nvGrpSpPr>
          <p:cNvPr id="257" name="Group 256">
            <a:extLst>
              <a:ext uri="{FF2B5EF4-FFF2-40B4-BE49-F238E27FC236}">
                <a16:creationId xmlns="" xmlns:a16="http://schemas.microsoft.com/office/drawing/2014/main" id="{D8FF48D6-206B-3149-9289-DC7422BEA894}"/>
              </a:ext>
            </a:extLst>
          </p:cNvPr>
          <p:cNvGrpSpPr/>
          <p:nvPr/>
        </p:nvGrpSpPr>
        <p:grpSpPr>
          <a:xfrm>
            <a:off x="3058267" y="3506554"/>
            <a:ext cx="8203997" cy="364700"/>
            <a:chOff x="2404909" y="3405344"/>
            <a:chExt cx="8203997" cy="269173"/>
          </a:xfrm>
        </p:grpSpPr>
        <p:sp>
          <p:nvSpPr>
            <p:cNvPr id="258" name="Rectangle 257">
              <a:extLst>
                <a:ext uri="{FF2B5EF4-FFF2-40B4-BE49-F238E27FC236}">
                  <a16:creationId xmlns="" xmlns:a16="http://schemas.microsoft.com/office/drawing/2014/main" id="{C2BEB0F5-85B5-514D-86C5-9901D654B2CA}"/>
                </a:ext>
              </a:extLst>
            </p:cNvPr>
            <p:cNvSpPr/>
            <p:nvPr/>
          </p:nvSpPr>
          <p:spPr>
            <a:xfrm>
              <a:off x="2404909" y="3405344"/>
              <a:ext cx="8203997" cy="26917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59" name="TextBox 258">
              <a:extLst>
                <a:ext uri="{FF2B5EF4-FFF2-40B4-BE49-F238E27FC236}">
                  <a16:creationId xmlns="" xmlns:a16="http://schemas.microsoft.com/office/drawing/2014/main" id="{8C01A178-E3D4-BC40-A3DA-D93993CAFF07}"/>
                </a:ext>
              </a:extLst>
            </p:cNvPr>
            <p:cNvSpPr txBox="1"/>
            <p:nvPr/>
          </p:nvSpPr>
          <p:spPr>
            <a:xfrm>
              <a:off x="7518590" y="3465580"/>
              <a:ext cx="1205458"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 Security Framework</a:t>
              </a:r>
              <a:endParaRPr lang="en-US" sz="1100" dirty="0"/>
            </a:p>
          </p:txBody>
        </p:sp>
        <p:sp>
          <p:nvSpPr>
            <p:cNvPr id="260" name="TextBox 259">
              <a:extLst>
                <a:ext uri="{FF2B5EF4-FFF2-40B4-BE49-F238E27FC236}">
                  <a16:creationId xmlns="" xmlns:a16="http://schemas.microsoft.com/office/drawing/2014/main" id="{1FCA8CCF-9B39-8D46-935A-FC7DF8A83345}"/>
                </a:ext>
              </a:extLst>
            </p:cNvPr>
            <p:cNvSpPr txBox="1"/>
            <p:nvPr/>
          </p:nvSpPr>
          <p:spPr>
            <a:xfrm>
              <a:off x="5997085" y="3456773"/>
              <a:ext cx="958597"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Instrumentation</a:t>
              </a:r>
              <a:endParaRPr lang="en-US" sz="1100" dirty="0"/>
            </a:p>
          </p:txBody>
        </p:sp>
        <p:sp>
          <p:nvSpPr>
            <p:cNvPr id="261" name="TextBox 260">
              <a:extLst>
                <a:ext uri="{FF2B5EF4-FFF2-40B4-BE49-F238E27FC236}">
                  <a16:creationId xmlns="" xmlns:a16="http://schemas.microsoft.com/office/drawing/2014/main" id="{2585AFC7-5CA6-FB48-8623-9CCF6AABBF25}"/>
                </a:ext>
              </a:extLst>
            </p:cNvPr>
            <p:cNvSpPr txBox="1"/>
            <p:nvPr/>
          </p:nvSpPr>
          <p:spPr>
            <a:xfrm>
              <a:off x="2771022" y="3465580"/>
              <a:ext cx="862417"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Auto Provision</a:t>
              </a:r>
              <a:endParaRPr lang="en-US" sz="1100" dirty="0"/>
            </a:p>
          </p:txBody>
        </p:sp>
        <p:sp>
          <p:nvSpPr>
            <p:cNvPr id="262" name="TextBox 261">
              <a:extLst>
                <a:ext uri="{FF2B5EF4-FFF2-40B4-BE49-F238E27FC236}">
                  <a16:creationId xmlns="" xmlns:a16="http://schemas.microsoft.com/office/drawing/2014/main" id="{30822CC4-0292-F748-A804-0F15C3EC1B67}"/>
                </a:ext>
              </a:extLst>
            </p:cNvPr>
            <p:cNvSpPr txBox="1"/>
            <p:nvPr/>
          </p:nvSpPr>
          <p:spPr>
            <a:xfrm>
              <a:off x="4437863" y="3465579"/>
              <a:ext cx="726160"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Auto Scaling</a:t>
              </a:r>
              <a:endParaRPr lang="en-US" sz="1100" dirty="0"/>
            </a:p>
          </p:txBody>
        </p:sp>
      </p:grpSp>
      <p:sp>
        <p:nvSpPr>
          <p:cNvPr id="2" name="Footer Placeholder 1">
            <a:extLst>
              <a:ext uri="{FF2B5EF4-FFF2-40B4-BE49-F238E27FC236}">
                <a16:creationId xmlns="" xmlns:a16="http://schemas.microsoft.com/office/drawing/2014/main" id="{113CEFE0-178A-FE46-BD5C-D770C98A9433}"/>
              </a:ext>
            </a:extLst>
          </p:cNvPr>
          <p:cNvSpPr>
            <a:spLocks noGrp="1"/>
          </p:cNvSpPr>
          <p:nvPr>
            <p:ph type="ftr" sz="quarter" idx="11"/>
          </p:nvPr>
        </p:nvSpPr>
        <p:spPr>
          <a:xfrm>
            <a:off x="5295900" y="6374844"/>
            <a:ext cx="5924549" cy="365125"/>
          </a:xfrm>
        </p:spPr>
        <p:txBody>
          <a:bodyPr/>
          <a:lstStyle/>
          <a:p>
            <a:r>
              <a:rPr lang="en-US" smtClean="0">
                <a:solidFill>
                  <a:srgbClr val="55565A">
                    <a:tint val="75000"/>
                  </a:srgbClr>
                </a:solidFill>
              </a:rPr>
              <a:t>Confidential property of Optum. Do not distribute or reproduce without express permission from Optum.</a:t>
            </a:r>
            <a:endParaRPr lang="en-US">
              <a:solidFill>
                <a:srgbClr val="55565A">
                  <a:tint val="75000"/>
                </a:srgbClr>
              </a:solidFill>
            </a:endParaRPr>
          </a:p>
        </p:txBody>
      </p:sp>
      <p:sp>
        <p:nvSpPr>
          <p:cNvPr id="3" name="Slide Number Placeholder 2">
            <a:extLst>
              <a:ext uri="{FF2B5EF4-FFF2-40B4-BE49-F238E27FC236}">
                <a16:creationId xmlns="" xmlns:a16="http://schemas.microsoft.com/office/drawing/2014/main" id="{97891D0D-1A5A-104A-B701-A2264C90D28A}"/>
              </a:ext>
            </a:extLst>
          </p:cNvPr>
          <p:cNvSpPr>
            <a:spLocks noGrp="1"/>
          </p:cNvSpPr>
          <p:nvPr>
            <p:ph type="sldNum" sz="quarter" idx="12"/>
          </p:nvPr>
        </p:nvSpPr>
        <p:spPr>
          <a:xfrm>
            <a:off x="11264900" y="6374844"/>
            <a:ext cx="542472" cy="365125"/>
          </a:xfrm>
        </p:spPr>
        <p:txBody>
          <a:bodyPr/>
          <a:lstStyle/>
          <a:p>
            <a:fld id="{3310D8EA-3107-4873-B9AB-DD7D3E79053A}" type="slidenum">
              <a:rPr lang="en-US" smtClean="0">
                <a:solidFill>
                  <a:srgbClr val="55565A">
                    <a:tint val="75000"/>
                  </a:srgbClr>
                </a:solidFill>
              </a:rPr>
              <a:pPr/>
              <a:t>69</a:t>
            </a:fld>
            <a:endParaRPr lang="en-US" dirty="0">
              <a:solidFill>
                <a:srgbClr val="55565A">
                  <a:tint val="75000"/>
                </a:srgbClr>
              </a:solidFill>
            </a:endParaRPr>
          </a:p>
        </p:txBody>
      </p:sp>
      <p:sp>
        <p:nvSpPr>
          <p:cNvPr id="213" name="Freeform 62">
            <a:extLst>
              <a:ext uri="{FF2B5EF4-FFF2-40B4-BE49-F238E27FC236}">
                <a16:creationId xmlns="" xmlns:a16="http://schemas.microsoft.com/office/drawing/2014/main" id="{F18F58A0-BC32-B84F-8BC3-046B4D9970E6}"/>
              </a:ext>
            </a:extLst>
          </p:cNvPr>
          <p:cNvSpPr>
            <a:spLocks noEditPoints="1"/>
          </p:cNvSpPr>
          <p:nvPr/>
        </p:nvSpPr>
        <p:spPr bwMode="auto">
          <a:xfrm>
            <a:off x="3164906" y="1617911"/>
            <a:ext cx="494507" cy="304800"/>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8" tIns="44824" rIns="89648" bIns="44824" numCol="1" anchor="t" anchorCtr="0" compatLnSpc="1">
            <a:prstTxWarp prst="textNoShape">
              <a:avLst/>
            </a:prstTxWarp>
          </a:bodyPr>
          <a:lstStyle/>
          <a:p>
            <a:endParaRPr lang="en-US" dirty="0">
              <a:solidFill>
                <a:prstClr val="black"/>
              </a:solidFill>
              <a:latin typeface="Calibri"/>
            </a:endParaRPr>
          </a:p>
        </p:txBody>
      </p:sp>
      <p:sp>
        <p:nvSpPr>
          <p:cNvPr id="214" name="Freeform 12">
            <a:extLst>
              <a:ext uri="{FF2B5EF4-FFF2-40B4-BE49-F238E27FC236}">
                <a16:creationId xmlns="" xmlns:a16="http://schemas.microsoft.com/office/drawing/2014/main" id="{56181494-518C-974E-B244-56A37306DE75}"/>
              </a:ext>
            </a:extLst>
          </p:cNvPr>
          <p:cNvSpPr>
            <a:spLocks noEditPoints="1"/>
          </p:cNvSpPr>
          <p:nvPr/>
        </p:nvSpPr>
        <p:spPr bwMode="auto">
          <a:xfrm>
            <a:off x="5556807" y="1628063"/>
            <a:ext cx="271649" cy="335534"/>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nvGrpSpPr>
          <p:cNvPr id="209" name="Group 208">
            <a:extLst>
              <a:ext uri="{FF2B5EF4-FFF2-40B4-BE49-F238E27FC236}">
                <a16:creationId xmlns="" xmlns:a16="http://schemas.microsoft.com/office/drawing/2014/main" id="{355F04AC-0B10-B545-890A-A742FF68AB3E}"/>
              </a:ext>
            </a:extLst>
          </p:cNvPr>
          <p:cNvGrpSpPr/>
          <p:nvPr/>
        </p:nvGrpSpPr>
        <p:grpSpPr>
          <a:xfrm>
            <a:off x="7921502" y="1544443"/>
            <a:ext cx="301005" cy="463704"/>
            <a:chOff x="2767013" y="2630488"/>
            <a:chExt cx="373062" cy="574675"/>
          </a:xfrm>
        </p:grpSpPr>
        <p:sp>
          <p:nvSpPr>
            <p:cNvPr id="211" name="Freeform 25">
              <a:extLst>
                <a:ext uri="{FF2B5EF4-FFF2-40B4-BE49-F238E27FC236}">
                  <a16:creationId xmlns="" xmlns:a16="http://schemas.microsoft.com/office/drawing/2014/main" id="{BB8014AE-0CE4-ED4D-83F1-36F91E2A3107}"/>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12" name="Freeform 26">
              <a:extLst>
                <a:ext uri="{FF2B5EF4-FFF2-40B4-BE49-F238E27FC236}">
                  <a16:creationId xmlns="" xmlns:a16="http://schemas.microsoft.com/office/drawing/2014/main" id="{8E48B3E6-34DA-0D43-AA32-B900402EEA4F}"/>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37" name="Rectangle 136">
            <a:extLst>
              <a:ext uri="{FF2B5EF4-FFF2-40B4-BE49-F238E27FC236}">
                <a16:creationId xmlns="" xmlns:a16="http://schemas.microsoft.com/office/drawing/2014/main" id="{0DAF4B2A-13D3-3A4B-AF1C-424C714AF9C1}"/>
              </a:ext>
            </a:extLst>
          </p:cNvPr>
          <p:cNvSpPr/>
          <p:nvPr/>
        </p:nvSpPr>
        <p:spPr>
          <a:xfrm>
            <a:off x="9962357" y="1388665"/>
            <a:ext cx="1476565" cy="814773"/>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lstStyle/>
          <a:p>
            <a:r>
              <a:rPr lang="en-US" sz="1100" b="1" dirty="0">
                <a:solidFill>
                  <a:srgbClr val="D0D0CE"/>
                </a:solidFill>
                <a:latin typeface="Calibri" panose="020F0502020204030204" pitchFamily="34" charset="0"/>
                <a:cs typeface="Calibri" panose="020F0502020204030204" pitchFamily="34" charset="0"/>
              </a:rPr>
              <a:t>Commercial </a:t>
            </a:r>
          </a:p>
          <a:p>
            <a:r>
              <a:rPr lang="en-US" sz="1100" b="1" dirty="0">
                <a:solidFill>
                  <a:srgbClr val="D0D0CE"/>
                </a:solidFill>
                <a:latin typeface="Calibri" panose="020F0502020204030204" pitchFamily="34" charset="0"/>
                <a:cs typeface="Calibri" panose="020F0502020204030204" pitchFamily="34" charset="0"/>
              </a:rPr>
              <a:t>Products</a:t>
            </a:r>
          </a:p>
        </p:txBody>
      </p:sp>
      <p:sp>
        <p:nvSpPr>
          <p:cNvPr id="138" name="TextBox 137">
            <a:extLst>
              <a:ext uri="{FF2B5EF4-FFF2-40B4-BE49-F238E27FC236}">
                <a16:creationId xmlns="" xmlns:a16="http://schemas.microsoft.com/office/drawing/2014/main" id="{73A82246-E683-8B4D-A958-7C54E2827E20}"/>
              </a:ext>
            </a:extLst>
          </p:cNvPr>
          <p:cNvSpPr txBox="1"/>
          <p:nvPr/>
        </p:nvSpPr>
        <p:spPr>
          <a:xfrm>
            <a:off x="10727733" y="1445557"/>
            <a:ext cx="711189" cy="461665"/>
          </a:xfrm>
          <a:prstGeom prst="rect">
            <a:avLst/>
          </a:prstGeom>
          <a:noFill/>
        </p:spPr>
        <p:txBody>
          <a:bodyPr wrap="square" rtlCol="0">
            <a:spAutoFit/>
          </a:bodyPr>
          <a:lstStyle/>
          <a:p>
            <a:r>
              <a:rPr lang="en-US" sz="1200" b="1" dirty="0">
                <a:solidFill>
                  <a:srgbClr val="F79646">
                    <a:lumMod val="75000"/>
                  </a:srgbClr>
                </a:solidFill>
                <a:latin typeface="Calibri"/>
              </a:rPr>
              <a:t>Optum </a:t>
            </a:r>
            <a:r>
              <a:rPr lang="en-US" sz="1200" b="1" dirty="0" smtClean="0">
                <a:solidFill>
                  <a:srgbClr val="F79646">
                    <a:lumMod val="75000"/>
                  </a:srgbClr>
                </a:solidFill>
                <a:latin typeface="Calibri"/>
              </a:rPr>
              <a:t>Health</a:t>
            </a:r>
            <a:endParaRPr lang="en-US" sz="1200" b="1" dirty="0">
              <a:solidFill>
                <a:srgbClr val="F79646">
                  <a:lumMod val="75000"/>
                </a:srgbClr>
              </a:solidFill>
              <a:latin typeface="Calibri"/>
            </a:endParaRPr>
          </a:p>
        </p:txBody>
      </p:sp>
      <p:grpSp>
        <p:nvGrpSpPr>
          <p:cNvPr id="139" name="Group 138">
            <a:extLst>
              <a:ext uri="{FF2B5EF4-FFF2-40B4-BE49-F238E27FC236}">
                <a16:creationId xmlns="" xmlns:a16="http://schemas.microsoft.com/office/drawing/2014/main" id="{B3D1323D-FC9E-6042-9A23-7E97C19813F6}"/>
              </a:ext>
            </a:extLst>
          </p:cNvPr>
          <p:cNvGrpSpPr/>
          <p:nvPr/>
        </p:nvGrpSpPr>
        <p:grpSpPr>
          <a:xfrm>
            <a:off x="10422898" y="1572929"/>
            <a:ext cx="301005" cy="463704"/>
            <a:chOff x="2767013" y="2630488"/>
            <a:chExt cx="373062" cy="574675"/>
          </a:xfrm>
        </p:grpSpPr>
        <p:sp>
          <p:nvSpPr>
            <p:cNvPr id="140" name="Freeform 25">
              <a:extLst>
                <a:ext uri="{FF2B5EF4-FFF2-40B4-BE49-F238E27FC236}">
                  <a16:creationId xmlns="" xmlns:a16="http://schemas.microsoft.com/office/drawing/2014/main" id="{F303E0B0-7233-F94E-8E2B-F91BE16E5346}"/>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41" name="Freeform 26">
              <a:extLst>
                <a:ext uri="{FF2B5EF4-FFF2-40B4-BE49-F238E27FC236}">
                  <a16:creationId xmlns="" xmlns:a16="http://schemas.microsoft.com/office/drawing/2014/main" id="{466E79FC-AA35-D143-B47F-034A22A51829}"/>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43" name="Rectangle 142">
            <a:extLst>
              <a:ext uri="{FF2B5EF4-FFF2-40B4-BE49-F238E27FC236}">
                <a16:creationId xmlns="" xmlns:a16="http://schemas.microsoft.com/office/drawing/2014/main" id="{B37479FE-5CB2-D44C-9BF5-75FBEB8DA514}"/>
              </a:ext>
            </a:extLst>
          </p:cNvPr>
          <p:cNvSpPr/>
          <p:nvPr/>
        </p:nvSpPr>
        <p:spPr>
          <a:xfrm>
            <a:off x="750069" y="1784366"/>
            <a:ext cx="511693" cy="459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b="1" dirty="0" smtClean="0">
                <a:solidFill>
                  <a:srgbClr val="FFFFFF"/>
                </a:solidFill>
              </a:rPr>
              <a:t>Rx Technology Platform</a:t>
            </a:r>
            <a:endParaRPr lang="en-US" b="1" dirty="0">
              <a:solidFill>
                <a:srgbClr val="FFFFFF"/>
              </a:solidFill>
            </a:endParaRPr>
          </a:p>
        </p:txBody>
      </p:sp>
      <p:sp>
        <p:nvSpPr>
          <p:cNvPr id="145" name="Rounded Rectangle 144">
            <a:extLst>
              <a:ext uri="{FF2B5EF4-FFF2-40B4-BE49-F238E27FC236}">
                <a16:creationId xmlns="" xmlns:a16="http://schemas.microsoft.com/office/drawing/2014/main" id="{6C25EBA0-6C92-144C-9D35-B302D1F684CA}"/>
              </a:ext>
            </a:extLst>
          </p:cNvPr>
          <p:cNvSpPr/>
          <p:nvPr/>
        </p:nvSpPr>
        <p:spPr>
          <a:xfrm>
            <a:off x="8090189" y="35391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6" name="Rounded Rectangle 145">
            <a:extLst>
              <a:ext uri="{FF2B5EF4-FFF2-40B4-BE49-F238E27FC236}">
                <a16:creationId xmlns="" xmlns:a16="http://schemas.microsoft.com/office/drawing/2014/main" id="{6C25EBA0-6C92-144C-9D35-B302D1F684CA}"/>
              </a:ext>
            </a:extLst>
          </p:cNvPr>
          <p:cNvSpPr/>
          <p:nvPr/>
        </p:nvSpPr>
        <p:spPr>
          <a:xfrm>
            <a:off x="6343621" y="3539118"/>
            <a:ext cx="1577881"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7" name="Rounded Rectangle 146">
            <a:extLst>
              <a:ext uri="{FF2B5EF4-FFF2-40B4-BE49-F238E27FC236}">
                <a16:creationId xmlns="" xmlns:a16="http://schemas.microsoft.com/office/drawing/2014/main" id="{6C25EBA0-6C92-144C-9D35-B302D1F684CA}"/>
              </a:ext>
            </a:extLst>
          </p:cNvPr>
          <p:cNvSpPr/>
          <p:nvPr/>
        </p:nvSpPr>
        <p:spPr>
          <a:xfrm>
            <a:off x="4745434" y="35391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8" name="Rounded Rectangle 147">
            <a:extLst>
              <a:ext uri="{FF2B5EF4-FFF2-40B4-BE49-F238E27FC236}">
                <a16:creationId xmlns="" xmlns:a16="http://schemas.microsoft.com/office/drawing/2014/main" id="{6C25EBA0-6C92-144C-9D35-B302D1F684CA}"/>
              </a:ext>
            </a:extLst>
          </p:cNvPr>
          <p:cNvSpPr/>
          <p:nvPr/>
        </p:nvSpPr>
        <p:spPr>
          <a:xfrm>
            <a:off x="3128035" y="35391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9" name="Rectangle 148">
            <a:extLst>
              <a:ext uri="{FF2B5EF4-FFF2-40B4-BE49-F238E27FC236}">
                <a16:creationId xmlns="" xmlns:a16="http://schemas.microsoft.com/office/drawing/2014/main" id="{830FBA62-ED8D-1A42-AE5D-D5B23E787777}"/>
              </a:ext>
            </a:extLst>
          </p:cNvPr>
          <p:cNvSpPr/>
          <p:nvPr/>
        </p:nvSpPr>
        <p:spPr>
          <a:xfrm>
            <a:off x="7270498" y="5472843"/>
            <a:ext cx="3926589" cy="17434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Dedicated / Virtual Hosting</a:t>
            </a:r>
            <a:endParaRPr lang="en-US" sz="1100" b="1" dirty="0">
              <a:solidFill>
                <a:srgbClr val="E87722"/>
              </a:solidFill>
            </a:endParaRPr>
          </a:p>
        </p:txBody>
      </p:sp>
      <p:sp>
        <p:nvSpPr>
          <p:cNvPr id="160" name="Rounded Rectangle 159">
            <a:extLst>
              <a:ext uri="{FF2B5EF4-FFF2-40B4-BE49-F238E27FC236}">
                <a16:creationId xmlns="" xmlns:a16="http://schemas.microsoft.com/office/drawing/2014/main" id="{6C25EBA0-6C92-144C-9D35-B302D1F684CA}"/>
              </a:ext>
            </a:extLst>
          </p:cNvPr>
          <p:cNvSpPr/>
          <p:nvPr/>
        </p:nvSpPr>
        <p:spPr>
          <a:xfrm>
            <a:off x="9674505" y="3527624"/>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61" name="TextBox 160">
            <a:extLst>
              <a:ext uri="{FF2B5EF4-FFF2-40B4-BE49-F238E27FC236}">
                <a16:creationId xmlns="" xmlns:a16="http://schemas.microsoft.com/office/drawing/2014/main" id="{8C01A178-E3D4-BC40-A3DA-D93993CAFF07}"/>
              </a:ext>
            </a:extLst>
          </p:cNvPr>
          <p:cNvSpPr txBox="1"/>
          <p:nvPr/>
        </p:nvSpPr>
        <p:spPr>
          <a:xfrm>
            <a:off x="9900105" y="3618204"/>
            <a:ext cx="971421"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Containerization</a:t>
            </a:r>
            <a:endParaRPr lang="en-US" sz="1100" dirty="0"/>
          </a:p>
        </p:txBody>
      </p:sp>
      <p:sp>
        <p:nvSpPr>
          <p:cNvPr id="4" name="TextBox 3"/>
          <p:cNvSpPr txBox="1"/>
          <p:nvPr/>
        </p:nvSpPr>
        <p:spPr>
          <a:xfrm>
            <a:off x="3821085" y="1642314"/>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Portals</a:t>
            </a:r>
          </a:p>
          <a:p>
            <a:pPr marL="171450" indent="-171450">
              <a:buFont typeface="Arial" panose="020B0604020202020204" pitchFamily="34" charset="0"/>
              <a:buChar char="•"/>
            </a:pPr>
            <a:r>
              <a:rPr lang="en-US" sz="1000" dirty="0" smtClean="0">
                <a:solidFill>
                  <a:srgbClr val="55565A"/>
                </a:solidFill>
              </a:rPr>
              <a:t>Mobile</a:t>
            </a:r>
          </a:p>
          <a:p>
            <a:pPr marL="171450" indent="-171450">
              <a:buFont typeface="Arial" panose="020B0604020202020204" pitchFamily="34" charset="0"/>
              <a:buChar char="•"/>
            </a:pPr>
            <a:r>
              <a:rPr lang="en-US" sz="1000" dirty="0" smtClean="0">
                <a:solidFill>
                  <a:srgbClr val="55565A"/>
                </a:solidFill>
              </a:rPr>
              <a:t>Navigator / IVR</a:t>
            </a:r>
          </a:p>
        </p:txBody>
      </p:sp>
      <p:sp>
        <p:nvSpPr>
          <p:cNvPr id="166" name="TextBox 165"/>
          <p:cNvSpPr txBox="1"/>
          <p:nvPr/>
        </p:nvSpPr>
        <p:spPr>
          <a:xfrm>
            <a:off x="6116084" y="1664872"/>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IRIS</a:t>
            </a:r>
          </a:p>
          <a:p>
            <a:pPr marL="171450" indent="-171450">
              <a:buFont typeface="Arial" panose="020B0604020202020204" pitchFamily="34" charset="0"/>
              <a:buChar char="•"/>
            </a:pPr>
            <a:r>
              <a:rPr lang="en-US" sz="1000" dirty="0" smtClean="0">
                <a:solidFill>
                  <a:srgbClr val="55565A"/>
                </a:solidFill>
              </a:rPr>
              <a:t>RxClaim</a:t>
            </a:r>
          </a:p>
          <a:p>
            <a:pPr marL="171450" indent="-171450">
              <a:buFont typeface="Arial" panose="020B0604020202020204" pitchFamily="34" charset="0"/>
              <a:buChar char="•"/>
            </a:pPr>
            <a:endParaRPr lang="en-US" sz="1000" dirty="0" smtClean="0">
              <a:solidFill>
                <a:srgbClr val="55565A"/>
              </a:solidFill>
            </a:endParaRPr>
          </a:p>
        </p:txBody>
      </p:sp>
      <p:sp>
        <p:nvSpPr>
          <p:cNvPr id="169" name="TextBox 168"/>
          <p:cNvSpPr txBox="1"/>
          <p:nvPr/>
        </p:nvSpPr>
        <p:spPr>
          <a:xfrm>
            <a:off x="8286968" y="1627500"/>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PAS /ePAS</a:t>
            </a:r>
          </a:p>
          <a:p>
            <a:pPr marL="171450" indent="-171450">
              <a:buFont typeface="Arial" panose="020B0604020202020204" pitchFamily="34" charset="0"/>
              <a:buChar char="•"/>
            </a:pPr>
            <a:r>
              <a:rPr lang="en-US" sz="1000" dirty="0" smtClean="0">
                <a:solidFill>
                  <a:srgbClr val="55565A"/>
                </a:solidFill>
              </a:rPr>
              <a:t>PCMS</a:t>
            </a:r>
          </a:p>
          <a:p>
            <a:pPr marL="171450" indent="-171450">
              <a:buFont typeface="Arial" panose="020B0604020202020204" pitchFamily="34" charset="0"/>
              <a:buChar char="•"/>
            </a:pPr>
            <a:endParaRPr lang="en-US" sz="1000" dirty="0" smtClean="0">
              <a:solidFill>
                <a:srgbClr val="55565A"/>
              </a:solidFill>
            </a:endParaRPr>
          </a:p>
        </p:txBody>
      </p:sp>
      <p:sp>
        <p:nvSpPr>
          <p:cNvPr id="5" name="TextBox 4"/>
          <p:cNvSpPr txBox="1"/>
          <p:nvPr/>
        </p:nvSpPr>
        <p:spPr>
          <a:xfrm>
            <a:off x="3486164" y="224287"/>
            <a:ext cx="3336702" cy="369332"/>
          </a:xfrm>
          <a:prstGeom prst="rect">
            <a:avLst/>
          </a:prstGeom>
          <a:noFill/>
        </p:spPr>
        <p:txBody>
          <a:bodyPr wrap="square" rtlCol="0">
            <a:spAutoFit/>
          </a:bodyPr>
          <a:lstStyle/>
          <a:p>
            <a:r>
              <a:rPr lang="en-US" dirty="0" smtClean="0">
                <a:solidFill>
                  <a:srgbClr val="55565A"/>
                </a:solidFill>
              </a:rPr>
              <a:t>Platform - Future</a:t>
            </a:r>
          </a:p>
        </p:txBody>
      </p:sp>
      <p:sp>
        <p:nvSpPr>
          <p:cNvPr id="90" name="TextBox 89">
            <a:extLst>
              <a:ext uri="{FF2B5EF4-FFF2-40B4-BE49-F238E27FC236}">
                <a16:creationId xmlns="" xmlns:a16="http://schemas.microsoft.com/office/drawing/2014/main" id="{024C9068-9C7C-CB49-91B5-D1D6A1C1A145}"/>
              </a:ext>
            </a:extLst>
          </p:cNvPr>
          <p:cNvSpPr txBox="1"/>
          <p:nvPr/>
        </p:nvSpPr>
        <p:spPr>
          <a:xfrm>
            <a:off x="3132746" y="4668118"/>
            <a:ext cx="444352" cy="276999"/>
          </a:xfrm>
          <a:prstGeom prst="rect">
            <a:avLst/>
          </a:prstGeom>
          <a:noFill/>
        </p:spPr>
        <p:txBody>
          <a:bodyPr wrap="none" rtlCol="0">
            <a:spAutoFit/>
          </a:bodyPr>
          <a:lstStyle/>
          <a:p>
            <a:r>
              <a:rPr lang="en-US" sz="1200" b="1" dirty="0" smtClean="0">
                <a:solidFill>
                  <a:srgbClr val="F79646">
                    <a:lumMod val="75000"/>
                  </a:srgbClr>
                </a:solidFill>
                <a:latin typeface="Calibri"/>
              </a:rPr>
              <a:t>App</a:t>
            </a:r>
            <a:endParaRPr lang="en-US" sz="1200" b="1" dirty="0">
              <a:solidFill>
                <a:srgbClr val="F79646">
                  <a:lumMod val="75000"/>
                </a:srgbClr>
              </a:solidFill>
              <a:latin typeface="Calibri"/>
            </a:endParaRPr>
          </a:p>
        </p:txBody>
      </p:sp>
      <p:sp>
        <p:nvSpPr>
          <p:cNvPr id="91" name="TextBox 90">
            <a:extLst>
              <a:ext uri="{FF2B5EF4-FFF2-40B4-BE49-F238E27FC236}">
                <a16:creationId xmlns="" xmlns:a16="http://schemas.microsoft.com/office/drawing/2014/main" id="{024C9068-9C7C-CB49-91B5-D1D6A1C1A145}"/>
              </a:ext>
            </a:extLst>
          </p:cNvPr>
          <p:cNvSpPr txBox="1"/>
          <p:nvPr/>
        </p:nvSpPr>
        <p:spPr>
          <a:xfrm>
            <a:off x="3147130" y="4251202"/>
            <a:ext cx="817019" cy="276999"/>
          </a:xfrm>
          <a:prstGeom prst="rect">
            <a:avLst/>
          </a:prstGeom>
          <a:noFill/>
        </p:spPr>
        <p:txBody>
          <a:bodyPr wrap="none" rtlCol="0">
            <a:spAutoFit/>
          </a:bodyPr>
          <a:lstStyle/>
          <a:p>
            <a:r>
              <a:rPr lang="en-US" sz="1200" b="1" dirty="0" smtClean="0">
                <a:solidFill>
                  <a:srgbClr val="F79646">
                    <a:lumMod val="75000"/>
                  </a:srgbClr>
                </a:solidFill>
                <a:latin typeface="Calibri"/>
              </a:rPr>
              <a:t>Web/Pres</a:t>
            </a:r>
            <a:endParaRPr lang="en-US" sz="1200" b="1" dirty="0">
              <a:solidFill>
                <a:srgbClr val="F79646">
                  <a:lumMod val="75000"/>
                </a:srgbClr>
              </a:solidFill>
              <a:latin typeface="Calibri"/>
            </a:endParaRPr>
          </a:p>
        </p:txBody>
      </p:sp>
      <p:sp>
        <p:nvSpPr>
          <p:cNvPr id="92" name="Rounded Rectangle 91">
            <a:extLst>
              <a:ext uri="{FF2B5EF4-FFF2-40B4-BE49-F238E27FC236}">
                <a16:creationId xmlns="" xmlns:a16="http://schemas.microsoft.com/office/drawing/2014/main" id="{D93BF162-7468-C34F-AC99-968AF4C7A3CA}"/>
              </a:ext>
            </a:extLst>
          </p:cNvPr>
          <p:cNvSpPr/>
          <p:nvPr/>
        </p:nvSpPr>
        <p:spPr>
          <a:xfrm>
            <a:off x="3888165" y="424280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IIS</a:t>
            </a:r>
            <a:endParaRPr lang="en-US" sz="800" kern="0" dirty="0">
              <a:solidFill>
                <a:prstClr val="black"/>
              </a:solidFill>
              <a:latin typeface="Calibri"/>
            </a:endParaRPr>
          </a:p>
        </p:txBody>
      </p:sp>
      <p:sp>
        <p:nvSpPr>
          <p:cNvPr id="93" name="Rounded Rectangle 92">
            <a:extLst>
              <a:ext uri="{FF2B5EF4-FFF2-40B4-BE49-F238E27FC236}">
                <a16:creationId xmlns="" xmlns:a16="http://schemas.microsoft.com/office/drawing/2014/main" id="{FE66C20B-A259-FE4E-828F-4189FA1BE8FF}"/>
              </a:ext>
            </a:extLst>
          </p:cNvPr>
          <p:cNvSpPr/>
          <p:nvPr/>
        </p:nvSpPr>
        <p:spPr>
          <a:xfrm>
            <a:off x="4634033" y="424280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Web srvr </a:t>
            </a:r>
            <a:endParaRPr lang="en-US" sz="800" kern="0" dirty="0">
              <a:solidFill>
                <a:prstClr val="black"/>
              </a:solidFill>
              <a:latin typeface="Calibri"/>
            </a:endParaRPr>
          </a:p>
        </p:txBody>
      </p:sp>
      <p:sp>
        <p:nvSpPr>
          <p:cNvPr id="6" name="Rounded Rectangle 5"/>
          <p:cNvSpPr/>
          <p:nvPr/>
        </p:nvSpPr>
        <p:spPr>
          <a:xfrm>
            <a:off x="3118843" y="5765316"/>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OSFI</a:t>
            </a:r>
            <a:endParaRPr lang="en-US" sz="1067" kern="0" dirty="0">
              <a:solidFill>
                <a:srgbClr val="55565A"/>
              </a:solidFill>
            </a:endParaRPr>
          </a:p>
        </p:txBody>
      </p:sp>
      <p:sp>
        <p:nvSpPr>
          <p:cNvPr id="97" name="Rounded Rectangle 96"/>
          <p:cNvSpPr/>
          <p:nvPr/>
        </p:nvSpPr>
        <p:spPr>
          <a:xfrm>
            <a:off x="3855588" y="5773032"/>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Azure</a:t>
            </a:r>
            <a:endParaRPr lang="en-US" sz="1067" kern="0" dirty="0">
              <a:solidFill>
                <a:srgbClr val="55565A"/>
              </a:solidFill>
            </a:endParaRPr>
          </a:p>
        </p:txBody>
      </p:sp>
      <p:sp>
        <p:nvSpPr>
          <p:cNvPr id="103" name="Rectangle 102">
            <a:extLst>
              <a:ext uri="{FF2B5EF4-FFF2-40B4-BE49-F238E27FC236}">
                <a16:creationId xmlns="" xmlns:a16="http://schemas.microsoft.com/office/drawing/2014/main" id="{2DD9343B-BD58-2548-8CC0-2BA7B557591C}"/>
              </a:ext>
            </a:extLst>
          </p:cNvPr>
          <p:cNvSpPr/>
          <p:nvPr/>
        </p:nvSpPr>
        <p:spPr>
          <a:xfrm>
            <a:off x="7270498" y="4085856"/>
            <a:ext cx="3991766"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98" name="Rounded Rectangle 97"/>
          <p:cNvSpPr/>
          <p:nvPr/>
        </p:nvSpPr>
        <p:spPr>
          <a:xfrm>
            <a:off x="4595888" y="5774483"/>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AWS</a:t>
            </a:r>
            <a:endParaRPr lang="en-US" sz="1067" kern="0" dirty="0">
              <a:solidFill>
                <a:srgbClr val="55565A"/>
              </a:solidFill>
            </a:endParaRPr>
          </a:p>
        </p:txBody>
      </p:sp>
      <p:sp>
        <p:nvSpPr>
          <p:cNvPr id="121" name="Rounded Rectangle 120">
            <a:extLst>
              <a:ext uri="{FF2B5EF4-FFF2-40B4-BE49-F238E27FC236}">
                <a16:creationId xmlns="" xmlns:a16="http://schemas.microsoft.com/office/drawing/2014/main" id="{B68A68B6-92B6-EB4D-B6E7-380D14B3A73B}"/>
              </a:ext>
            </a:extLst>
          </p:cNvPr>
          <p:cNvSpPr/>
          <p:nvPr/>
        </p:nvSpPr>
        <p:spPr>
          <a:xfrm>
            <a:off x="6700496" y="4981381"/>
            <a:ext cx="1034061" cy="160188"/>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Performance Test </a:t>
            </a:r>
            <a:endParaRPr lang="en-US" sz="800" kern="0" dirty="0">
              <a:solidFill>
                <a:prstClr val="black"/>
              </a:solidFill>
              <a:latin typeface="Calibri"/>
            </a:endParaRPr>
          </a:p>
        </p:txBody>
      </p:sp>
      <p:sp>
        <p:nvSpPr>
          <p:cNvPr id="122" name="Rounded Rectangle 121">
            <a:extLst>
              <a:ext uri="{FF2B5EF4-FFF2-40B4-BE49-F238E27FC236}">
                <a16:creationId xmlns="" xmlns:a16="http://schemas.microsoft.com/office/drawing/2014/main" id="{2C8E230D-5CAF-2F4F-80D7-FF964DB0D7C4}"/>
              </a:ext>
            </a:extLst>
          </p:cNvPr>
          <p:cNvSpPr/>
          <p:nvPr/>
        </p:nvSpPr>
        <p:spPr>
          <a:xfrm>
            <a:off x="6700496" y="5191490"/>
            <a:ext cx="1046162" cy="143522"/>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Certs Mgmnt</a:t>
            </a:r>
            <a:endParaRPr lang="en-US" sz="800" kern="0" dirty="0">
              <a:solidFill>
                <a:prstClr val="black"/>
              </a:solidFill>
              <a:latin typeface="Calibri"/>
            </a:endParaRPr>
          </a:p>
        </p:txBody>
      </p:sp>
      <p:sp>
        <p:nvSpPr>
          <p:cNvPr id="124" name="Rounded Rectangle 123">
            <a:extLst>
              <a:ext uri="{FF2B5EF4-FFF2-40B4-BE49-F238E27FC236}">
                <a16:creationId xmlns="" xmlns:a16="http://schemas.microsoft.com/office/drawing/2014/main" id="{B5788315-6ADB-CB44-850D-F5F5BE90C3E6}"/>
              </a:ext>
            </a:extLst>
          </p:cNvPr>
          <p:cNvSpPr/>
          <p:nvPr/>
        </p:nvSpPr>
        <p:spPr>
          <a:xfrm>
            <a:off x="6700496" y="4329736"/>
            <a:ext cx="1046162"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CI/CD</a:t>
            </a:r>
            <a:endParaRPr lang="en-US" sz="800" kern="0" dirty="0">
              <a:solidFill>
                <a:prstClr val="black"/>
              </a:solidFill>
              <a:latin typeface="Calibri"/>
            </a:endParaRPr>
          </a:p>
        </p:txBody>
      </p:sp>
      <p:sp>
        <p:nvSpPr>
          <p:cNvPr id="127" name="Rounded Rectangle 126">
            <a:extLst>
              <a:ext uri="{FF2B5EF4-FFF2-40B4-BE49-F238E27FC236}">
                <a16:creationId xmlns="" xmlns:a16="http://schemas.microsoft.com/office/drawing/2014/main" id="{D7E578CE-9656-D140-ACA3-0BCBF2A35852}"/>
              </a:ext>
            </a:extLst>
          </p:cNvPr>
          <p:cNvSpPr/>
          <p:nvPr/>
        </p:nvSpPr>
        <p:spPr>
          <a:xfrm>
            <a:off x="6700496" y="4143586"/>
            <a:ext cx="1034061"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Capacity Mngt</a:t>
            </a:r>
            <a:endParaRPr lang="en-US" sz="800" kern="0" dirty="0">
              <a:solidFill>
                <a:prstClr val="black"/>
              </a:solidFill>
              <a:latin typeface="Calibri"/>
            </a:endParaRPr>
          </a:p>
        </p:txBody>
      </p:sp>
      <p:sp>
        <p:nvSpPr>
          <p:cNvPr id="129" name="Rounded Rectangle 128">
            <a:extLst>
              <a:ext uri="{FF2B5EF4-FFF2-40B4-BE49-F238E27FC236}">
                <a16:creationId xmlns="" xmlns:a16="http://schemas.microsoft.com/office/drawing/2014/main" id="{80CD2BA4-60D0-3241-B088-DD254ABB2862}"/>
              </a:ext>
            </a:extLst>
          </p:cNvPr>
          <p:cNvSpPr/>
          <p:nvPr/>
        </p:nvSpPr>
        <p:spPr>
          <a:xfrm>
            <a:off x="6700496" y="4787381"/>
            <a:ext cx="1046162"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Environment Mgt</a:t>
            </a:r>
            <a:endParaRPr lang="en-US" sz="800" kern="0" dirty="0">
              <a:solidFill>
                <a:prstClr val="black"/>
              </a:solidFill>
              <a:latin typeface="Calibri"/>
            </a:endParaRPr>
          </a:p>
        </p:txBody>
      </p:sp>
      <p:sp>
        <p:nvSpPr>
          <p:cNvPr id="229" name="Rounded Rectangle 228">
            <a:extLst>
              <a:ext uri="{FF2B5EF4-FFF2-40B4-BE49-F238E27FC236}">
                <a16:creationId xmlns="" xmlns:a16="http://schemas.microsoft.com/office/drawing/2014/main" id="{F7D91AED-0FD7-8E4A-ABB4-258BCA429CB2}"/>
              </a:ext>
            </a:extLst>
          </p:cNvPr>
          <p:cNvSpPr/>
          <p:nvPr/>
        </p:nvSpPr>
        <p:spPr>
          <a:xfrm>
            <a:off x="6700496" y="4632617"/>
            <a:ext cx="1046162" cy="12254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Reporting</a:t>
            </a:r>
            <a:endParaRPr lang="en-US" sz="800" kern="0" dirty="0">
              <a:solidFill>
                <a:prstClr val="black"/>
              </a:solidFill>
              <a:latin typeface="Calibri"/>
            </a:endParaRPr>
          </a:p>
        </p:txBody>
      </p:sp>
      <p:sp>
        <p:nvSpPr>
          <p:cNvPr id="104" name="Rounded Rectangle 103">
            <a:extLst>
              <a:ext uri="{FF2B5EF4-FFF2-40B4-BE49-F238E27FC236}">
                <a16:creationId xmlns="" xmlns:a16="http://schemas.microsoft.com/office/drawing/2014/main" id="{30B2624E-16E3-474B-8CB6-1829E3FF4C99}"/>
              </a:ext>
            </a:extLst>
          </p:cNvPr>
          <p:cNvSpPr/>
          <p:nvPr/>
        </p:nvSpPr>
        <p:spPr>
          <a:xfrm>
            <a:off x="8252612" y="464822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jBOSS</a:t>
            </a:r>
            <a:endParaRPr lang="en-US" sz="800" kern="0" dirty="0">
              <a:solidFill>
                <a:prstClr val="black"/>
              </a:solidFill>
              <a:latin typeface="Calibri"/>
            </a:endParaRPr>
          </a:p>
        </p:txBody>
      </p:sp>
      <p:sp>
        <p:nvSpPr>
          <p:cNvPr id="108" name="Rounded Rectangle 107">
            <a:extLst>
              <a:ext uri="{FF2B5EF4-FFF2-40B4-BE49-F238E27FC236}">
                <a16:creationId xmlns="" xmlns:a16="http://schemas.microsoft.com/office/drawing/2014/main" id="{16A0549E-BED8-814C-AA05-837CC668F8D1}"/>
              </a:ext>
            </a:extLst>
          </p:cNvPr>
          <p:cNvSpPr/>
          <p:nvPr/>
        </p:nvSpPr>
        <p:spPr>
          <a:xfrm>
            <a:off x="8256472" y="502215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DB2</a:t>
            </a:r>
            <a:endParaRPr lang="en-US" sz="800" kern="0" dirty="0">
              <a:solidFill>
                <a:prstClr val="black"/>
              </a:solidFill>
              <a:latin typeface="Calibri"/>
            </a:endParaRPr>
          </a:p>
        </p:txBody>
      </p:sp>
      <p:sp>
        <p:nvSpPr>
          <p:cNvPr id="109" name="Rounded Rectangle 108">
            <a:extLst>
              <a:ext uri="{FF2B5EF4-FFF2-40B4-BE49-F238E27FC236}">
                <a16:creationId xmlns="" xmlns:a16="http://schemas.microsoft.com/office/drawing/2014/main" id="{30B2624E-16E3-474B-8CB6-1829E3FF4C99}"/>
              </a:ext>
            </a:extLst>
          </p:cNvPr>
          <p:cNvSpPr/>
          <p:nvPr/>
        </p:nvSpPr>
        <p:spPr>
          <a:xfrm>
            <a:off x="8258370" y="423993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IIS</a:t>
            </a:r>
            <a:endParaRPr lang="en-US" sz="800" kern="0" dirty="0">
              <a:solidFill>
                <a:prstClr val="black"/>
              </a:solidFill>
              <a:latin typeface="Calibri"/>
            </a:endParaRPr>
          </a:p>
        </p:txBody>
      </p:sp>
      <p:sp>
        <p:nvSpPr>
          <p:cNvPr id="110" name="TextBox 109">
            <a:extLst>
              <a:ext uri="{FF2B5EF4-FFF2-40B4-BE49-F238E27FC236}">
                <a16:creationId xmlns="" xmlns:a16="http://schemas.microsoft.com/office/drawing/2014/main" id="{024C9068-9C7C-CB49-91B5-D1D6A1C1A145}"/>
              </a:ext>
            </a:extLst>
          </p:cNvPr>
          <p:cNvSpPr txBox="1"/>
          <p:nvPr/>
        </p:nvSpPr>
        <p:spPr>
          <a:xfrm>
            <a:off x="10433729" y="5003070"/>
            <a:ext cx="369012" cy="276999"/>
          </a:xfrm>
          <a:prstGeom prst="rect">
            <a:avLst/>
          </a:prstGeom>
          <a:noFill/>
        </p:spPr>
        <p:txBody>
          <a:bodyPr wrap="none" rtlCol="0">
            <a:spAutoFit/>
          </a:bodyPr>
          <a:lstStyle/>
          <a:p>
            <a:r>
              <a:rPr lang="en-US" sz="1200" b="1" dirty="0" smtClean="0">
                <a:solidFill>
                  <a:srgbClr val="F79646">
                    <a:lumMod val="75000"/>
                  </a:srgbClr>
                </a:solidFill>
                <a:latin typeface="Calibri"/>
              </a:rPr>
              <a:t>DB</a:t>
            </a:r>
            <a:endParaRPr lang="en-US" sz="1200" b="1" dirty="0">
              <a:solidFill>
                <a:srgbClr val="F79646">
                  <a:lumMod val="75000"/>
                </a:srgbClr>
              </a:solidFill>
              <a:latin typeface="Calibri"/>
            </a:endParaRPr>
          </a:p>
        </p:txBody>
      </p:sp>
      <p:sp>
        <p:nvSpPr>
          <p:cNvPr id="111" name="TextBox 110">
            <a:extLst>
              <a:ext uri="{FF2B5EF4-FFF2-40B4-BE49-F238E27FC236}">
                <a16:creationId xmlns="" xmlns:a16="http://schemas.microsoft.com/office/drawing/2014/main" id="{024C9068-9C7C-CB49-91B5-D1D6A1C1A145}"/>
              </a:ext>
            </a:extLst>
          </p:cNvPr>
          <p:cNvSpPr txBox="1"/>
          <p:nvPr/>
        </p:nvSpPr>
        <p:spPr>
          <a:xfrm>
            <a:off x="10430861" y="4646536"/>
            <a:ext cx="444352" cy="276999"/>
          </a:xfrm>
          <a:prstGeom prst="rect">
            <a:avLst/>
          </a:prstGeom>
          <a:noFill/>
        </p:spPr>
        <p:txBody>
          <a:bodyPr wrap="none" rtlCol="0">
            <a:spAutoFit/>
          </a:bodyPr>
          <a:lstStyle/>
          <a:p>
            <a:r>
              <a:rPr lang="en-US" sz="1200" b="1" dirty="0" smtClean="0">
                <a:solidFill>
                  <a:srgbClr val="F79646">
                    <a:lumMod val="75000"/>
                  </a:srgbClr>
                </a:solidFill>
                <a:latin typeface="Calibri"/>
              </a:rPr>
              <a:t>App</a:t>
            </a:r>
            <a:endParaRPr lang="en-US" sz="1200" b="1" dirty="0">
              <a:solidFill>
                <a:srgbClr val="F79646">
                  <a:lumMod val="75000"/>
                </a:srgbClr>
              </a:solidFill>
              <a:latin typeface="Calibri"/>
            </a:endParaRPr>
          </a:p>
        </p:txBody>
      </p:sp>
      <p:sp>
        <p:nvSpPr>
          <p:cNvPr id="112" name="TextBox 111">
            <a:extLst>
              <a:ext uri="{FF2B5EF4-FFF2-40B4-BE49-F238E27FC236}">
                <a16:creationId xmlns="" xmlns:a16="http://schemas.microsoft.com/office/drawing/2014/main" id="{024C9068-9C7C-CB49-91B5-D1D6A1C1A145}"/>
              </a:ext>
            </a:extLst>
          </p:cNvPr>
          <p:cNvSpPr txBox="1"/>
          <p:nvPr/>
        </p:nvSpPr>
        <p:spPr>
          <a:xfrm>
            <a:off x="10445245" y="4229620"/>
            <a:ext cx="817019" cy="276999"/>
          </a:xfrm>
          <a:prstGeom prst="rect">
            <a:avLst/>
          </a:prstGeom>
          <a:noFill/>
        </p:spPr>
        <p:txBody>
          <a:bodyPr wrap="none" rtlCol="0">
            <a:spAutoFit/>
          </a:bodyPr>
          <a:lstStyle/>
          <a:p>
            <a:r>
              <a:rPr lang="en-US" sz="1200" b="1" dirty="0" smtClean="0">
                <a:solidFill>
                  <a:srgbClr val="F79646">
                    <a:lumMod val="75000"/>
                  </a:srgbClr>
                </a:solidFill>
                <a:latin typeface="Calibri"/>
              </a:rPr>
              <a:t>Web/Pres</a:t>
            </a:r>
            <a:endParaRPr lang="en-US" sz="1200" b="1" dirty="0">
              <a:solidFill>
                <a:srgbClr val="F79646">
                  <a:lumMod val="75000"/>
                </a:srgbClr>
              </a:solidFill>
              <a:latin typeface="Calibri"/>
            </a:endParaRPr>
          </a:p>
        </p:txBody>
      </p:sp>
      <p:sp>
        <p:nvSpPr>
          <p:cNvPr id="113" name="Rounded Rectangle 112">
            <a:extLst>
              <a:ext uri="{FF2B5EF4-FFF2-40B4-BE49-F238E27FC236}">
                <a16:creationId xmlns="" xmlns:a16="http://schemas.microsoft.com/office/drawing/2014/main" id="{30B2624E-16E3-474B-8CB6-1829E3FF4C99}"/>
              </a:ext>
            </a:extLst>
          </p:cNvPr>
          <p:cNvSpPr/>
          <p:nvPr/>
        </p:nvSpPr>
        <p:spPr>
          <a:xfrm>
            <a:off x="9034710" y="467123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Pharmacy</a:t>
            </a:r>
          </a:p>
        </p:txBody>
      </p:sp>
      <p:sp>
        <p:nvSpPr>
          <p:cNvPr id="114" name="Rounded Rectangle 113">
            <a:extLst>
              <a:ext uri="{FF2B5EF4-FFF2-40B4-BE49-F238E27FC236}">
                <a16:creationId xmlns="" xmlns:a16="http://schemas.microsoft.com/office/drawing/2014/main" id="{16A0549E-BED8-814C-AA05-837CC668F8D1}"/>
              </a:ext>
            </a:extLst>
          </p:cNvPr>
          <p:cNvSpPr/>
          <p:nvPr/>
        </p:nvSpPr>
        <p:spPr>
          <a:xfrm>
            <a:off x="9038570" y="504516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Oracle</a:t>
            </a:r>
            <a:endParaRPr lang="en-US" sz="800" kern="0" dirty="0">
              <a:solidFill>
                <a:prstClr val="black"/>
              </a:solidFill>
              <a:latin typeface="Calibri"/>
            </a:endParaRPr>
          </a:p>
        </p:txBody>
      </p:sp>
      <p:sp>
        <p:nvSpPr>
          <p:cNvPr id="115" name="Rounded Rectangle 114">
            <a:extLst>
              <a:ext uri="{FF2B5EF4-FFF2-40B4-BE49-F238E27FC236}">
                <a16:creationId xmlns="" xmlns:a16="http://schemas.microsoft.com/office/drawing/2014/main" id="{30B2624E-16E3-474B-8CB6-1829E3FF4C99}"/>
              </a:ext>
            </a:extLst>
          </p:cNvPr>
          <p:cNvSpPr/>
          <p:nvPr/>
        </p:nvSpPr>
        <p:spPr>
          <a:xfrm>
            <a:off x="9040468" y="426294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web</a:t>
            </a:r>
            <a:endParaRPr lang="en-US" sz="800" kern="0" dirty="0">
              <a:solidFill>
                <a:prstClr val="black"/>
              </a:solidFill>
              <a:latin typeface="Calibri"/>
            </a:endParaRPr>
          </a:p>
        </p:txBody>
      </p:sp>
      <p:sp>
        <p:nvSpPr>
          <p:cNvPr id="116" name="Rounded Rectangle 115"/>
          <p:cNvSpPr/>
          <p:nvPr/>
        </p:nvSpPr>
        <p:spPr>
          <a:xfrm>
            <a:off x="7809948" y="5765316"/>
            <a:ext cx="1377181"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ELR</a:t>
            </a:r>
            <a:endParaRPr lang="en-US" sz="1067" kern="0" dirty="0">
              <a:solidFill>
                <a:srgbClr val="55565A"/>
              </a:solidFill>
            </a:endParaRPr>
          </a:p>
        </p:txBody>
      </p:sp>
      <p:sp>
        <p:nvSpPr>
          <p:cNvPr id="117" name="Rounded Rectangle 116"/>
          <p:cNvSpPr/>
          <p:nvPr/>
        </p:nvSpPr>
        <p:spPr>
          <a:xfrm>
            <a:off x="9609914" y="5771074"/>
            <a:ext cx="1377181"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CTC</a:t>
            </a:r>
            <a:endParaRPr lang="en-US" sz="1067" kern="0" dirty="0">
              <a:solidFill>
                <a:srgbClr val="55565A"/>
              </a:solidFill>
            </a:endParaRPr>
          </a:p>
        </p:txBody>
      </p:sp>
      <p:sp>
        <p:nvSpPr>
          <p:cNvPr id="118" name="Rounded Rectangle 117">
            <a:extLst>
              <a:ext uri="{FF2B5EF4-FFF2-40B4-BE49-F238E27FC236}">
                <a16:creationId xmlns="" xmlns:a16="http://schemas.microsoft.com/office/drawing/2014/main" id="{F7D91AED-0FD7-8E4A-ABB4-258BCA429CB2}"/>
              </a:ext>
            </a:extLst>
          </p:cNvPr>
          <p:cNvSpPr/>
          <p:nvPr/>
        </p:nvSpPr>
        <p:spPr>
          <a:xfrm>
            <a:off x="6706254" y="4483107"/>
            <a:ext cx="1046162" cy="12254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Authentication</a:t>
            </a:r>
            <a:endParaRPr lang="en-US" sz="800" kern="0" dirty="0">
              <a:solidFill>
                <a:prstClr val="black"/>
              </a:solidFill>
              <a:latin typeface="Calibri"/>
            </a:endParaRPr>
          </a:p>
        </p:txBody>
      </p:sp>
      <p:sp>
        <p:nvSpPr>
          <p:cNvPr id="119" name="Rectangle 118">
            <a:extLst>
              <a:ext uri="{FF2B5EF4-FFF2-40B4-BE49-F238E27FC236}">
                <a16:creationId xmlns="" xmlns:a16="http://schemas.microsoft.com/office/drawing/2014/main" id="{3C559FBF-124D-EF47-BF96-7253E7033EEA}"/>
              </a:ext>
            </a:extLst>
          </p:cNvPr>
          <p:cNvSpPr/>
          <p:nvPr/>
        </p:nvSpPr>
        <p:spPr>
          <a:xfrm>
            <a:off x="3074489" y="3251702"/>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126" name="Rectangle 125">
            <a:extLst>
              <a:ext uri="{FF2B5EF4-FFF2-40B4-BE49-F238E27FC236}">
                <a16:creationId xmlns="" xmlns:a16="http://schemas.microsoft.com/office/drawing/2014/main" id="{8AE5AB64-2D6F-9C4C-9A83-134FC676E5F5}"/>
              </a:ext>
            </a:extLst>
          </p:cNvPr>
          <p:cNvSpPr/>
          <p:nvPr/>
        </p:nvSpPr>
        <p:spPr>
          <a:xfrm>
            <a:off x="1289186" y="2915287"/>
            <a:ext cx="10279572" cy="615081"/>
          </a:xfrm>
          <a:prstGeom prst="rect">
            <a:avLst/>
          </a:prstGeom>
          <a:solidFill>
            <a:schemeClr val="accent2">
              <a:lumMod val="60000"/>
              <a:lumOff val="40000"/>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Data</a:t>
            </a:r>
            <a:endParaRPr lang="en-US" sz="1600" dirty="0">
              <a:solidFill>
                <a:srgbClr val="002060"/>
              </a:solidFill>
            </a:endParaRPr>
          </a:p>
        </p:txBody>
      </p:sp>
      <p:sp>
        <p:nvSpPr>
          <p:cNvPr id="128" name="Rectangle 127">
            <a:extLst>
              <a:ext uri="{FF2B5EF4-FFF2-40B4-BE49-F238E27FC236}">
                <a16:creationId xmlns="" xmlns:a16="http://schemas.microsoft.com/office/drawing/2014/main" id="{674648AE-FADA-B749-B804-60C8F0967176}"/>
              </a:ext>
            </a:extLst>
          </p:cNvPr>
          <p:cNvSpPr/>
          <p:nvPr/>
        </p:nvSpPr>
        <p:spPr>
          <a:xfrm>
            <a:off x="2840194" y="3076031"/>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Data Services</a:t>
            </a:r>
            <a:endParaRPr lang="en-US" sz="1100" b="1" dirty="0">
              <a:solidFill>
                <a:srgbClr val="D0D0CE"/>
              </a:solidFill>
            </a:endParaRPr>
          </a:p>
        </p:txBody>
      </p:sp>
      <p:grpSp>
        <p:nvGrpSpPr>
          <p:cNvPr id="131" name="Group 130">
            <a:extLst>
              <a:ext uri="{FF2B5EF4-FFF2-40B4-BE49-F238E27FC236}">
                <a16:creationId xmlns="" xmlns:a16="http://schemas.microsoft.com/office/drawing/2014/main" id="{3C9D85BB-F9B4-6A41-9D82-80D2E717022D}"/>
              </a:ext>
            </a:extLst>
          </p:cNvPr>
          <p:cNvGrpSpPr/>
          <p:nvPr/>
        </p:nvGrpSpPr>
        <p:grpSpPr>
          <a:xfrm>
            <a:off x="1380307" y="3251702"/>
            <a:ext cx="1069481" cy="255792"/>
            <a:chOff x="629327" y="2587391"/>
            <a:chExt cx="1069481" cy="255792"/>
          </a:xfrm>
        </p:grpSpPr>
        <p:pic>
          <p:nvPicPr>
            <p:cNvPr id="132" name="Picture 131">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133" name="Picture 132">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134" name="Picture 133">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135" name="Picture 134">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spTree>
    <p:extLst>
      <p:ext uri="{BB962C8B-B14F-4D97-AF65-F5344CB8AC3E}">
        <p14:creationId xmlns:p14="http://schemas.microsoft.com/office/powerpoint/2010/main" val="2550315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169"/>
          <p:cNvSpPr/>
          <p:nvPr/>
        </p:nvSpPr>
        <p:spPr>
          <a:xfrm>
            <a:off x="7393808" y="4395000"/>
            <a:ext cx="4721992" cy="23876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2" name="Rectangle 121"/>
          <p:cNvSpPr/>
          <p:nvPr/>
        </p:nvSpPr>
        <p:spPr>
          <a:xfrm>
            <a:off x="381010" y="4385733"/>
            <a:ext cx="5672667" cy="2387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381000" y="190500"/>
            <a:ext cx="10972800" cy="769938"/>
          </a:xfrm>
        </p:spPr>
        <p:txBody>
          <a:bodyPr>
            <a:noAutofit/>
          </a:bodyPr>
          <a:lstStyle/>
          <a:p>
            <a:r>
              <a:rPr lang="en-US" sz="3600" dirty="0" smtClean="0"/>
              <a:t>Rx Enterprise Architecture Control Points</a:t>
            </a:r>
            <a:br>
              <a:rPr lang="en-US" sz="3600" dirty="0" smtClean="0"/>
            </a:br>
            <a:r>
              <a:rPr lang="en-US" sz="2000" dirty="0" smtClean="0"/>
              <a:t>Experience Strategy Evolution Blueprint</a:t>
            </a:r>
            <a:endParaRPr lang="en-US" sz="2000" dirty="0"/>
          </a:p>
        </p:txBody>
      </p:sp>
      <p:sp>
        <p:nvSpPr>
          <p:cNvPr id="45" name="Rectangle 44"/>
          <p:cNvSpPr/>
          <p:nvPr/>
        </p:nvSpPr>
        <p:spPr>
          <a:xfrm>
            <a:off x="486151" y="5119197"/>
            <a:ext cx="2271339" cy="1572164"/>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46" name="TextBox 45"/>
          <p:cNvSpPr txBox="1"/>
          <p:nvPr/>
        </p:nvSpPr>
        <p:spPr>
          <a:xfrm rot="16200000">
            <a:off x="30483" y="5819624"/>
            <a:ext cx="1467469"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47" name="TextBox 46"/>
          <p:cNvSpPr txBox="1"/>
          <p:nvPr/>
        </p:nvSpPr>
        <p:spPr>
          <a:xfrm rot="16200000">
            <a:off x="-144669" y="5816232"/>
            <a:ext cx="147425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48" name="TextBox 47"/>
          <p:cNvSpPr txBox="1"/>
          <p:nvPr/>
        </p:nvSpPr>
        <p:spPr>
          <a:xfrm rot="16200000">
            <a:off x="195317" y="5823662"/>
            <a:ext cx="147398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49" name="Rectangle 48"/>
          <p:cNvSpPr/>
          <p:nvPr/>
        </p:nvSpPr>
        <p:spPr>
          <a:xfrm>
            <a:off x="1138930" y="5154808"/>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0" name="Rectangle 49"/>
          <p:cNvSpPr/>
          <p:nvPr/>
        </p:nvSpPr>
        <p:spPr>
          <a:xfrm>
            <a:off x="1145819" y="5444614"/>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1" name="Rectangle 50"/>
          <p:cNvSpPr/>
          <p:nvPr/>
        </p:nvSpPr>
        <p:spPr>
          <a:xfrm>
            <a:off x="1138930" y="5925874"/>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2" name="Rectangle 51"/>
          <p:cNvSpPr/>
          <p:nvPr/>
        </p:nvSpPr>
        <p:spPr>
          <a:xfrm>
            <a:off x="1145819" y="6225742"/>
            <a:ext cx="1311089" cy="3943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53" name="TextBox 52"/>
          <p:cNvSpPr txBox="1"/>
          <p:nvPr/>
        </p:nvSpPr>
        <p:spPr>
          <a:xfrm>
            <a:off x="1182424" y="5173021"/>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Presentation Layer</a:t>
            </a:r>
          </a:p>
        </p:txBody>
      </p:sp>
      <p:sp>
        <p:nvSpPr>
          <p:cNvPr id="54" name="TextBox 53"/>
          <p:cNvSpPr txBox="1"/>
          <p:nvPr/>
        </p:nvSpPr>
        <p:spPr>
          <a:xfrm>
            <a:off x="1192839" y="5452623"/>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Application Layer</a:t>
            </a:r>
          </a:p>
        </p:txBody>
      </p:sp>
      <p:cxnSp>
        <p:nvCxnSpPr>
          <p:cNvPr id="55" name="Straight Arrow Connector 54"/>
          <p:cNvCxnSpPr/>
          <p:nvPr/>
        </p:nvCxnSpPr>
        <p:spPr>
          <a:xfrm>
            <a:off x="1249289" y="5683470"/>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44275" y="5678892"/>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1783329" y="5687271"/>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192839" y="5941063"/>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Caching Layer</a:t>
            </a:r>
          </a:p>
        </p:txBody>
      </p:sp>
      <p:sp>
        <p:nvSpPr>
          <p:cNvPr id="59" name="TextBox 58"/>
          <p:cNvSpPr txBox="1"/>
          <p:nvPr/>
        </p:nvSpPr>
        <p:spPr>
          <a:xfrm>
            <a:off x="1192839" y="6328182"/>
            <a:ext cx="1203270" cy="211015"/>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hAPI</a:t>
            </a:r>
          </a:p>
        </p:txBody>
      </p:sp>
      <p:cxnSp>
        <p:nvCxnSpPr>
          <p:cNvPr id="60" name="Straight Arrow Connector 59"/>
          <p:cNvCxnSpPr>
            <a:stCxn id="49" idx="1"/>
          </p:cNvCxnSpPr>
          <p:nvPr/>
        </p:nvCxnSpPr>
        <p:spPr>
          <a:xfrm flipH="1" flipV="1">
            <a:off x="999001" y="5270520"/>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flipV="1">
            <a:off x="999001" y="5541951"/>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flipV="1">
            <a:off x="999001" y="6039902"/>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999001" y="641618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rot="16200000">
            <a:off x="1932744" y="5838587"/>
            <a:ext cx="147425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65" name="Straight Arrow Connector 64"/>
          <p:cNvCxnSpPr/>
          <p:nvPr/>
        </p:nvCxnSpPr>
        <p:spPr>
          <a:xfrm flipH="1" flipV="1">
            <a:off x="2451188" y="5270520"/>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2451188" y="5541951"/>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2451188" y="6039902"/>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2451188" y="641618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877661" y="5111440"/>
            <a:ext cx="179462" cy="89786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ln>
                <a:solidFill>
                  <a:srgbClr val="E87722"/>
                </a:solidFill>
              </a:ln>
              <a:solidFill>
                <a:srgbClr val="E87722"/>
              </a:solidFill>
            </a:endParaRPr>
          </a:p>
        </p:txBody>
      </p:sp>
      <p:sp>
        <p:nvSpPr>
          <p:cNvPr id="70" name="TextBox 69"/>
          <p:cNvSpPr txBox="1"/>
          <p:nvPr/>
        </p:nvSpPr>
        <p:spPr>
          <a:xfrm rot="16200000">
            <a:off x="2474175" y="5522151"/>
            <a:ext cx="986436" cy="106320"/>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73" name="Straight Arrow Connector 72"/>
          <p:cNvCxnSpPr/>
          <p:nvPr/>
        </p:nvCxnSpPr>
        <p:spPr>
          <a:xfrm flipH="1" flipV="1">
            <a:off x="2738143" y="5312954"/>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2744903" y="5817186"/>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6064" y="6119296"/>
            <a:ext cx="283782" cy="440755"/>
          </a:xfrm>
          <a:prstGeom prst="rect">
            <a:avLst/>
          </a:prstGeom>
          <a:ln>
            <a:solidFill>
              <a:srgbClr val="00B050"/>
            </a:solidFill>
          </a:ln>
        </p:spPr>
      </p:pic>
      <p:cxnSp>
        <p:nvCxnSpPr>
          <p:cNvPr id="77" name="Straight Arrow Connector 76"/>
          <p:cNvCxnSpPr/>
          <p:nvPr/>
        </p:nvCxnSpPr>
        <p:spPr>
          <a:xfrm flipH="1" flipV="1">
            <a:off x="2738143" y="6340533"/>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3293783" y="5111111"/>
            <a:ext cx="2271339" cy="1572164"/>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0" name="TextBox 79"/>
          <p:cNvSpPr txBox="1"/>
          <p:nvPr/>
        </p:nvSpPr>
        <p:spPr>
          <a:xfrm rot="16200000">
            <a:off x="2838115" y="5811538"/>
            <a:ext cx="1467469"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81" name="TextBox 80"/>
          <p:cNvSpPr txBox="1"/>
          <p:nvPr/>
        </p:nvSpPr>
        <p:spPr>
          <a:xfrm rot="16200000">
            <a:off x="2662963" y="5808146"/>
            <a:ext cx="147425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82" name="TextBox 81"/>
          <p:cNvSpPr txBox="1"/>
          <p:nvPr/>
        </p:nvSpPr>
        <p:spPr>
          <a:xfrm rot="16200000">
            <a:off x="3002949" y="5815576"/>
            <a:ext cx="147398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83" name="Rectangle 82"/>
          <p:cNvSpPr/>
          <p:nvPr/>
        </p:nvSpPr>
        <p:spPr>
          <a:xfrm>
            <a:off x="3946562" y="5146722"/>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4" name="Rectangle 83"/>
          <p:cNvSpPr/>
          <p:nvPr/>
        </p:nvSpPr>
        <p:spPr>
          <a:xfrm>
            <a:off x="3953451" y="5436528"/>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5" name="Rectangle 84"/>
          <p:cNvSpPr/>
          <p:nvPr/>
        </p:nvSpPr>
        <p:spPr>
          <a:xfrm>
            <a:off x="3946562" y="5917788"/>
            <a:ext cx="1311089" cy="24265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6" name="Rectangle 85"/>
          <p:cNvSpPr/>
          <p:nvPr/>
        </p:nvSpPr>
        <p:spPr>
          <a:xfrm>
            <a:off x="3953451" y="6217656"/>
            <a:ext cx="1311089" cy="39430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7" name="TextBox 86"/>
          <p:cNvSpPr txBox="1"/>
          <p:nvPr/>
        </p:nvSpPr>
        <p:spPr>
          <a:xfrm>
            <a:off x="3990056" y="5164935"/>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Presentation Layer</a:t>
            </a:r>
          </a:p>
        </p:txBody>
      </p:sp>
      <p:sp>
        <p:nvSpPr>
          <p:cNvPr id="88" name="TextBox 87"/>
          <p:cNvSpPr txBox="1"/>
          <p:nvPr/>
        </p:nvSpPr>
        <p:spPr>
          <a:xfrm>
            <a:off x="4000471" y="5444537"/>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Application Layer</a:t>
            </a:r>
          </a:p>
        </p:txBody>
      </p:sp>
      <p:cxnSp>
        <p:nvCxnSpPr>
          <p:cNvPr id="89" name="Straight Arrow Connector 88"/>
          <p:cNvCxnSpPr/>
          <p:nvPr/>
        </p:nvCxnSpPr>
        <p:spPr>
          <a:xfrm>
            <a:off x="4056921" y="5675384"/>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5151907" y="5670806"/>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590961" y="5679185"/>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000471" y="5932977"/>
            <a:ext cx="1203270" cy="211015"/>
          </a:xfrm>
          <a:prstGeom prst="rect">
            <a:avLst/>
          </a:prstGeom>
          <a:noFill/>
        </p:spPr>
        <p:txBody>
          <a:bodyPr wrap="none" lIns="0" tIns="0" rIns="0" bIns="0" rtlCol="0">
            <a:noAutofit/>
          </a:bodyPr>
          <a:lstStyle/>
          <a:p>
            <a:pPr algn="ctr"/>
            <a:r>
              <a:rPr lang="en-US" sz="1200" dirty="0" smtClean="0">
                <a:solidFill>
                  <a:srgbClr val="53565A"/>
                </a:solidFill>
                <a:cs typeface="Arial" pitchFamily="34" charset="0"/>
              </a:rPr>
              <a:t>Caching Layer</a:t>
            </a:r>
          </a:p>
        </p:txBody>
      </p:sp>
      <p:sp>
        <p:nvSpPr>
          <p:cNvPr id="93" name="TextBox 92"/>
          <p:cNvSpPr txBox="1"/>
          <p:nvPr/>
        </p:nvSpPr>
        <p:spPr>
          <a:xfrm>
            <a:off x="4000471" y="6320096"/>
            <a:ext cx="1203270" cy="211015"/>
          </a:xfrm>
          <a:prstGeom prst="rect">
            <a:avLst/>
          </a:prstGeom>
          <a:noFill/>
        </p:spPr>
        <p:txBody>
          <a:bodyPr wrap="none" lIns="0" tIns="0" rIns="0" bIns="0" rtlCol="0">
            <a:noAutofit/>
          </a:bodyPr>
          <a:lstStyle/>
          <a:p>
            <a:pPr algn="ctr"/>
            <a:r>
              <a:rPr lang="en-US" sz="1400" dirty="0" smtClean="0">
                <a:solidFill>
                  <a:srgbClr val="53565A"/>
                </a:solidFill>
                <a:cs typeface="Arial" pitchFamily="34" charset="0"/>
              </a:rPr>
              <a:t>API</a:t>
            </a:r>
          </a:p>
        </p:txBody>
      </p:sp>
      <p:cxnSp>
        <p:nvCxnSpPr>
          <p:cNvPr id="94" name="Straight Arrow Connector 93"/>
          <p:cNvCxnSpPr>
            <a:stCxn id="83" idx="1"/>
          </p:cNvCxnSpPr>
          <p:nvPr/>
        </p:nvCxnSpPr>
        <p:spPr>
          <a:xfrm flipH="1" flipV="1">
            <a:off x="3806633" y="5262434"/>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3806633" y="553386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3806633" y="6031816"/>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3806633" y="6408099"/>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rot="16200000">
            <a:off x="4740376" y="5830501"/>
            <a:ext cx="1474253" cy="133384"/>
          </a:xfrm>
          <a:prstGeom prst="rect">
            <a:avLst/>
          </a:prstGeom>
          <a:solidFill>
            <a:schemeClr val="accent6">
              <a:lumMod val="60000"/>
              <a:lumOff val="40000"/>
            </a:schemeClr>
          </a:solidFill>
          <a:ln>
            <a:solidFill>
              <a:srgbClr val="00B050"/>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99" name="Straight Arrow Connector 98"/>
          <p:cNvCxnSpPr/>
          <p:nvPr/>
        </p:nvCxnSpPr>
        <p:spPr>
          <a:xfrm flipH="1" flipV="1">
            <a:off x="5258820" y="5262434"/>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flipV="1">
            <a:off x="5258820" y="553386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5258820" y="6031816"/>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flipV="1">
            <a:off x="5258820" y="6408099"/>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a:off x="5685293" y="5103354"/>
            <a:ext cx="179462" cy="897863"/>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4" name="TextBox 103"/>
          <p:cNvSpPr txBox="1"/>
          <p:nvPr/>
        </p:nvSpPr>
        <p:spPr>
          <a:xfrm rot="16200000">
            <a:off x="5281807" y="5514065"/>
            <a:ext cx="986436" cy="106320"/>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 HSID        AEM</a:t>
            </a:r>
          </a:p>
        </p:txBody>
      </p:sp>
      <p:cxnSp>
        <p:nvCxnSpPr>
          <p:cNvPr id="106" name="Straight Arrow Connector 105"/>
          <p:cNvCxnSpPr/>
          <p:nvPr/>
        </p:nvCxnSpPr>
        <p:spPr>
          <a:xfrm flipH="1" flipV="1">
            <a:off x="5545775" y="5304868"/>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flipV="1">
            <a:off x="5552535" y="5809100"/>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3696" y="6111210"/>
            <a:ext cx="283782" cy="440755"/>
          </a:xfrm>
          <a:prstGeom prst="rect">
            <a:avLst/>
          </a:prstGeom>
          <a:ln>
            <a:solidFill>
              <a:srgbClr val="00B050"/>
            </a:solidFill>
          </a:ln>
        </p:spPr>
      </p:pic>
      <p:cxnSp>
        <p:nvCxnSpPr>
          <p:cNvPr id="109" name="Straight Arrow Connector 108"/>
          <p:cNvCxnSpPr/>
          <p:nvPr/>
        </p:nvCxnSpPr>
        <p:spPr>
          <a:xfrm flipH="1" flipV="1">
            <a:off x="5545775" y="6332447"/>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83349" y="4597400"/>
            <a:ext cx="1532465" cy="307777"/>
          </a:xfrm>
          <a:prstGeom prst="rect">
            <a:avLst/>
          </a:prstGeom>
          <a:noFill/>
        </p:spPr>
        <p:txBody>
          <a:bodyPr wrap="square" rtlCol="0">
            <a:spAutoFit/>
          </a:bodyPr>
          <a:lstStyle/>
          <a:p>
            <a:pPr algn="ctr"/>
            <a:r>
              <a:rPr lang="en-US" sz="1400" dirty="0" smtClean="0">
                <a:solidFill>
                  <a:prstClr val="black"/>
                </a:solidFill>
              </a:rPr>
              <a:t>Portal 1</a:t>
            </a:r>
            <a:endParaRPr lang="en-US" sz="1400" dirty="0">
              <a:solidFill>
                <a:prstClr val="black"/>
              </a:solidFill>
            </a:endParaRPr>
          </a:p>
        </p:txBody>
      </p:sp>
      <p:sp>
        <p:nvSpPr>
          <p:cNvPr id="117" name="TextBox 116"/>
          <p:cNvSpPr txBox="1"/>
          <p:nvPr/>
        </p:nvSpPr>
        <p:spPr>
          <a:xfrm>
            <a:off x="3860950" y="4597400"/>
            <a:ext cx="1532465" cy="307777"/>
          </a:xfrm>
          <a:prstGeom prst="rect">
            <a:avLst/>
          </a:prstGeom>
          <a:noFill/>
        </p:spPr>
        <p:txBody>
          <a:bodyPr wrap="square" rtlCol="0">
            <a:spAutoFit/>
          </a:bodyPr>
          <a:lstStyle/>
          <a:p>
            <a:pPr algn="ctr"/>
            <a:r>
              <a:rPr lang="en-US" sz="1400" dirty="0" smtClean="0">
                <a:solidFill>
                  <a:prstClr val="black"/>
                </a:solidFill>
              </a:rPr>
              <a:t>Portal 2</a:t>
            </a:r>
            <a:endParaRPr lang="en-US" sz="1400" dirty="0">
              <a:solidFill>
                <a:prstClr val="black"/>
              </a:solidFill>
            </a:endParaRPr>
          </a:p>
        </p:txBody>
      </p:sp>
      <p:cxnSp>
        <p:nvCxnSpPr>
          <p:cNvPr id="118" name="Straight Connector 117"/>
          <p:cNvCxnSpPr/>
          <p:nvPr/>
        </p:nvCxnSpPr>
        <p:spPr>
          <a:xfrm flipV="1">
            <a:off x="296112" y="3945468"/>
            <a:ext cx="11624955" cy="16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708361" y="4855707"/>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537588" y="4855707"/>
            <a:ext cx="0" cy="22638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34020" y="4326464"/>
            <a:ext cx="1779003" cy="307777"/>
          </a:xfrm>
          <a:prstGeom prst="rect">
            <a:avLst/>
          </a:prstGeom>
          <a:noFill/>
        </p:spPr>
        <p:txBody>
          <a:bodyPr wrap="square" rtlCol="0">
            <a:spAutoFit/>
          </a:bodyPr>
          <a:lstStyle/>
          <a:p>
            <a:pPr algn="r"/>
            <a:r>
              <a:rPr lang="en-US" sz="1400" b="1" dirty="0" smtClean="0">
                <a:solidFill>
                  <a:prstClr val="black"/>
                </a:solidFill>
              </a:rPr>
              <a:t>Optum Data center</a:t>
            </a:r>
            <a:endParaRPr lang="en-US" sz="1400" b="1" dirty="0">
              <a:solidFill>
                <a:prstClr val="black"/>
              </a:solidFill>
            </a:endParaRPr>
          </a:p>
        </p:txBody>
      </p:sp>
      <p:sp>
        <p:nvSpPr>
          <p:cNvPr id="124" name="Notched Right Arrow 123"/>
          <p:cNvSpPr/>
          <p:nvPr/>
        </p:nvSpPr>
        <p:spPr>
          <a:xfrm>
            <a:off x="6214547" y="5397464"/>
            <a:ext cx="1062986" cy="386535"/>
          </a:xfrm>
          <a:prstGeom prst="notch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124"/>
          <p:cNvSpPr/>
          <p:nvPr/>
        </p:nvSpPr>
        <p:spPr>
          <a:xfrm>
            <a:off x="7539566" y="4905177"/>
            <a:ext cx="4014323" cy="1778097"/>
          </a:xfrm>
          <a:prstGeom prst="rect">
            <a:avLst/>
          </a:prstGeom>
          <a:solidFill>
            <a:schemeClr val="accent6">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6" name="TextBox 125"/>
          <p:cNvSpPr txBox="1"/>
          <p:nvPr/>
        </p:nvSpPr>
        <p:spPr>
          <a:xfrm rot="16200000">
            <a:off x="6994846" y="5733215"/>
            <a:ext cx="1654506" cy="124923"/>
          </a:xfrm>
          <a:prstGeom prst="rect">
            <a:avLst/>
          </a:prstGeom>
          <a:solidFill>
            <a:schemeClr val="accent6">
              <a:lumMod val="60000"/>
              <a:lumOff val="40000"/>
            </a:schemeClr>
          </a:solidFill>
          <a:ln>
            <a:solidFill>
              <a:srgbClr val="0070C0"/>
            </a:solidFill>
          </a:ln>
        </p:spPr>
        <p:txBody>
          <a:bodyPr wrap="square" lIns="0" tIns="0" rIns="0" bIns="0" rtlCol="0" anchor="ctr">
            <a:noAutofit/>
          </a:bodyPr>
          <a:lstStyle/>
          <a:p>
            <a:pPr algn="ctr"/>
            <a:r>
              <a:rPr lang="en-US" sz="1000" dirty="0" smtClean="0">
                <a:solidFill>
                  <a:srgbClr val="53565A"/>
                </a:solidFill>
                <a:cs typeface="Arial" pitchFamily="34" charset="0"/>
              </a:rPr>
              <a:t>Instrumentation</a:t>
            </a:r>
          </a:p>
        </p:txBody>
      </p:sp>
      <p:sp>
        <p:nvSpPr>
          <p:cNvPr id="127" name="TextBox 126"/>
          <p:cNvSpPr txBox="1"/>
          <p:nvPr/>
        </p:nvSpPr>
        <p:spPr>
          <a:xfrm rot="16200000">
            <a:off x="6819260" y="5729939"/>
            <a:ext cx="1662154" cy="124921"/>
          </a:xfrm>
          <a:prstGeom prst="rect">
            <a:avLst/>
          </a:prstGeom>
          <a:solidFill>
            <a:schemeClr val="accent6">
              <a:lumMod val="60000"/>
              <a:lumOff val="40000"/>
            </a:schemeClr>
          </a:solidFill>
          <a:ln>
            <a:solidFill>
              <a:srgbClr val="0070C0"/>
            </a:solidFill>
          </a:ln>
        </p:spPr>
        <p:txBody>
          <a:bodyPr wrap="square" lIns="0" tIns="0" rIns="0" bIns="0" rtlCol="0" anchor="ctr">
            <a:noAutofit/>
          </a:bodyPr>
          <a:lstStyle/>
          <a:p>
            <a:pPr algn="ctr"/>
            <a:r>
              <a:rPr lang="en-US" sz="1000" dirty="0" smtClean="0">
                <a:solidFill>
                  <a:srgbClr val="53565A"/>
                </a:solidFill>
                <a:cs typeface="Arial" pitchFamily="34" charset="0"/>
              </a:rPr>
              <a:t>Security</a:t>
            </a:r>
          </a:p>
        </p:txBody>
      </p:sp>
      <p:sp>
        <p:nvSpPr>
          <p:cNvPr id="128" name="TextBox 127"/>
          <p:cNvSpPr txBox="1"/>
          <p:nvPr/>
        </p:nvSpPr>
        <p:spPr>
          <a:xfrm rot="16200000">
            <a:off x="7159261" y="5737365"/>
            <a:ext cx="1661849" cy="124917"/>
          </a:xfrm>
          <a:prstGeom prst="rect">
            <a:avLst/>
          </a:prstGeom>
          <a:solidFill>
            <a:schemeClr val="accent6">
              <a:lumMod val="60000"/>
              <a:lumOff val="40000"/>
            </a:schemeClr>
          </a:solidFill>
          <a:ln>
            <a:solidFill>
              <a:srgbClr val="0070C0"/>
            </a:solidFill>
          </a:ln>
        </p:spPr>
        <p:txBody>
          <a:bodyPr wrap="square" lIns="0" tIns="0" rIns="0" bIns="0" rtlCol="0" anchor="ctr">
            <a:noAutofit/>
          </a:bodyPr>
          <a:lstStyle/>
          <a:p>
            <a:pPr algn="ctr"/>
            <a:r>
              <a:rPr lang="en-US" sz="1000" dirty="0" smtClean="0">
                <a:solidFill>
                  <a:srgbClr val="53565A"/>
                </a:solidFill>
                <a:cs typeface="Arial" pitchFamily="34" charset="0"/>
              </a:rPr>
              <a:t>Logging Framework</a:t>
            </a:r>
          </a:p>
        </p:txBody>
      </p:sp>
      <p:sp>
        <p:nvSpPr>
          <p:cNvPr id="129" name="Rectangle 128"/>
          <p:cNvSpPr/>
          <p:nvPr/>
        </p:nvSpPr>
        <p:spPr>
          <a:xfrm>
            <a:off x="8182958" y="5005264"/>
            <a:ext cx="2693054" cy="8695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3" name="TextBox 132"/>
          <p:cNvSpPr txBox="1"/>
          <p:nvPr/>
        </p:nvSpPr>
        <p:spPr>
          <a:xfrm>
            <a:off x="8753140" y="5023478"/>
            <a:ext cx="1714882" cy="352472"/>
          </a:xfrm>
          <a:prstGeom prst="rect">
            <a:avLst/>
          </a:prstGeom>
          <a:noFill/>
        </p:spPr>
        <p:txBody>
          <a:bodyPr wrap="none" lIns="0" tIns="0" rIns="0" bIns="0" rtlCol="0">
            <a:noAutofit/>
          </a:bodyPr>
          <a:lstStyle/>
          <a:p>
            <a:pPr algn="ctr"/>
            <a:r>
              <a:rPr lang="en-US" sz="800" dirty="0" smtClean="0">
                <a:solidFill>
                  <a:srgbClr val="53565A"/>
                </a:solidFill>
                <a:cs typeface="Arial" pitchFamily="34" charset="0"/>
              </a:rPr>
              <a:t>Global UI Platform </a:t>
            </a:r>
          </a:p>
        </p:txBody>
      </p:sp>
      <p:cxnSp>
        <p:nvCxnSpPr>
          <p:cNvPr id="141" name="Straight Arrow Connector 140"/>
          <p:cNvCxnSpPr/>
          <p:nvPr/>
        </p:nvCxnSpPr>
        <p:spPr>
          <a:xfrm flipH="1" flipV="1">
            <a:off x="8052644" y="557021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rot="16200000">
            <a:off x="10658776" y="5754477"/>
            <a:ext cx="1593355" cy="121620"/>
          </a:xfrm>
          <a:prstGeom prst="rect">
            <a:avLst/>
          </a:prstGeom>
          <a:solidFill>
            <a:schemeClr val="accent6">
              <a:lumMod val="60000"/>
              <a:lumOff val="40000"/>
            </a:schemeClr>
          </a:solidFill>
          <a:ln>
            <a:solidFill>
              <a:srgbClr val="0070C0"/>
            </a:solidFill>
          </a:ln>
        </p:spPr>
        <p:txBody>
          <a:bodyPr wrap="square" lIns="0" tIns="0" rIns="0" bIns="0" rtlCol="0" anchor="ctr">
            <a:noAutofit/>
          </a:bodyPr>
          <a:lstStyle/>
          <a:p>
            <a:pPr algn="ctr"/>
            <a:r>
              <a:rPr lang="en-US" sz="1000" dirty="0" smtClean="0">
                <a:solidFill>
                  <a:srgbClr val="53565A"/>
                </a:solidFill>
                <a:cs typeface="Arial" pitchFamily="34" charset="0"/>
              </a:rPr>
              <a:t>Utilities Framework</a:t>
            </a:r>
          </a:p>
        </p:txBody>
      </p:sp>
      <p:cxnSp>
        <p:nvCxnSpPr>
          <p:cNvPr id="145" name="Straight Arrow Connector 144"/>
          <p:cNvCxnSpPr/>
          <p:nvPr/>
        </p:nvCxnSpPr>
        <p:spPr>
          <a:xfrm flipH="1" flipV="1">
            <a:off x="10876485" y="5171779"/>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H="1" flipV="1">
            <a:off x="10876485" y="557021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11701919" y="5002717"/>
            <a:ext cx="364179" cy="430511"/>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50" name="TextBox 149"/>
          <p:cNvSpPr txBox="1"/>
          <p:nvPr/>
        </p:nvSpPr>
        <p:spPr>
          <a:xfrm rot="16200000">
            <a:off x="11532574" y="5172502"/>
            <a:ext cx="511986" cy="11372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CMS</a:t>
            </a:r>
          </a:p>
        </p:txBody>
      </p:sp>
      <p:cxnSp>
        <p:nvCxnSpPr>
          <p:cNvPr id="151" name="Straight Arrow Connector 150"/>
          <p:cNvCxnSpPr/>
          <p:nvPr/>
        </p:nvCxnSpPr>
        <p:spPr>
          <a:xfrm flipH="1" flipV="1">
            <a:off x="11538681" y="5204231"/>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9350888" y="4748118"/>
            <a:ext cx="0" cy="15705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6" name="TextBox 155"/>
          <p:cNvSpPr txBox="1"/>
          <p:nvPr/>
        </p:nvSpPr>
        <p:spPr>
          <a:xfrm>
            <a:off x="8598250" y="4540422"/>
            <a:ext cx="1733463" cy="307777"/>
          </a:xfrm>
          <a:prstGeom prst="rect">
            <a:avLst/>
          </a:prstGeom>
          <a:noFill/>
        </p:spPr>
        <p:txBody>
          <a:bodyPr wrap="square" rtlCol="0">
            <a:spAutoFit/>
          </a:bodyPr>
          <a:lstStyle/>
          <a:p>
            <a:r>
              <a:rPr lang="en-US" sz="1400" dirty="0" smtClean="0">
                <a:solidFill>
                  <a:prstClr val="black"/>
                </a:solidFill>
              </a:rPr>
              <a:t>All Optum Rx  Portals</a:t>
            </a:r>
            <a:endParaRPr lang="en-US" sz="1400" dirty="0">
              <a:solidFill>
                <a:prstClr val="black"/>
              </a:solidFill>
            </a:endParaRPr>
          </a:p>
        </p:txBody>
      </p:sp>
      <p:sp>
        <p:nvSpPr>
          <p:cNvPr id="157" name="TextBox 156"/>
          <p:cNvSpPr txBox="1"/>
          <p:nvPr/>
        </p:nvSpPr>
        <p:spPr>
          <a:xfrm>
            <a:off x="2775992" y="6224877"/>
            <a:ext cx="509081" cy="200055"/>
          </a:xfrm>
          <a:prstGeom prst="rect">
            <a:avLst/>
          </a:prstGeom>
          <a:noFill/>
        </p:spPr>
        <p:txBody>
          <a:bodyPr wrap="square" rtlCol="0">
            <a:spAutoFit/>
          </a:bodyPr>
          <a:lstStyle/>
          <a:p>
            <a:r>
              <a:rPr lang="en-US" sz="700" dirty="0" smtClean="0">
                <a:solidFill>
                  <a:prstClr val="white"/>
                </a:solidFill>
              </a:rPr>
              <a:t>RDBMS</a:t>
            </a:r>
            <a:endParaRPr lang="en-US" sz="700" dirty="0">
              <a:solidFill>
                <a:prstClr val="white"/>
              </a:solidFill>
            </a:endParaRPr>
          </a:p>
        </p:txBody>
      </p:sp>
      <p:sp>
        <p:nvSpPr>
          <p:cNvPr id="158" name="TextBox 157"/>
          <p:cNvSpPr txBox="1"/>
          <p:nvPr/>
        </p:nvSpPr>
        <p:spPr>
          <a:xfrm>
            <a:off x="5618681" y="6246121"/>
            <a:ext cx="509081" cy="200055"/>
          </a:xfrm>
          <a:prstGeom prst="rect">
            <a:avLst/>
          </a:prstGeom>
          <a:noFill/>
        </p:spPr>
        <p:txBody>
          <a:bodyPr wrap="square" rtlCol="0">
            <a:spAutoFit/>
          </a:bodyPr>
          <a:lstStyle/>
          <a:p>
            <a:r>
              <a:rPr lang="en-US" sz="700" dirty="0" smtClean="0">
                <a:solidFill>
                  <a:prstClr val="white"/>
                </a:solidFill>
              </a:rPr>
              <a:t>RDBMS</a:t>
            </a:r>
            <a:endParaRPr lang="en-US" sz="700" dirty="0">
              <a:solidFill>
                <a:prstClr val="white"/>
              </a:solidFill>
            </a:endParaRPr>
          </a:p>
        </p:txBody>
      </p:sp>
      <p:sp>
        <p:nvSpPr>
          <p:cNvPr id="160" name="TextBox 159"/>
          <p:cNvSpPr txBox="1"/>
          <p:nvPr/>
        </p:nvSpPr>
        <p:spPr>
          <a:xfrm rot="16200000">
            <a:off x="11667677" y="5155676"/>
            <a:ext cx="511986" cy="11372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HSID</a:t>
            </a:r>
          </a:p>
        </p:txBody>
      </p:sp>
      <p:cxnSp>
        <p:nvCxnSpPr>
          <p:cNvPr id="163" name="Straight Arrow Connector 162"/>
          <p:cNvCxnSpPr/>
          <p:nvPr/>
        </p:nvCxnSpPr>
        <p:spPr>
          <a:xfrm flipH="1" flipV="1">
            <a:off x="8070737" y="6041160"/>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flipV="1">
            <a:off x="11277680" y="6058094"/>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5" name="Rectangle 164"/>
          <p:cNvSpPr/>
          <p:nvPr/>
        </p:nvSpPr>
        <p:spPr>
          <a:xfrm>
            <a:off x="8217501" y="5941340"/>
            <a:ext cx="3058547" cy="2507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Micro-service API</a:t>
            </a:r>
            <a:endParaRPr lang="en-US" sz="1200" dirty="0">
              <a:solidFill>
                <a:prstClr val="black"/>
              </a:solidFill>
            </a:endParaRPr>
          </a:p>
        </p:txBody>
      </p:sp>
      <p:cxnSp>
        <p:nvCxnSpPr>
          <p:cNvPr id="166" name="Straight Arrow Connector 165"/>
          <p:cNvCxnSpPr/>
          <p:nvPr/>
        </p:nvCxnSpPr>
        <p:spPr>
          <a:xfrm>
            <a:off x="8890417" y="6187171"/>
            <a:ext cx="0" cy="13815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9" name="Rectangle 168"/>
          <p:cNvSpPr/>
          <p:nvPr/>
        </p:nvSpPr>
        <p:spPr>
          <a:xfrm>
            <a:off x="8217500" y="6339574"/>
            <a:ext cx="3058548" cy="2507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NoSQL DB</a:t>
            </a:r>
            <a:endParaRPr lang="en-US" sz="1200" dirty="0">
              <a:solidFill>
                <a:prstClr val="black"/>
              </a:solidFill>
            </a:endParaRPr>
          </a:p>
        </p:txBody>
      </p:sp>
      <p:cxnSp>
        <p:nvCxnSpPr>
          <p:cNvPr id="171" name="Straight Arrow Connector 170"/>
          <p:cNvCxnSpPr/>
          <p:nvPr/>
        </p:nvCxnSpPr>
        <p:spPr>
          <a:xfrm flipH="1" flipV="1">
            <a:off x="8077572" y="646494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flipH="1" flipV="1">
            <a:off x="11276048" y="6464945"/>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p:cNvCxnSpPr/>
          <p:nvPr/>
        </p:nvCxnSpPr>
        <p:spPr>
          <a:xfrm flipH="1" flipV="1">
            <a:off x="8043029" y="5206234"/>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5" name="TextBox 174"/>
          <p:cNvSpPr txBox="1"/>
          <p:nvPr/>
        </p:nvSpPr>
        <p:spPr>
          <a:xfrm>
            <a:off x="7372553" y="4335731"/>
            <a:ext cx="1779003" cy="307777"/>
          </a:xfrm>
          <a:prstGeom prst="rect">
            <a:avLst/>
          </a:prstGeom>
          <a:noFill/>
        </p:spPr>
        <p:txBody>
          <a:bodyPr wrap="square" rtlCol="0">
            <a:spAutoFit/>
          </a:bodyPr>
          <a:lstStyle/>
          <a:p>
            <a:r>
              <a:rPr lang="en-US" sz="1400" b="1" dirty="0" smtClean="0">
                <a:solidFill>
                  <a:prstClr val="black"/>
                </a:solidFill>
              </a:rPr>
              <a:t>Public / Private Cloud </a:t>
            </a:r>
            <a:endParaRPr lang="en-US" sz="1400" b="1" dirty="0">
              <a:solidFill>
                <a:prstClr val="black"/>
              </a:solidFill>
            </a:endParaRPr>
          </a:p>
        </p:txBody>
      </p:sp>
      <p:sp>
        <p:nvSpPr>
          <p:cNvPr id="176" name="TextBox 175"/>
          <p:cNvSpPr txBox="1"/>
          <p:nvPr/>
        </p:nvSpPr>
        <p:spPr>
          <a:xfrm>
            <a:off x="2167470" y="4054631"/>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Current - 2018</a:t>
            </a:r>
          </a:p>
        </p:txBody>
      </p:sp>
      <p:sp>
        <p:nvSpPr>
          <p:cNvPr id="177" name="TextBox 176"/>
          <p:cNvSpPr txBox="1"/>
          <p:nvPr/>
        </p:nvSpPr>
        <p:spPr>
          <a:xfrm>
            <a:off x="8694002" y="4054631"/>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Future</a:t>
            </a:r>
          </a:p>
        </p:txBody>
      </p:sp>
      <p:sp>
        <p:nvSpPr>
          <p:cNvPr id="178" name="Rectangle 177"/>
          <p:cNvSpPr/>
          <p:nvPr/>
        </p:nvSpPr>
        <p:spPr>
          <a:xfrm>
            <a:off x="11701919" y="6018838"/>
            <a:ext cx="369132" cy="430511"/>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1" name="TextBox 180"/>
          <p:cNvSpPr txBox="1"/>
          <p:nvPr/>
        </p:nvSpPr>
        <p:spPr>
          <a:xfrm rot="16200000">
            <a:off x="11578991" y="6179597"/>
            <a:ext cx="511986" cy="113724"/>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Optum </a:t>
            </a:r>
          </a:p>
          <a:p>
            <a:pPr algn="ctr"/>
            <a:r>
              <a:rPr lang="en-US" sz="1000" dirty="0" smtClean="0">
                <a:solidFill>
                  <a:srgbClr val="53565A"/>
                </a:solidFill>
                <a:cs typeface="Arial" pitchFamily="34" charset="0"/>
              </a:rPr>
              <a:t>HCP</a:t>
            </a:r>
          </a:p>
        </p:txBody>
      </p:sp>
      <p:cxnSp>
        <p:nvCxnSpPr>
          <p:cNvPr id="182" name="Straight Arrow Connector 181"/>
          <p:cNvCxnSpPr/>
          <p:nvPr/>
        </p:nvCxnSpPr>
        <p:spPr>
          <a:xfrm flipH="1" flipV="1">
            <a:off x="11553890" y="6224371"/>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3" name="Rounded Rectangle 182"/>
          <p:cNvSpPr/>
          <p:nvPr/>
        </p:nvSpPr>
        <p:spPr>
          <a:xfrm>
            <a:off x="7035840" y="1402264"/>
            <a:ext cx="4881008" cy="2041152"/>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4" name="TextBox 183"/>
          <p:cNvSpPr txBox="1"/>
          <p:nvPr/>
        </p:nvSpPr>
        <p:spPr>
          <a:xfrm>
            <a:off x="7167082" y="1590888"/>
            <a:ext cx="4656633" cy="2058473"/>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1600" i="1" dirty="0" smtClean="0">
                <a:solidFill>
                  <a:srgbClr val="53565A"/>
                </a:solidFill>
                <a:cs typeface="Arial" pitchFamily="34" charset="0"/>
              </a:rPr>
              <a:t>Decoupled Application Architecture (Micro Apps)</a:t>
            </a:r>
          </a:p>
          <a:p>
            <a:pPr marL="171450" indent="-171450">
              <a:buFont typeface="Arial" panose="020B0604020202020204" pitchFamily="34" charset="0"/>
              <a:buChar char="•"/>
            </a:pPr>
            <a:r>
              <a:rPr lang="en-US" sz="1600" i="1" dirty="0" smtClean="0">
                <a:solidFill>
                  <a:srgbClr val="53565A"/>
                </a:solidFill>
                <a:cs typeface="Arial" pitchFamily="34" charset="0"/>
              </a:rPr>
              <a:t>Cloud Native development strategy</a:t>
            </a:r>
          </a:p>
          <a:p>
            <a:pPr marL="171450" indent="-171450">
              <a:buFont typeface="Arial" panose="020B0604020202020204" pitchFamily="34" charset="0"/>
              <a:buChar char="•"/>
            </a:pPr>
            <a:r>
              <a:rPr lang="en-US" sz="1600" i="1" dirty="0" smtClean="0">
                <a:solidFill>
                  <a:srgbClr val="53565A"/>
                </a:solidFill>
                <a:cs typeface="Arial" pitchFamily="34" charset="0"/>
              </a:rPr>
              <a:t>Open Source content management system </a:t>
            </a:r>
            <a:endParaRPr lang="en-US" sz="1600" i="1" dirty="0">
              <a:solidFill>
                <a:srgbClr val="53565A"/>
              </a:solidFill>
              <a:cs typeface="Arial" pitchFamily="34" charset="0"/>
            </a:endParaRPr>
          </a:p>
          <a:p>
            <a:pPr marL="171450" indent="-171450">
              <a:buFont typeface="Arial" panose="020B0604020202020204" pitchFamily="34" charset="0"/>
              <a:buChar char="•"/>
            </a:pPr>
            <a:r>
              <a:rPr lang="en-US" sz="1600" i="1" dirty="0" smtClean="0">
                <a:solidFill>
                  <a:srgbClr val="53565A"/>
                </a:solidFill>
                <a:cs typeface="Arial" pitchFamily="34" charset="0"/>
              </a:rPr>
              <a:t>Platform based UI strategy (Web &amp; Mobile)</a:t>
            </a:r>
          </a:p>
          <a:p>
            <a:pPr marL="171450" indent="-171450">
              <a:buFont typeface="Arial" panose="020B0604020202020204" pitchFamily="34" charset="0"/>
              <a:buChar char="•"/>
            </a:pPr>
            <a:r>
              <a:rPr lang="en-US" sz="1600" i="1" dirty="0" smtClean="0">
                <a:solidFill>
                  <a:srgbClr val="53565A"/>
                </a:solidFill>
                <a:cs typeface="Arial" pitchFamily="34" charset="0"/>
              </a:rPr>
              <a:t>Canonicalization and widgets at feature level</a:t>
            </a:r>
          </a:p>
          <a:p>
            <a:pPr marL="171450" indent="-171450">
              <a:buFont typeface="Arial" panose="020B0604020202020204" pitchFamily="34" charset="0"/>
              <a:buChar char="•"/>
            </a:pPr>
            <a:r>
              <a:rPr lang="en-US" sz="1600" i="1" dirty="0" smtClean="0">
                <a:solidFill>
                  <a:srgbClr val="53565A"/>
                </a:solidFill>
                <a:cs typeface="Arial" pitchFamily="34" charset="0"/>
              </a:rPr>
              <a:t>Centralized Micro-service API strategy with single API gateway for all channels</a:t>
            </a:r>
          </a:p>
          <a:p>
            <a:pPr marL="171450" indent="-171450">
              <a:buFont typeface="Arial" panose="020B0604020202020204" pitchFamily="34" charset="0"/>
              <a:buChar char="•"/>
            </a:pPr>
            <a:endParaRPr lang="en-US" sz="1600" i="1" dirty="0" smtClean="0">
              <a:solidFill>
                <a:srgbClr val="53565A"/>
              </a:solidFill>
              <a:cs typeface="Arial" pitchFamily="34" charset="0"/>
            </a:endParaRPr>
          </a:p>
        </p:txBody>
      </p:sp>
      <p:sp>
        <p:nvSpPr>
          <p:cNvPr id="185" name="TextBox 184"/>
          <p:cNvSpPr txBox="1"/>
          <p:nvPr/>
        </p:nvSpPr>
        <p:spPr>
          <a:xfrm>
            <a:off x="6524316" y="1101653"/>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Goals</a:t>
            </a:r>
          </a:p>
        </p:txBody>
      </p:sp>
      <p:cxnSp>
        <p:nvCxnSpPr>
          <p:cNvPr id="130" name="Straight Arrow Connector 129"/>
          <p:cNvCxnSpPr/>
          <p:nvPr/>
        </p:nvCxnSpPr>
        <p:spPr>
          <a:xfrm>
            <a:off x="8458617" y="6189167"/>
            <a:ext cx="0" cy="13092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232734" y="5135647"/>
            <a:ext cx="424433"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Login</a:t>
            </a:r>
            <a:endParaRPr lang="en-US" sz="800" dirty="0">
              <a:solidFill>
                <a:prstClr val="black"/>
              </a:solidFill>
            </a:endParaRPr>
          </a:p>
        </p:txBody>
      </p:sp>
      <p:sp>
        <p:nvSpPr>
          <p:cNvPr id="131" name="TextBox 130"/>
          <p:cNvSpPr txBox="1"/>
          <p:nvPr/>
        </p:nvSpPr>
        <p:spPr>
          <a:xfrm>
            <a:off x="8236098" y="5389929"/>
            <a:ext cx="471871" cy="200055"/>
          </a:xfrm>
          <a:prstGeom prst="rect">
            <a:avLst/>
          </a:prstGeom>
          <a:solidFill>
            <a:schemeClr val="bg1"/>
          </a:solidFill>
          <a:ln>
            <a:solidFill>
              <a:schemeClr val="tx1"/>
            </a:solidFill>
          </a:ln>
        </p:spPr>
        <p:txBody>
          <a:bodyPr wrap="square" rtlCol="0">
            <a:spAutoFit/>
          </a:bodyPr>
          <a:lstStyle/>
          <a:p>
            <a:r>
              <a:rPr lang="en-US" sz="700" dirty="0" smtClean="0">
                <a:solidFill>
                  <a:prstClr val="black"/>
                </a:solidFill>
              </a:rPr>
              <a:t>Cabinet</a:t>
            </a:r>
            <a:endParaRPr lang="en-US" sz="700" dirty="0">
              <a:solidFill>
                <a:prstClr val="black"/>
              </a:solidFill>
            </a:endParaRPr>
          </a:p>
        </p:txBody>
      </p:sp>
      <p:sp>
        <p:nvSpPr>
          <p:cNvPr id="132" name="TextBox 131"/>
          <p:cNvSpPr txBox="1"/>
          <p:nvPr/>
        </p:nvSpPr>
        <p:spPr>
          <a:xfrm>
            <a:off x="8724608" y="5135647"/>
            <a:ext cx="424433"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Refill</a:t>
            </a:r>
            <a:endParaRPr lang="en-US" sz="800" dirty="0">
              <a:solidFill>
                <a:prstClr val="black"/>
              </a:solidFill>
            </a:endParaRPr>
          </a:p>
        </p:txBody>
      </p:sp>
      <p:sp>
        <p:nvSpPr>
          <p:cNvPr id="134" name="TextBox 133"/>
          <p:cNvSpPr txBox="1"/>
          <p:nvPr/>
        </p:nvSpPr>
        <p:spPr>
          <a:xfrm>
            <a:off x="8749999" y="5390729"/>
            <a:ext cx="525228"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Status</a:t>
            </a:r>
            <a:endParaRPr lang="en-US" sz="800" dirty="0">
              <a:solidFill>
                <a:prstClr val="black"/>
              </a:solidFill>
            </a:endParaRPr>
          </a:p>
        </p:txBody>
      </p:sp>
      <p:sp>
        <p:nvSpPr>
          <p:cNvPr id="135" name="TextBox 134"/>
          <p:cNvSpPr txBox="1"/>
          <p:nvPr/>
        </p:nvSpPr>
        <p:spPr>
          <a:xfrm>
            <a:off x="9190326" y="5144150"/>
            <a:ext cx="533641" cy="215444"/>
          </a:xfrm>
          <a:prstGeom prst="rect">
            <a:avLst/>
          </a:prstGeom>
          <a:solidFill>
            <a:schemeClr val="bg1"/>
          </a:solidFill>
          <a:ln>
            <a:solidFill>
              <a:schemeClr val="tx1"/>
            </a:solidFill>
          </a:ln>
        </p:spPr>
        <p:txBody>
          <a:bodyPr wrap="square" rtlCol="0">
            <a:spAutoFit/>
          </a:bodyPr>
          <a:lstStyle/>
          <a:p>
            <a:pPr algn="ctr"/>
            <a:r>
              <a:rPr lang="en-US" sz="800" dirty="0" smtClean="0">
                <a:solidFill>
                  <a:prstClr val="black"/>
                </a:solidFill>
              </a:rPr>
              <a:t>Benefits</a:t>
            </a:r>
            <a:endParaRPr lang="en-US" sz="800" dirty="0">
              <a:solidFill>
                <a:prstClr val="black"/>
              </a:solidFill>
            </a:endParaRPr>
          </a:p>
        </p:txBody>
      </p:sp>
      <p:cxnSp>
        <p:nvCxnSpPr>
          <p:cNvPr id="136" name="Straight Arrow Connector 135"/>
          <p:cNvCxnSpPr/>
          <p:nvPr/>
        </p:nvCxnSpPr>
        <p:spPr>
          <a:xfrm>
            <a:off x="9359938" y="6188250"/>
            <a:ext cx="0" cy="13815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9825604" y="6188712"/>
            <a:ext cx="0" cy="13815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a:off x="10331713" y="6188712"/>
            <a:ext cx="0" cy="13815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9330510" y="5390997"/>
            <a:ext cx="470989"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Pricing</a:t>
            </a:r>
            <a:endParaRPr lang="en-US" sz="800" dirty="0">
              <a:solidFill>
                <a:prstClr val="black"/>
              </a:solidFill>
            </a:endParaRPr>
          </a:p>
        </p:txBody>
      </p:sp>
      <p:sp>
        <p:nvSpPr>
          <p:cNvPr id="140" name="TextBox 139"/>
          <p:cNvSpPr txBox="1"/>
          <p:nvPr/>
        </p:nvSpPr>
        <p:spPr>
          <a:xfrm>
            <a:off x="9775063" y="5136428"/>
            <a:ext cx="414716"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Pref</a:t>
            </a:r>
            <a:endParaRPr lang="en-US" sz="800" dirty="0">
              <a:solidFill>
                <a:prstClr val="black"/>
              </a:solidFill>
            </a:endParaRPr>
          </a:p>
        </p:txBody>
      </p:sp>
      <p:sp>
        <p:nvSpPr>
          <p:cNvPr id="142" name="TextBox 141"/>
          <p:cNvSpPr txBox="1"/>
          <p:nvPr/>
        </p:nvSpPr>
        <p:spPr>
          <a:xfrm>
            <a:off x="8247168" y="5631842"/>
            <a:ext cx="470989"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Profile</a:t>
            </a:r>
            <a:endParaRPr lang="en-US" sz="800" dirty="0">
              <a:solidFill>
                <a:prstClr val="black"/>
              </a:solidFill>
            </a:endParaRPr>
          </a:p>
        </p:txBody>
      </p:sp>
      <p:sp>
        <p:nvSpPr>
          <p:cNvPr id="143" name="TextBox 142"/>
          <p:cNvSpPr txBox="1"/>
          <p:nvPr/>
        </p:nvSpPr>
        <p:spPr>
          <a:xfrm>
            <a:off x="9817398" y="5383808"/>
            <a:ext cx="650624"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Reminders</a:t>
            </a:r>
            <a:endParaRPr lang="en-US" sz="800" dirty="0">
              <a:solidFill>
                <a:prstClr val="black"/>
              </a:solidFill>
            </a:endParaRPr>
          </a:p>
        </p:txBody>
      </p:sp>
      <p:sp>
        <p:nvSpPr>
          <p:cNvPr id="147" name="TextBox 146"/>
          <p:cNvSpPr txBox="1"/>
          <p:nvPr/>
        </p:nvSpPr>
        <p:spPr>
          <a:xfrm>
            <a:off x="8769851" y="5642853"/>
            <a:ext cx="602994"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Specialty</a:t>
            </a:r>
            <a:endParaRPr lang="en-US" sz="800" dirty="0">
              <a:solidFill>
                <a:prstClr val="black"/>
              </a:solidFill>
            </a:endParaRPr>
          </a:p>
        </p:txBody>
      </p:sp>
      <p:sp>
        <p:nvSpPr>
          <p:cNvPr id="148" name="TextBox 147"/>
          <p:cNvSpPr txBox="1"/>
          <p:nvPr/>
        </p:nvSpPr>
        <p:spPr>
          <a:xfrm>
            <a:off x="9421972" y="5631842"/>
            <a:ext cx="767807"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Authorization</a:t>
            </a:r>
            <a:endParaRPr lang="en-US" sz="800" dirty="0">
              <a:solidFill>
                <a:prstClr val="black"/>
              </a:solidFill>
            </a:endParaRPr>
          </a:p>
        </p:txBody>
      </p:sp>
      <p:sp>
        <p:nvSpPr>
          <p:cNvPr id="152" name="TextBox 151"/>
          <p:cNvSpPr txBox="1"/>
          <p:nvPr/>
        </p:nvSpPr>
        <p:spPr>
          <a:xfrm>
            <a:off x="10241446" y="5631842"/>
            <a:ext cx="506987"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Claims</a:t>
            </a:r>
            <a:endParaRPr lang="en-US" sz="800" dirty="0">
              <a:solidFill>
                <a:prstClr val="black"/>
              </a:solidFill>
            </a:endParaRPr>
          </a:p>
        </p:txBody>
      </p:sp>
      <p:sp>
        <p:nvSpPr>
          <p:cNvPr id="153" name="TextBox 152"/>
          <p:cNvSpPr txBox="1"/>
          <p:nvPr/>
        </p:nvSpPr>
        <p:spPr>
          <a:xfrm>
            <a:off x="10242459" y="5119197"/>
            <a:ext cx="505974" cy="215444"/>
          </a:xfrm>
          <a:prstGeom prst="rect">
            <a:avLst/>
          </a:prstGeom>
          <a:solidFill>
            <a:schemeClr val="bg1"/>
          </a:solidFill>
          <a:ln>
            <a:solidFill>
              <a:schemeClr val="tx1"/>
            </a:solidFill>
          </a:ln>
        </p:spPr>
        <p:txBody>
          <a:bodyPr wrap="square" rtlCol="0">
            <a:spAutoFit/>
          </a:bodyPr>
          <a:lstStyle/>
          <a:p>
            <a:r>
              <a:rPr lang="en-US" sz="800" dirty="0" smtClean="0">
                <a:solidFill>
                  <a:prstClr val="black"/>
                </a:solidFill>
              </a:rPr>
              <a:t>Locator</a:t>
            </a:r>
            <a:endParaRPr lang="en-US" sz="800" dirty="0">
              <a:solidFill>
                <a:prstClr val="black"/>
              </a:solidFill>
            </a:endParaRPr>
          </a:p>
        </p:txBody>
      </p:sp>
      <p:sp>
        <p:nvSpPr>
          <p:cNvPr id="5" name="Rectangle 4"/>
          <p:cNvSpPr/>
          <p:nvPr/>
        </p:nvSpPr>
        <p:spPr>
          <a:xfrm>
            <a:off x="169607" y="6089473"/>
            <a:ext cx="205960" cy="65067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p:cNvSpPr/>
          <p:nvPr/>
        </p:nvSpPr>
        <p:spPr>
          <a:xfrm>
            <a:off x="11009625" y="5002717"/>
            <a:ext cx="281584" cy="8695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159" name="Straight Arrow Connector 158"/>
          <p:cNvCxnSpPr/>
          <p:nvPr/>
        </p:nvCxnSpPr>
        <p:spPr>
          <a:xfrm flipH="1" flipV="1">
            <a:off x="11290133" y="5177227"/>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H="1" flipV="1">
            <a:off x="11290133" y="5575663"/>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10748433" y="6202376"/>
            <a:ext cx="0" cy="138157"/>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10686673" y="4547930"/>
            <a:ext cx="1026137" cy="307777"/>
          </a:xfrm>
          <a:prstGeom prst="rect">
            <a:avLst/>
          </a:prstGeom>
          <a:noFill/>
        </p:spPr>
        <p:txBody>
          <a:bodyPr wrap="square" rtlCol="0">
            <a:spAutoFit/>
          </a:bodyPr>
          <a:lstStyle/>
          <a:p>
            <a:r>
              <a:rPr lang="en-US" sz="1400" dirty="0" smtClean="0">
                <a:solidFill>
                  <a:prstClr val="black"/>
                </a:solidFill>
              </a:rPr>
              <a:t>All Mobile</a:t>
            </a:r>
            <a:endParaRPr lang="en-US" sz="1400" dirty="0">
              <a:solidFill>
                <a:prstClr val="black"/>
              </a:solidFill>
            </a:endParaRPr>
          </a:p>
        </p:txBody>
      </p:sp>
      <p:cxnSp>
        <p:nvCxnSpPr>
          <p:cNvPr id="168" name="Straight Arrow Connector 167"/>
          <p:cNvCxnSpPr/>
          <p:nvPr/>
        </p:nvCxnSpPr>
        <p:spPr>
          <a:xfrm>
            <a:off x="11150417" y="4763279"/>
            <a:ext cx="0" cy="157059"/>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3" name="Rectangle 172"/>
          <p:cNvSpPr/>
          <p:nvPr/>
        </p:nvSpPr>
        <p:spPr>
          <a:xfrm>
            <a:off x="11690543" y="4479054"/>
            <a:ext cx="364179" cy="430511"/>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179" name="Straight Arrow Connector 178"/>
          <p:cNvCxnSpPr/>
          <p:nvPr/>
        </p:nvCxnSpPr>
        <p:spPr>
          <a:xfrm flipH="1" flipV="1">
            <a:off x="11558300" y="4701818"/>
            <a:ext cx="139929" cy="5616"/>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rot="16200000">
            <a:off x="11703585" y="4578759"/>
            <a:ext cx="307779" cy="246115"/>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Native</a:t>
            </a:r>
          </a:p>
          <a:p>
            <a:pPr algn="ctr"/>
            <a:r>
              <a:rPr lang="en-US" sz="1000" dirty="0" smtClean="0">
                <a:solidFill>
                  <a:srgbClr val="53565A"/>
                </a:solidFill>
                <a:cs typeface="Arial" pitchFamily="34" charset="0"/>
              </a:rPr>
              <a:t> UI</a:t>
            </a:r>
          </a:p>
          <a:p>
            <a:pPr algn="ctr"/>
            <a:endParaRPr lang="en-US" sz="1000" dirty="0" smtClean="0">
              <a:solidFill>
                <a:srgbClr val="53565A"/>
              </a:solidFill>
              <a:cs typeface="Arial" pitchFamily="34" charset="0"/>
            </a:endParaRPr>
          </a:p>
        </p:txBody>
      </p:sp>
      <p:sp>
        <p:nvSpPr>
          <p:cNvPr id="186" name="TextBox 185"/>
          <p:cNvSpPr txBox="1"/>
          <p:nvPr/>
        </p:nvSpPr>
        <p:spPr>
          <a:xfrm rot="16200000">
            <a:off x="10720769" y="5329404"/>
            <a:ext cx="867707" cy="246115"/>
          </a:xfrm>
          <a:prstGeom prst="rect">
            <a:avLst/>
          </a:prstGeom>
          <a:noFill/>
        </p:spPr>
        <p:txBody>
          <a:bodyPr wrap="none" lIns="0" tIns="0" rIns="0" bIns="0" rtlCol="0">
            <a:noAutofit/>
          </a:bodyPr>
          <a:lstStyle/>
          <a:p>
            <a:pPr algn="ctr"/>
            <a:r>
              <a:rPr lang="en-US" sz="1000" dirty="0" smtClean="0">
                <a:solidFill>
                  <a:srgbClr val="53565A"/>
                </a:solidFill>
                <a:cs typeface="Arial" pitchFamily="34" charset="0"/>
              </a:rPr>
              <a:t>App-Config</a:t>
            </a:r>
          </a:p>
        </p:txBody>
      </p:sp>
      <p:grpSp>
        <p:nvGrpSpPr>
          <p:cNvPr id="187" name="Group 186"/>
          <p:cNvGrpSpPr/>
          <p:nvPr/>
        </p:nvGrpSpPr>
        <p:grpSpPr>
          <a:xfrm>
            <a:off x="9832655" y="912553"/>
            <a:ext cx="2003930" cy="238623"/>
            <a:chOff x="7996316" y="146677"/>
            <a:chExt cx="2003930" cy="238623"/>
          </a:xfrm>
        </p:grpSpPr>
        <p:sp>
          <p:nvSpPr>
            <p:cNvPr id="188" name="Rectangle 187"/>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Evolving</a:t>
              </a:r>
              <a:endParaRPr lang="en-US" sz="800" b="1" dirty="0"/>
            </a:p>
          </p:txBody>
        </p:sp>
        <p:sp>
          <p:nvSpPr>
            <p:cNvPr id="189" name="Rectangle 188"/>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Tactical Use</a:t>
              </a:r>
              <a:endParaRPr lang="en-US" sz="800" b="1" dirty="0"/>
            </a:p>
          </p:txBody>
        </p:sp>
        <p:sp>
          <p:nvSpPr>
            <p:cNvPr id="190" name="Rectangle 189"/>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Enterprise Use</a:t>
              </a:r>
              <a:endParaRPr lang="en-US" sz="800" b="1" dirty="0"/>
            </a:p>
          </p:txBody>
        </p:sp>
      </p:grpSp>
      <p:sp>
        <p:nvSpPr>
          <p:cNvPr id="191" name="TextBox 190"/>
          <p:cNvSpPr txBox="1"/>
          <p:nvPr/>
        </p:nvSpPr>
        <p:spPr>
          <a:xfrm>
            <a:off x="9753152" y="669392"/>
            <a:ext cx="2207532" cy="276999"/>
          </a:xfrm>
          <a:prstGeom prst="rect">
            <a:avLst/>
          </a:prstGeom>
          <a:noFill/>
        </p:spPr>
        <p:txBody>
          <a:bodyPr wrap="square" rtlCol="0">
            <a:spAutoFit/>
          </a:bodyPr>
          <a:lstStyle/>
          <a:p>
            <a:r>
              <a:rPr lang="en-US" sz="1200" dirty="0" smtClean="0"/>
              <a:t>Rx Enterprise Services Lifecycle</a:t>
            </a:r>
            <a:endParaRPr lang="en-US" sz="1200" dirty="0"/>
          </a:p>
        </p:txBody>
      </p:sp>
      <p:sp>
        <p:nvSpPr>
          <p:cNvPr id="6" name="Content Placeholder 5"/>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25" y="946391"/>
            <a:ext cx="5814033" cy="30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89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 xmlns:a16="http://schemas.microsoft.com/office/drawing/2014/main" id="{2DD9343B-BD58-2548-8CC0-2BA7B557591C}"/>
              </a:ext>
            </a:extLst>
          </p:cNvPr>
          <p:cNvSpPr/>
          <p:nvPr/>
        </p:nvSpPr>
        <p:spPr>
          <a:xfrm>
            <a:off x="7235948" y="4320029"/>
            <a:ext cx="4074294"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53" name="Rectangle 152">
            <a:extLst>
              <a:ext uri="{FF2B5EF4-FFF2-40B4-BE49-F238E27FC236}">
                <a16:creationId xmlns="" xmlns:a16="http://schemas.microsoft.com/office/drawing/2014/main" id="{9B599696-BBFD-8141-B42B-261E6C4C23E1}"/>
              </a:ext>
            </a:extLst>
          </p:cNvPr>
          <p:cNvSpPr/>
          <p:nvPr/>
        </p:nvSpPr>
        <p:spPr>
          <a:xfrm>
            <a:off x="7383105" y="5991805"/>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99" name="Rectangle 98">
            <a:extLst>
              <a:ext uri="{FF2B5EF4-FFF2-40B4-BE49-F238E27FC236}">
                <a16:creationId xmlns="" xmlns:a16="http://schemas.microsoft.com/office/drawing/2014/main" id="{F8E41E18-D3A0-A449-A930-40EFCE58C413}"/>
              </a:ext>
            </a:extLst>
          </p:cNvPr>
          <p:cNvSpPr/>
          <p:nvPr/>
        </p:nvSpPr>
        <p:spPr>
          <a:xfrm>
            <a:off x="1283086" y="3786298"/>
            <a:ext cx="10279572" cy="2765877"/>
          </a:xfrm>
          <a:prstGeom prst="rect">
            <a:avLst/>
          </a:prstGeom>
          <a:solidFill>
            <a:schemeClr val="accent3">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smtClean="0">
                <a:solidFill>
                  <a:srgbClr val="002060"/>
                </a:solidFill>
              </a:rPr>
              <a:t>Platform</a:t>
            </a:r>
            <a:endParaRPr lang="en-US" sz="1600" dirty="0">
              <a:solidFill>
                <a:srgbClr val="002060"/>
              </a:solidFill>
            </a:endParaRPr>
          </a:p>
        </p:txBody>
      </p:sp>
      <p:sp>
        <p:nvSpPr>
          <p:cNvPr id="101" name="Rectangle 100">
            <a:extLst>
              <a:ext uri="{FF2B5EF4-FFF2-40B4-BE49-F238E27FC236}">
                <a16:creationId xmlns="" xmlns:a16="http://schemas.microsoft.com/office/drawing/2014/main" id="{F4BBEF87-A812-D841-961B-378966D1B471}"/>
              </a:ext>
            </a:extLst>
          </p:cNvPr>
          <p:cNvSpPr/>
          <p:nvPr/>
        </p:nvSpPr>
        <p:spPr>
          <a:xfrm>
            <a:off x="1283086" y="1462506"/>
            <a:ext cx="10279572" cy="1039346"/>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Consuming </a:t>
            </a:r>
          </a:p>
          <a:p>
            <a:r>
              <a:rPr lang="en-US" sz="1600" dirty="0" smtClean="0">
                <a:solidFill>
                  <a:srgbClr val="002060"/>
                </a:solidFill>
              </a:rPr>
              <a:t>Applications</a:t>
            </a:r>
            <a:endParaRPr lang="en-US" sz="1600" dirty="0">
              <a:solidFill>
                <a:srgbClr val="002060"/>
              </a:solidFill>
            </a:endParaRPr>
          </a:p>
        </p:txBody>
      </p:sp>
      <p:sp>
        <p:nvSpPr>
          <p:cNvPr id="102" name="Rectangle 101">
            <a:extLst>
              <a:ext uri="{FF2B5EF4-FFF2-40B4-BE49-F238E27FC236}">
                <a16:creationId xmlns="" xmlns:a16="http://schemas.microsoft.com/office/drawing/2014/main" id="{0C6E631B-747E-C04F-AAA4-B5E5D9359C7E}"/>
              </a:ext>
            </a:extLst>
          </p:cNvPr>
          <p:cNvSpPr/>
          <p:nvPr/>
        </p:nvSpPr>
        <p:spPr>
          <a:xfrm>
            <a:off x="2840071" y="3757419"/>
            <a:ext cx="8616773" cy="2238407"/>
          </a:xfrm>
          <a:prstGeom prst="rect">
            <a:avLst/>
          </a:prstGeom>
          <a:solidFill>
            <a:schemeClr val="bg1">
              <a:lumMod val="75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105" name="Rectangle 104">
            <a:extLst>
              <a:ext uri="{FF2B5EF4-FFF2-40B4-BE49-F238E27FC236}">
                <a16:creationId xmlns="" xmlns:a16="http://schemas.microsoft.com/office/drawing/2014/main" id="{2DD9343B-BD58-2548-8CC0-2BA7B557591C}"/>
              </a:ext>
            </a:extLst>
          </p:cNvPr>
          <p:cNvSpPr/>
          <p:nvPr/>
        </p:nvSpPr>
        <p:spPr>
          <a:xfrm>
            <a:off x="3058268" y="4376715"/>
            <a:ext cx="4074294"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06" name="TextBox 105">
            <a:extLst>
              <a:ext uri="{FF2B5EF4-FFF2-40B4-BE49-F238E27FC236}">
                <a16:creationId xmlns="" xmlns:a16="http://schemas.microsoft.com/office/drawing/2014/main" id="{96D5DF3F-D5AA-B645-BD1E-E261A47FA43F}"/>
              </a:ext>
            </a:extLst>
          </p:cNvPr>
          <p:cNvSpPr txBox="1"/>
          <p:nvPr/>
        </p:nvSpPr>
        <p:spPr>
          <a:xfrm rot="16200000">
            <a:off x="2041826" y="4897933"/>
            <a:ext cx="1775934" cy="307777"/>
          </a:xfrm>
          <a:prstGeom prst="rect">
            <a:avLst/>
          </a:prstGeom>
          <a:noFill/>
        </p:spPr>
        <p:txBody>
          <a:bodyPr wrap="square" rtlCol="0">
            <a:spAutoFit/>
          </a:bodyPr>
          <a:lstStyle/>
          <a:p>
            <a:pPr algn="ctr"/>
            <a:r>
              <a:rPr lang="en-US" sz="1400" dirty="0" smtClean="0">
                <a:solidFill>
                  <a:prstClr val="white"/>
                </a:solidFill>
                <a:latin typeface="Calibri"/>
              </a:rPr>
              <a:t>Product  Services</a:t>
            </a:r>
            <a:endParaRPr lang="en-US" sz="1400" dirty="0">
              <a:solidFill>
                <a:prstClr val="white"/>
              </a:solidFill>
              <a:latin typeface="Calibri"/>
            </a:endParaRPr>
          </a:p>
        </p:txBody>
      </p:sp>
      <p:sp>
        <p:nvSpPr>
          <p:cNvPr id="107" name="TextBox 106">
            <a:extLst>
              <a:ext uri="{FF2B5EF4-FFF2-40B4-BE49-F238E27FC236}">
                <a16:creationId xmlns="" xmlns:a16="http://schemas.microsoft.com/office/drawing/2014/main" id="{6DF6110F-2CCA-E341-9F5F-07E8F92EE06C}"/>
              </a:ext>
            </a:extLst>
          </p:cNvPr>
          <p:cNvSpPr txBox="1"/>
          <p:nvPr/>
        </p:nvSpPr>
        <p:spPr>
          <a:xfrm>
            <a:off x="6644808" y="4163854"/>
            <a:ext cx="1344727" cy="276999"/>
          </a:xfrm>
          <a:prstGeom prst="rect">
            <a:avLst/>
          </a:prstGeom>
          <a:noFill/>
        </p:spPr>
        <p:txBody>
          <a:bodyPr wrap="none" rtlCol="0">
            <a:spAutoFit/>
          </a:bodyPr>
          <a:lstStyle/>
          <a:p>
            <a:r>
              <a:rPr lang="en-US" sz="1200" b="1" dirty="0" smtClean="0">
                <a:solidFill>
                  <a:srgbClr val="F79646">
                    <a:lumMod val="50000"/>
                  </a:srgbClr>
                </a:solidFill>
                <a:latin typeface="Calibri"/>
              </a:rPr>
              <a:t>Platform Utilities </a:t>
            </a:r>
            <a:endParaRPr lang="en-US" sz="1200" b="1" dirty="0">
              <a:solidFill>
                <a:srgbClr val="F79646">
                  <a:lumMod val="50000"/>
                </a:srgbClr>
              </a:solidFill>
              <a:latin typeface="Calibri"/>
            </a:endParaRPr>
          </a:p>
        </p:txBody>
      </p:sp>
      <p:sp>
        <p:nvSpPr>
          <p:cNvPr id="120" name="TextBox 119">
            <a:extLst>
              <a:ext uri="{FF2B5EF4-FFF2-40B4-BE49-F238E27FC236}">
                <a16:creationId xmlns="" xmlns:a16="http://schemas.microsoft.com/office/drawing/2014/main" id="{024C9068-9C7C-CB49-91B5-D1D6A1C1A145}"/>
              </a:ext>
            </a:extLst>
          </p:cNvPr>
          <p:cNvSpPr txBox="1"/>
          <p:nvPr/>
        </p:nvSpPr>
        <p:spPr>
          <a:xfrm>
            <a:off x="3135614" y="5317252"/>
            <a:ext cx="369012" cy="276999"/>
          </a:xfrm>
          <a:prstGeom prst="rect">
            <a:avLst/>
          </a:prstGeom>
          <a:noFill/>
        </p:spPr>
        <p:txBody>
          <a:bodyPr wrap="none" rtlCol="0">
            <a:spAutoFit/>
          </a:bodyPr>
          <a:lstStyle/>
          <a:p>
            <a:r>
              <a:rPr lang="en-US" sz="1200" b="1" dirty="0" smtClean="0">
                <a:solidFill>
                  <a:srgbClr val="F79646">
                    <a:lumMod val="75000"/>
                  </a:srgbClr>
                </a:solidFill>
                <a:latin typeface="Calibri"/>
              </a:rPr>
              <a:t>DB</a:t>
            </a:r>
            <a:endParaRPr lang="en-US" sz="1200" b="1" dirty="0">
              <a:solidFill>
                <a:srgbClr val="F79646">
                  <a:lumMod val="75000"/>
                </a:srgbClr>
              </a:solidFill>
              <a:latin typeface="Calibri"/>
            </a:endParaRPr>
          </a:p>
        </p:txBody>
      </p:sp>
      <p:sp>
        <p:nvSpPr>
          <p:cNvPr id="168" name="Rounded Rectangle 167">
            <a:extLst>
              <a:ext uri="{FF2B5EF4-FFF2-40B4-BE49-F238E27FC236}">
                <a16:creationId xmlns="" xmlns:a16="http://schemas.microsoft.com/office/drawing/2014/main" id="{D93BF162-7468-C34F-AC99-968AF4C7A3CA}"/>
              </a:ext>
            </a:extLst>
          </p:cNvPr>
          <p:cNvSpPr/>
          <p:nvPr/>
        </p:nvSpPr>
        <p:spPr>
          <a:xfrm>
            <a:off x="3882407" y="494369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jBOSS</a:t>
            </a:r>
            <a:endParaRPr lang="en-US" sz="800" kern="0" dirty="0">
              <a:solidFill>
                <a:prstClr val="black"/>
              </a:solidFill>
              <a:latin typeface="Calibri"/>
            </a:endParaRPr>
          </a:p>
        </p:txBody>
      </p:sp>
      <p:sp>
        <p:nvSpPr>
          <p:cNvPr id="172" name="Rounded Rectangle 171">
            <a:extLst>
              <a:ext uri="{FF2B5EF4-FFF2-40B4-BE49-F238E27FC236}">
                <a16:creationId xmlns="" xmlns:a16="http://schemas.microsoft.com/office/drawing/2014/main" id="{A4AC65D8-C774-DC48-87C8-6848DD82B247}"/>
              </a:ext>
            </a:extLst>
          </p:cNvPr>
          <p:cNvSpPr/>
          <p:nvPr/>
        </p:nvSpPr>
        <p:spPr>
          <a:xfrm>
            <a:off x="3884766" y="53172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Oracle</a:t>
            </a:r>
            <a:endParaRPr lang="en-US" sz="800" kern="0" dirty="0">
              <a:solidFill>
                <a:prstClr val="black"/>
              </a:solidFill>
              <a:latin typeface="Calibri"/>
            </a:endParaRPr>
          </a:p>
        </p:txBody>
      </p:sp>
      <p:sp>
        <p:nvSpPr>
          <p:cNvPr id="175" name="Rounded Rectangle 174">
            <a:extLst>
              <a:ext uri="{FF2B5EF4-FFF2-40B4-BE49-F238E27FC236}">
                <a16:creationId xmlns="" xmlns:a16="http://schemas.microsoft.com/office/drawing/2014/main" id="{FE66C20B-A259-FE4E-828F-4189FA1BE8FF}"/>
              </a:ext>
            </a:extLst>
          </p:cNvPr>
          <p:cNvSpPr/>
          <p:nvPr/>
        </p:nvSpPr>
        <p:spPr>
          <a:xfrm>
            <a:off x="4628275" y="49436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App srver</a:t>
            </a:r>
            <a:endParaRPr lang="en-US" sz="800" kern="0" dirty="0">
              <a:solidFill>
                <a:prstClr val="black"/>
              </a:solidFill>
              <a:latin typeface="Calibri"/>
            </a:endParaRPr>
          </a:p>
          <a:p>
            <a:pPr algn="ctr">
              <a:defRPr/>
            </a:pPr>
            <a:endParaRPr lang="en-US" sz="800" kern="0" dirty="0">
              <a:solidFill>
                <a:prstClr val="black"/>
              </a:solidFill>
              <a:latin typeface="Calibri"/>
            </a:endParaRPr>
          </a:p>
        </p:txBody>
      </p:sp>
      <p:sp>
        <p:nvSpPr>
          <p:cNvPr id="187" name="Rounded Rectangle 186">
            <a:extLst>
              <a:ext uri="{FF2B5EF4-FFF2-40B4-BE49-F238E27FC236}">
                <a16:creationId xmlns="" xmlns:a16="http://schemas.microsoft.com/office/drawing/2014/main" id="{1B070259-D899-9143-90BE-56504E920777}"/>
              </a:ext>
            </a:extLst>
          </p:cNvPr>
          <p:cNvSpPr/>
          <p:nvPr/>
        </p:nvSpPr>
        <p:spPr>
          <a:xfrm>
            <a:off x="4607467" y="5322789"/>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SQL</a:t>
            </a:r>
            <a:endParaRPr lang="en-US" sz="800" kern="0" dirty="0">
              <a:solidFill>
                <a:prstClr val="black"/>
              </a:solidFill>
              <a:latin typeface="Calibri"/>
            </a:endParaRPr>
          </a:p>
        </p:txBody>
      </p:sp>
      <p:sp>
        <p:nvSpPr>
          <p:cNvPr id="188" name="Rounded Rectangle 187">
            <a:extLst>
              <a:ext uri="{FF2B5EF4-FFF2-40B4-BE49-F238E27FC236}">
                <a16:creationId xmlns="" xmlns:a16="http://schemas.microsoft.com/office/drawing/2014/main" id="{93778287-D4BC-E041-9C5B-778E13769812}"/>
              </a:ext>
            </a:extLst>
          </p:cNvPr>
          <p:cNvSpPr/>
          <p:nvPr/>
        </p:nvSpPr>
        <p:spPr>
          <a:xfrm>
            <a:off x="5335215" y="49436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800" kern="0" dirty="0">
              <a:solidFill>
                <a:prstClr val="black"/>
              </a:solidFill>
              <a:latin typeface="Calibri"/>
            </a:endParaRPr>
          </a:p>
        </p:txBody>
      </p:sp>
      <p:sp>
        <p:nvSpPr>
          <p:cNvPr id="189" name="Rounded Rectangle 188">
            <a:extLst>
              <a:ext uri="{FF2B5EF4-FFF2-40B4-BE49-F238E27FC236}">
                <a16:creationId xmlns="" xmlns:a16="http://schemas.microsoft.com/office/drawing/2014/main" id="{EDCA329B-0CA0-A849-8EAB-CEB8B6553714}"/>
              </a:ext>
            </a:extLst>
          </p:cNvPr>
          <p:cNvSpPr/>
          <p:nvPr/>
        </p:nvSpPr>
        <p:spPr>
          <a:xfrm>
            <a:off x="5339075" y="53172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Cassandra</a:t>
            </a:r>
            <a:endParaRPr lang="en-US" sz="800" kern="0" dirty="0">
              <a:solidFill>
                <a:prstClr val="black"/>
              </a:solidFill>
              <a:latin typeface="Calibri"/>
            </a:endParaRPr>
          </a:p>
        </p:txBody>
      </p:sp>
      <p:sp>
        <p:nvSpPr>
          <p:cNvPr id="205" name="Rectangle 204">
            <a:extLst>
              <a:ext uri="{FF2B5EF4-FFF2-40B4-BE49-F238E27FC236}">
                <a16:creationId xmlns="" xmlns:a16="http://schemas.microsoft.com/office/drawing/2014/main" id="{A6BCC606-D528-584D-8233-E60B3D96E98B}"/>
              </a:ext>
            </a:extLst>
          </p:cNvPr>
          <p:cNvSpPr/>
          <p:nvPr/>
        </p:nvSpPr>
        <p:spPr>
          <a:xfrm>
            <a:off x="2847951" y="1625312"/>
            <a:ext cx="7028039" cy="780472"/>
          </a:xfrm>
          <a:prstGeom prst="rect">
            <a:avLst/>
          </a:prstGeom>
          <a:solidFill>
            <a:schemeClr val="bg2">
              <a:lumMod val="20000"/>
              <a:lumOff val="80000"/>
            </a:schemeClr>
          </a:solidFill>
          <a:ln w="25400" cap="flat" cmpd="sng" algn="ctr">
            <a:solidFill>
              <a:schemeClr val="bg1"/>
            </a:solidFill>
            <a:prstDash val="solid"/>
          </a:ln>
          <a:effectLst/>
        </p:spPr>
        <p:txBody>
          <a:bodyPr vert="vert270" rtlCol="0" anchor="t"/>
          <a:lstStyle/>
          <a:p>
            <a:pPr algn="ctr">
              <a:defRPr/>
            </a:pPr>
            <a:r>
              <a:rPr lang="en-US" sz="1100" b="1" kern="0" dirty="0">
                <a:solidFill>
                  <a:srgbClr val="D0D0CE"/>
                </a:solidFill>
                <a:latin typeface="Calibri"/>
              </a:rPr>
              <a:t>Internal</a:t>
            </a:r>
            <a:endParaRPr lang="en-US" sz="1100" kern="0" dirty="0">
              <a:solidFill>
                <a:prstClr val="white"/>
              </a:solidFill>
              <a:latin typeface="Calibri"/>
            </a:endParaRPr>
          </a:p>
        </p:txBody>
      </p:sp>
      <p:sp>
        <p:nvSpPr>
          <p:cNvPr id="206" name="TextBox 205">
            <a:extLst>
              <a:ext uri="{FF2B5EF4-FFF2-40B4-BE49-F238E27FC236}">
                <a16:creationId xmlns="" xmlns:a16="http://schemas.microsoft.com/office/drawing/2014/main" id="{9CB00801-3E56-D947-97A7-780FDEC86133}"/>
              </a:ext>
            </a:extLst>
          </p:cNvPr>
          <p:cNvSpPr txBox="1"/>
          <p:nvPr/>
        </p:nvSpPr>
        <p:spPr>
          <a:xfrm>
            <a:off x="3680169" y="1643836"/>
            <a:ext cx="1661930" cy="276999"/>
          </a:xfrm>
          <a:prstGeom prst="rect">
            <a:avLst/>
          </a:prstGeom>
          <a:noFill/>
        </p:spPr>
        <p:txBody>
          <a:bodyPr wrap="none" rtlCol="0">
            <a:spAutoFit/>
          </a:bodyPr>
          <a:lstStyle/>
          <a:p>
            <a:r>
              <a:rPr lang="en-US" sz="1200" b="1" dirty="0">
                <a:solidFill>
                  <a:srgbClr val="F79646">
                    <a:lumMod val="75000"/>
                  </a:srgbClr>
                </a:solidFill>
                <a:latin typeface="Calibri"/>
              </a:rPr>
              <a:t>Consumer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7" name="TextBox 206">
            <a:extLst>
              <a:ext uri="{FF2B5EF4-FFF2-40B4-BE49-F238E27FC236}">
                <a16:creationId xmlns="" xmlns:a16="http://schemas.microsoft.com/office/drawing/2014/main" id="{E898034D-14CC-CA41-8040-95A7269841DD}"/>
              </a:ext>
            </a:extLst>
          </p:cNvPr>
          <p:cNvSpPr txBox="1"/>
          <p:nvPr/>
        </p:nvSpPr>
        <p:spPr>
          <a:xfrm>
            <a:off x="5827694" y="1652462"/>
            <a:ext cx="1939955" cy="276999"/>
          </a:xfrm>
          <a:prstGeom prst="rect">
            <a:avLst/>
          </a:prstGeom>
          <a:noFill/>
        </p:spPr>
        <p:txBody>
          <a:bodyPr wrap="none" rtlCol="0">
            <a:spAutoFit/>
          </a:bodyPr>
          <a:lstStyle/>
          <a:p>
            <a:r>
              <a:rPr lang="en-US" sz="1200" b="1" dirty="0">
                <a:solidFill>
                  <a:srgbClr val="F79646">
                    <a:lumMod val="75000"/>
                  </a:srgbClr>
                </a:solidFill>
                <a:latin typeface="Calibri"/>
              </a:rPr>
              <a:t>Clinical and Rx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8" name="TextBox 207">
            <a:extLst>
              <a:ext uri="{FF2B5EF4-FFF2-40B4-BE49-F238E27FC236}">
                <a16:creationId xmlns="" xmlns:a16="http://schemas.microsoft.com/office/drawing/2014/main" id="{2CA21186-08B8-1848-ABAB-181D9D69C00B}"/>
              </a:ext>
            </a:extLst>
          </p:cNvPr>
          <p:cNvSpPr txBox="1"/>
          <p:nvPr/>
        </p:nvSpPr>
        <p:spPr>
          <a:xfrm>
            <a:off x="8226337" y="1643836"/>
            <a:ext cx="1555426" cy="276999"/>
          </a:xfrm>
          <a:prstGeom prst="rect">
            <a:avLst/>
          </a:prstGeom>
          <a:noFill/>
        </p:spPr>
        <p:txBody>
          <a:bodyPr wrap="none" rtlCol="0">
            <a:spAutoFit/>
          </a:bodyPr>
          <a:lstStyle/>
          <a:p>
            <a:r>
              <a:rPr lang="en-US" sz="1200" b="1" dirty="0">
                <a:solidFill>
                  <a:srgbClr val="F79646">
                    <a:lumMod val="75000"/>
                  </a:srgbClr>
                </a:solidFill>
                <a:latin typeface="Calibri"/>
              </a:rPr>
              <a:t>Provider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26" name="Rectangle 225">
            <a:extLst>
              <a:ext uri="{FF2B5EF4-FFF2-40B4-BE49-F238E27FC236}">
                <a16:creationId xmlns="" xmlns:a16="http://schemas.microsoft.com/office/drawing/2014/main" id="{9B599696-BBFD-8141-B42B-261E6C4C23E1}"/>
              </a:ext>
            </a:extLst>
          </p:cNvPr>
          <p:cNvSpPr/>
          <p:nvPr/>
        </p:nvSpPr>
        <p:spPr>
          <a:xfrm>
            <a:off x="2840071" y="5994673"/>
            <a:ext cx="4199084"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40" name="Rectangle 239">
            <a:extLst>
              <a:ext uri="{FF2B5EF4-FFF2-40B4-BE49-F238E27FC236}">
                <a16:creationId xmlns="" xmlns:a16="http://schemas.microsoft.com/office/drawing/2014/main" id="{830FBA62-ED8D-1A42-AE5D-D5B23E787777}"/>
              </a:ext>
            </a:extLst>
          </p:cNvPr>
          <p:cNvSpPr/>
          <p:nvPr/>
        </p:nvSpPr>
        <p:spPr>
          <a:xfrm>
            <a:off x="3058268" y="5733807"/>
            <a:ext cx="4101997" cy="20598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Public / Private Cloud </a:t>
            </a:r>
            <a:endParaRPr lang="en-US" sz="1100" b="1" dirty="0">
              <a:solidFill>
                <a:srgbClr val="E87722"/>
              </a:solidFill>
            </a:endParaRPr>
          </a:p>
        </p:txBody>
      </p:sp>
      <p:sp>
        <p:nvSpPr>
          <p:cNvPr id="244" name="Rectangle 243">
            <a:extLst>
              <a:ext uri="{FF2B5EF4-FFF2-40B4-BE49-F238E27FC236}">
                <a16:creationId xmlns="" xmlns:a16="http://schemas.microsoft.com/office/drawing/2014/main" id="{3C559FBF-124D-EF47-BF96-7253E7033EEA}"/>
              </a:ext>
            </a:extLst>
          </p:cNvPr>
          <p:cNvSpPr/>
          <p:nvPr/>
        </p:nvSpPr>
        <p:spPr>
          <a:xfrm>
            <a:off x="3068389" y="2887167"/>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245" name="Rectangle 244">
            <a:extLst>
              <a:ext uri="{FF2B5EF4-FFF2-40B4-BE49-F238E27FC236}">
                <a16:creationId xmlns="" xmlns:a16="http://schemas.microsoft.com/office/drawing/2014/main" id="{8AE5AB64-2D6F-9C4C-9A83-134FC676E5F5}"/>
              </a:ext>
            </a:extLst>
          </p:cNvPr>
          <p:cNvSpPr/>
          <p:nvPr/>
        </p:nvSpPr>
        <p:spPr>
          <a:xfrm>
            <a:off x="1283086" y="2550752"/>
            <a:ext cx="10279572" cy="6150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Integration</a:t>
            </a:r>
            <a:endParaRPr lang="en-US" sz="1600" dirty="0">
              <a:solidFill>
                <a:srgbClr val="002060"/>
              </a:solidFill>
            </a:endParaRPr>
          </a:p>
        </p:txBody>
      </p:sp>
      <p:sp>
        <p:nvSpPr>
          <p:cNvPr id="246" name="Rectangle 245">
            <a:extLst>
              <a:ext uri="{FF2B5EF4-FFF2-40B4-BE49-F238E27FC236}">
                <a16:creationId xmlns="" xmlns:a16="http://schemas.microsoft.com/office/drawing/2014/main" id="{674648AE-FADA-B749-B804-60C8F0967176}"/>
              </a:ext>
            </a:extLst>
          </p:cNvPr>
          <p:cNvSpPr/>
          <p:nvPr/>
        </p:nvSpPr>
        <p:spPr>
          <a:xfrm>
            <a:off x="2834094" y="2711496"/>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Service Bus </a:t>
            </a:r>
            <a:endParaRPr lang="en-US" sz="1100" b="1" dirty="0">
              <a:solidFill>
                <a:srgbClr val="D0D0CE"/>
              </a:solidFill>
            </a:endParaRPr>
          </a:p>
        </p:txBody>
      </p:sp>
      <p:grpSp>
        <p:nvGrpSpPr>
          <p:cNvPr id="247" name="Group 246">
            <a:extLst>
              <a:ext uri="{FF2B5EF4-FFF2-40B4-BE49-F238E27FC236}">
                <a16:creationId xmlns="" xmlns:a16="http://schemas.microsoft.com/office/drawing/2014/main" id="{9BE17C23-0643-B14A-85C2-8A617EB83921}"/>
              </a:ext>
            </a:extLst>
          </p:cNvPr>
          <p:cNvGrpSpPr/>
          <p:nvPr/>
        </p:nvGrpSpPr>
        <p:grpSpPr>
          <a:xfrm>
            <a:off x="1373580" y="5359785"/>
            <a:ext cx="890995" cy="307327"/>
            <a:chOff x="740844" y="4650474"/>
            <a:chExt cx="890995" cy="307327"/>
          </a:xfrm>
        </p:grpSpPr>
        <p:pic>
          <p:nvPicPr>
            <p:cNvPr id="248" name="Picture 247">
              <a:extLst>
                <a:ext uri="{FF2B5EF4-FFF2-40B4-BE49-F238E27FC236}">
                  <a16:creationId xmlns="" xmlns:a16="http://schemas.microsoft.com/office/drawing/2014/main" id="{5AE99A63-4886-1E42-A18B-41A75EC9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49" name="Picture 248">
              <a:extLst>
                <a:ext uri="{FF2B5EF4-FFF2-40B4-BE49-F238E27FC236}">
                  <a16:creationId xmlns="" xmlns:a16="http://schemas.microsoft.com/office/drawing/2014/main" id="{BFD5BC3F-E883-F246-BED2-BBAF2D0C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50" name="Picture 249">
              <a:extLst>
                <a:ext uri="{FF2B5EF4-FFF2-40B4-BE49-F238E27FC236}">
                  <a16:creationId xmlns="" xmlns:a16="http://schemas.microsoft.com/office/drawing/2014/main" id="{931C10AC-24E8-5840-94A2-9A2186084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51" name="Group 250">
            <a:extLst>
              <a:ext uri="{FF2B5EF4-FFF2-40B4-BE49-F238E27FC236}">
                <a16:creationId xmlns="" xmlns:a16="http://schemas.microsoft.com/office/drawing/2014/main" id="{3C9D85BB-F9B4-6A41-9D82-80D2E717022D}"/>
              </a:ext>
            </a:extLst>
          </p:cNvPr>
          <p:cNvGrpSpPr/>
          <p:nvPr/>
        </p:nvGrpSpPr>
        <p:grpSpPr>
          <a:xfrm>
            <a:off x="1374207" y="2887167"/>
            <a:ext cx="1069481" cy="255792"/>
            <a:chOff x="629327" y="2587391"/>
            <a:chExt cx="1069481" cy="255792"/>
          </a:xfrm>
        </p:grpSpPr>
        <p:pic>
          <p:nvPicPr>
            <p:cNvPr id="252" name="Picture 251">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53" name="Picture 252">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4" name="Picture 253">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55" name="Picture 254">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56" name="Picture 255">
            <a:extLst>
              <a:ext uri="{FF2B5EF4-FFF2-40B4-BE49-F238E27FC236}">
                <a16:creationId xmlns="" xmlns:a16="http://schemas.microsoft.com/office/drawing/2014/main" id="{4AF00D44-45A1-4B42-911B-055FECE7D3B4}"/>
              </a:ext>
            </a:extLst>
          </p:cNvPr>
          <p:cNvPicPr>
            <a:picLocks noChangeAspect="1"/>
          </p:cNvPicPr>
          <p:nvPr/>
        </p:nvPicPr>
        <p:blipFill>
          <a:blip r:embed="rId10"/>
          <a:stretch>
            <a:fillRect/>
          </a:stretch>
        </p:blipFill>
        <p:spPr>
          <a:xfrm>
            <a:off x="1526519" y="1984218"/>
            <a:ext cx="600931" cy="517633"/>
          </a:xfrm>
          <a:prstGeom prst="rect">
            <a:avLst/>
          </a:prstGeom>
        </p:spPr>
      </p:pic>
      <p:grpSp>
        <p:nvGrpSpPr>
          <p:cNvPr id="257" name="Group 256">
            <a:extLst>
              <a:ext uri="{FF2B5EF4-FFF2-40B4-BE49-F238E27FC236}">
                <a16:creationId xmlns="" xmlns:a16="http://schemas.microsoft.com/office/drawing/2014/main" id="{D8FF48D6-206B-3149-9289-DC7422BEA894}"/>
              </a:ext>
            </a:extLst>
          </p:cNvPr>
          <p:cNvGrpSpPr/>
          <p:nvPr/>
        </p:nvGrpSpPr>
        <p:grpSpPr>
          <a:xfrm>
            <a:off x="3058267" y="3799154"/>
            <a:ext cx="8203997" cy="364700"/>
            <a:chOff x="2404909" y="3405344"/>
            <a:chExt cx="8203997" cy="269173"/>
          </a:xfrm>
        </p:grpSpPr>
        <p:sp>
          <p:nvSpPr>
            <p:cNvPr id="258" name="Rectangle 257">
              <a:extLst>
                <a:ext uri="{FF2B5EF4-FFF2-40B4-BE49-F238E27FC236}">
                  <a16:creationId xmlns="" xmlns:a16="http://schemas.microsoft.com/office/drawing/2014/main" id="{C2BEB0F5-85B5-514D-86C5-9901D654B2CA}"/>
                </a:ext>
              </a:extLst>
            </p:cNvPr>
            <p:cNvSpPr/>
            <p:nvPr/>
          </p:nvSpPr>
          <p:spPr>
            <a:xfrm>
              <a:off x="2404909" y="3405344"/>
              <a:ext cx="8203997" cy="26917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59" name="TextBox 258">
              <a:extLst>
                <a:ext uri="{FF2B5EF4-FFF2-40B4-BE49-F238E27FC236}">
                  <a16:creationId xmlns="" xmlns:a16="http://schemas.microsoft.com/office/drawing/2014/main" id="{8C01A178-E3D4-BC40-A3DA-D93993CAFF07}"/>
                </a:ext>
              </a:extLst>
            </p:cNvPr>
            <p:cNvSpPr txBox="1"/>
            <p:nvPr/>
          </p:nvSpPr>
          <p:spPr>
            <a:xfrm>
              <a:off x="7518590" y="3465580"/>
              <a:ext cx="1205458"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 Security Framework</a:t>
              </a:r>
              <a:endParaRPr lang="en-US" sz="1100" dirty="0"/>
            </a:p>
          </p:txBody>
        </p:sp>
        <p:sp>
          <p:nvSpPr>
            <p:cNvPr id="260" name="TextBox 259">
              <a:extLst>
                <a:ext uri="{FF2B5EF4-FFF2-40B4-BE49-F238E27FC236}">
                  <a16:creationId xmlns="" xmlns:a16="http://schemas.microsoft.com/office/drawing/2014/main" id="{1FCA8CCF-9B39-8D46-935A-FC7DF8A83345}"/>
                </a:ext>
              </a:extLst>
            </p:cNvPr>
            <p:cNvSpPr txBox="1"/>
            <p:nvPr/>
          </p:nvSpPr>
          <p:spPr>
            <a:xfrm>
              <a:off x="5997085" y="3456773"/>
              <a:ext cx="958597"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Instrumentation</a:t>
              </a:r>
              <a:endParaRPr lang="en-US" sz="1100" dirty="0"/>
            </a:p>
          </p:txBody>
        </p:sp>
        <p:sp>
          <p:nvSpPr>
            <p:cNvPr id="261" name="TextBox 260">
              <a:extLst>
                <a:ext uri="{FF2B5EF4-FFF2-40B4-BE49-F238E27FC236}">
                  <a16:creationId xmlns="" xmlns:a16="http://schemas.microsoft.com/office/drawing/2014/main" id="{2585AFC7-5CA6-FB48-8623-9CCF6AABBF25}"/>
                </a:ext>
              </a:extLst>
            </p:cNvPr>
            <p:cNvSpPr txBox="1"/>
            <p:nvPr/>
          </p:nvSpPr>
          <p:spPr>
            <a:xfrm>
              <a:off x="2771022" y="3465580"/>
              <a:ext cx="862417"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Auto Provision</a:t>
              </a:r>
              <a:endParaRPr lang="en-US" sz="1100" dirty="0"/>
            </a:p>
          </p:txBody>
        </p:sp>
        <p:sp>
          <p:nvSpPr>
            <p:cNvPr id="262" name="TextBox 261">
              <a:extLst>
                <a:ext uri="{FF2B5EF4-FFF2-40B4-BE49-F238E27FC236}">
                  <a16:creationId xmlns="" xmlns:a16="http://schemas.microsoft.com/office/drawing/2014/main" id="{30822CC4-0292-F748-A804-0F15C3EC1B67}"/>
                </a:ext>
              </a:extLst>
            </p:cNvPr>
            <p:cNvSpPr txBox="1"/>
            <p:nvPr/>
          </p:nvSpPr>
          <p:spPr>
            <a:xfrm>
              <a:off x="4437863" y="3465579"/>
              <a:ext cx="726160" cy="124938"/>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Auto Scaling</a:t>
              </a:r>
              <a:endParaRPr lang="en-US" sz="1100" dirty="0"/>
            </a:p>
          </p:txBody>
        </p:sp>
      </p:grpSp>
      <p:sp>
        <p:nvSpPr>
          <p:cNvPr id="2" name="Footer Placeholder 1">
            <a:extLst>
              <a:ext uri="{FF2B5EF4-FFF2-40B4-BE49-F238E27FC236}">
                <a16:creationId xmlns="" xmlns:a16="http://schemas.microsoft.com/office/drawing/2014/main" id="{113CEFE0-178A-FE46-BD5C-D770C98A9433}"/>
              </a:ext>
            </a:extLst>
          </p:cNvPr>
          <p:cNvSpPr>
            <a:spLocks noGrp="1"/>
          </p:cNvSpPr>
          <p:nvPr>
            <p:ph type="ftr" sz="quarter" idx="11"/>
          </p:nvPr>
        </p:nvSpPr>
        <p:spPr>
          <a:xfrm>
            <a:off x="5295900" y="6374844"/>
            <a:ext cx="5924549" cy="365125"/>
          </a:xfrm>
        </p:spPr>
        <p:txBody>
          <a:bodyPr/>
          <a:lstStyle/>
          <a:p>
            <a:r>
              <a:rPr lang="en-US" smtClean="0">
                <a:solidFill>
                  <a:srgbClr val="55565A">
                    <a:tint val="75000"/>
                  </a:srgbClr>
                </a:solidFill>
              </a:rPr>
              <a:t>Confidential property of Optum. Do not distribute or reproduce without express permission from Optum.</a:t>
            </a:r>
            <a:endParaRPr lang="en-US">
              <a:solidFill>
                <a:srgbClr val="55565A">
                  <a:tint val="75000"/>
                </a:srgbClr>
              </a:solidFill>
            </a:endParaRPr>
          </a:p>
        </p:txBody>
      </p:sp>
      <p:sp>
        <p:nvSpPr>
          <p:cNvPr id="3" name="Slide Number Placeholder 2">
            <a:extLst>
              <a:ext uri="{FF2B5EF4-FFF2-40B4-BE49-F238E27FC236}">
                <a16:creationId xmlns="" xmlns:a16="http://schemas.microsoft.com/office/drawing/2014/main" id="{97891D0D-1A5A-104A-B701-A2264C90D28A}"/>
              </a:ext>
            </a:extLst>
          </p:cNvPr>
          <p:cNvSpPr>
            <a:spLocks noGrp="1"/>
          </p:cNvSpPr>
          <p:nvPr>
            <p:ph type="sldNum" sz="quarter" idx="12"/>
          </p:nvPr>
        </p:nvSpPr>
        <p:spPr>
          <a:xfrm>
            <a:off x="11264900" y="6374844"/>
            <a:ext cx="542472" cy="365125"/>
          </a:xfrm>
        </p:spPr>
        <p:txBody>
          <a:bodyPr/>
          <a:lstStyle/>
          <a:p>
            <a:fld id="{3310D8EA-3107-4873-B9AB-DD7D3E79053A}" type="slidenum">
              <a:rPr lang="en-US" smtClean="0">
                <a:solidFill>
                  <a:srgbClr val="55565A">
                    <a:tint val="75000"/>
                  </a:srgbClr>
                </a:solidFill>
              </a:rPr>
              <a:pPr/>
              <a:t>70</a:t>
            </a:fld>
            <a:endParaRPr lang="en-US" dirty="0">
              <a:solidFill>
                <a:srgbClr val="55565A">
                  <a:tint val="75000"/>
                </a:srgbClr>
              </a:solidFill>
            </a:endParaRPr>
          </a:p>
        </p:txBody>
      </p:sp>
      <p:sp>
        <p:nvSpPr>
          <p:cNvPr id="213" name="Freeform 62">
            <a:extLst>
              <a:ext uri="{FF2B5EF4-FFF2-40B4-BE49-F238E27FC236}">
                <a16:creationId xmlns="" xmlns:a16="http://schemas.microsoft.com/office/drawing/2014/main" id="{F18F58A0-BC32-B84F-8BC3-046B4D9970E6}"/>
              </a:ext>
            </a:extLst>
          </p:cNvPr>
          <p:cNvSpPr>
            <a:spLocks noEditPoints="1"/>
          </p:cNvSpPr>
          <p:nvPr/>
        </p:nvSpPr>
        <p:spPr bwMode="auto">
          <a:xfrm>
            <a:off x="3164906" y="1844676"/>
            <a:ext cx="494507" cy="304800"/>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8" tIns="44824" rIns="89648" bIns="44824" numCol="1" anchor="t" anchorCtr="0" compatLnSpc="1">
            <a:prstTxWarp prst="textNoShape">
              <a:avLst/>
            </a:prstTxWarp>
          </a:bodyPr>
          <a:lstStyle/>
          <a:p>
            <a:endParaRPr lang="en-US" dirty="0">
              <a:solidFill>
                <a:prstClr val="black"/>
              </a:solidFill>
              <a:latin typeface="Calibri"/>
            </a:endParaRPr>
          </a:p>
        </p:txBody>
      </p:sp>
      <p:sp>
        <p:nvSpPr>
          <p:cNvPr id="214" name="Freeform 12">
            <a:extLst>
              <a:ext uri="{FF2B5EF4-FFF2-40B4-BE49-F238E27FC236}">
                <a16:creationId xmlns="" xmlns:a16="http://schemas.microsoft.com/office/drawing/2014/main" id="{56181494-518C-974E-B244-56A37306DE75}"/>
              </a:ext>
            </a:extLst>
          </p:cNvPr>
          <p:cNvSpPr>
            <a:spLocks noEditPoints="1"/>
          </p:cNvSpPr>
          <p:nvPr/>
        </p:nvSpPr>
        <p:spPr bwMode="auto">
          <a:xfrm>
            <a:off x="5556807" y="1854828"/>
            <a:ext cx="271649" cy="335534"/>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nvGrpSpPr>
          <p:cNvPr id="209" name="Group 208">
            <a:extLst>
              <a:ext uri="{FF2B5EF4-FFF2-40B4-BE49-F238E27FC236}">
                <a16:creationId xmlns="" xmlns:a16="http://schemas.microsoft.com/office/drawing/2014/main" id="{355F04AC-0B10-B545-890A-A742FF68AB3E}"/>
              </a:ext>
            </a:extLst>
          </p:cNvPr>
          <p:cNvGrpSpPr/>
          <p:nvPr/>
        </p:nvGrpSpPr>
        <p:grpSpPr>
          <a:xfrm>
            <a:off x="7921502" y="1771208"/>
            <a:ext cx="301005" cy="463704"/>
            <a:chOff x="2767013" y="2630488"/>
            <a:chExt cx="373062" cy="574675"/>
          </a:xfrm>
        </p:grpSpPr>
        <p:sp>
          <p:nvSpPr>
            <p:cNvPr id="211" name="Freeform 25">
              <a:extLst>
                <a:ext uri="{FF2B5EF4-FFF2-40B4-BE49-F238E27FC236}">
                  <a16:creationId xmlns="" xmlns:a16="http://schemas.microsoft.com/office/drawing/2014/main" id="{BB8014AE-0CE4-ED4D-83F1-36F91E2A3107}"/>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12" name="Freeform 26">
              <a:extLst>
                <a:ext uri="{FF2B5EF4-FFF2-40B4-BE49-F238E27FC236}">
                  <a16:creationId xmlns="" xmlns:a16="http://schemas.microsoft.com/office/drawing/2014/main" id="{8E48B3E6-34DA-0D43-AA32-B900402EEA4F}"/>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37" name="Rectangle 136">
            <a:extLst>
              <a:ext uri="{FF2B5EF4-FFF2-40B4-BE49-F238E27FC236}">
                <a16:creationId xmlns="" xmlns:a16="http://schemas.microsoft.com/office/drawing/2014/main" id="{0DAF4B2A-13D3-3A4B-AF1C-424C714AF9C1}"/>
              </a:ext>
            </a:extLst>
          </p:cNvPr>
          <p:cNvSpPr/>
          <p:nvPr/>
        </p:nvSpPr>
        <p:spPr>
          <a:xfrm>
            <a:off x="9962357" y="1615430"/>
            <a:ext cx="1476565" cy="814773"/>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lstStyle/>
          <a:p>
            <a:r>
              <a:rPr lang="en-US" sz="1100" b="1" dirty="0">
                <a:solidFill>
                  <a:srgbClr val="D0D0CE"/>
                </a:solidFill>
                <a:latin typeface="Calibri" panose="020F0502020204030204" pitchFamily="34" charset="0"/>
                <a:cs typeface="Calibri" panose="020F0502020204030204" pitchFamily="34" charset="0"/>
              </a:rPr>
              <a:t>Commercial </a:t>
            </a:r>
          </a:p>
          <a:p>
            <a:r>
              <a:rPr lang="en-US" sz="1100" b="1" dirty="0">
                <a:solidFill>
                  <a:srgbClr val="D0D0CE"/>
                </a:solidFill>
                <a:latin typeface="Calibri" panose="020F0502020204030204" pitchFamily="34" charset="0"/>
                <a:cs typeface="Calibri" panose="020F0502020204030204" pitchFamily="34" charset="0"/>
              </a:rPr>
              <a:t>Products</a:t>
            </a:r>
          </a:p>
        </p:txBody>
      </p:sp>
      <p:sp>
        <p:nvSpPr>
          <p:cNvPr id="138" name="TextBox 137">
            <a:extLst>
              <a:ext uri="{FF2B5EF4-FFF2-40B4-BE49-F238E27FC236}">
                <a16:creationId xmlns="" xmlns:a16="http://schemas.microsoft.com/office/drawing/2014/main" id="{73A82246-E683-8B4D-A958-7C54E2827E20}"/>
              </a:ext>
            </a:extLst>
          </p:cNvPr>
          <p:cNvSpPr txBox="1"/>
          <p:nvPr/>
        </p:nvSpPr>
        <p:spPr>
          <a:xfrm>
            <a:off x="10727733" y="1672322"/>
            <a:ext cx="711189" cy="461665"/>
          </a:xfrm>
          <a:prstGeom prst="rect">
            <a:avLst/>
          </a:prstGeom>
          <a:noFill/>
        </p:spPr>
        <p:txBody>
          <a:bodyPr wrap="square" rtlCol="0">
            <a:spAutoFit/>
          </a:bodyPr>
          <a:lstStyle/>
          <a:p>
            <a:r>
              <a:rPr lang="en-US" sz="1200" b="1" dirty="0">
                <a:solidFill>
                  <a:srgbClr val="F79646">
                    <a:lumMod val="75000"/>
                  </a:srgbClr>
                </a:solidFill>
                <a:latin typeface="Calibri"/>
              </a:rPr>
              <a:t>Optum </a:t>
            </a:r>
            <a:r>
              <a:rPr lang="en-US" sz="1200" b="1" dirty="0" smtClean="0">
                <a:solidFill>
                  <a:srgbClr val="F79646">
                    <a:lumMod val="75000"/>
                  </a:srgbClr>
                </a:solidFill>
                <a:latin typeface="Calibri"/>
              </a:rPr>
              <a:t>Health</a:t>
            </a:r>
            <a:endParaRPr lang="en-US" sz="1200" b="1" dirty="0">
              <a:solidFill>
                <a:srgbClr val="F79646">
                  <a:lumMod val="75000"/>
                </a:srgbClr>
              </a:solidFill>
              <a:latin typeface="Calibri"/>
            </a:endParaRPr>
          </a:p>
        </p:txBody>
      </p:sp>
      <p:grpSp>
        <p:nvGrpSpPr>
          <p:cNvPr id="139" name="Group 138">
            <a:extLst>
              <a:ext uri="{FF2B5EF4-FFF2-40B4-BE49-F238E27FC236}">
                <a16:creationId xmlns="" xmlns:a16="http://schemas.microsoft.com/office/drawing/2014/main" id="{B3D1323D-FC9E-6042-9A23-7E97C19813F6}"/>
              </a:ext>
            </a:extLst>
          </p:cNvPr>
          <p:cNvGrpSpPr/>
          <p:nvPr/>
        </p:nvGrpSpPr>
        <p:grpSpPr>
          <a:xfrm>
            <a:off x="10422898" y="1799694"/>
            <a:ext cx="301005" cy="463704"/>
            <a:chOff x="2767013" y="2630488"/>
            <a:chExt cx="373062" cy="574675"/>
          </a:xfrm>
        </p:grpSpPr>
        <p:sp>
          <p:nvSpPr>
            <p:cNvPr id="140" name="Freeform 25">
              <a:extLst>
                <a:ext uri="{FF2B5EF4-FFF2-40B4-BE49-F238E27FC236}">
                  <a16:creationId xmlns="" xmlns:a16="http://schemas.microsoft.com/office/drawing/2014/main" id="{F303E0B0-7233-F94E-8E2B-F91BE16E5346}"/>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41" name="Freeform 26">
              <a:extLst>
                <a:ext uri="{FF2B5EF4-FFF2-40B4-BE49-F238E27FC236}">
                  <a16:creationId xmlns="" xmlns:a16="http://schemas.microsoft.com/office/drawing/2014/main" id="{466E79FC-AA35-D143-B47F-034A22A51829}"/>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43" name="Rectangle 142">
            <a:extLst>
              <a:ext uri="{FF2B5EF4-FFF2-40B4-BE49-F238E27FC236}">
                <a16:creationId xmlns="" xmlns:a16="http://schemas.microsoft.com/office/drawing/2014/main" id="{B37479FE-5CB2-D44C-9BF5-75FBEB8DA514}"/>
              </a:ext>
            </a:extLst>
          </p:cNvPr>
          <p:cNvSpPr/>
          <p:nvPr/>
        </p:nvSpPr>
        <p:spPr>
          <a:xfrm>
            <a:off x="750069" y="1784366"/>
            <a:ext cx="511693" cy="459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b="1" dirty="0" smtClean="0">
                <a:solidFill>
                  <a:srgbClr val="FFFFFF"/>
                </a:solidFill>
              </a:rPr>
              <a:t>Rx Technology Platform</a:t>
            </a:r>
            <a:endParaRPr lang="en-US" b="1" dirty="0">
              <a:solidFill>
                <a:srgbClr val="FFFFFF"/>
              </a:solidFill>
            </a:endParaRPr>
          </a:p>
        </p:txBody>
      </p:sp>
      <p:sp>
        <p:nvSpPr>
          <p:cNvPr id="145" name="Rounded Rectangle 144">
            <a:extLst>
              <a:ext uri="{FF2B5EF4-FFF2-40B4-BE49-F238E27FC236}">
                <a16:creationId xmlns="" xmlns:a16="http://schemas.microsoft.com/office/drawing/2014/main" id="{6C25EBA0-6C92-144C-9D35-B302D1F684CA}"/>
              </a:ext>
            </a:extLst>
          </p:cNvPr>
          <p:cNvSpPr/>
          <p:nvPr/>
        </p:nvSpPr>
        <p:spPr>
          <a:xfrm>
            <a:off x="8090189" y="38317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6" name="Rounded Rectangle 145">
            <a:extLst>
              <a:ext uri="{FF2B5EF4-FFF2-40B4-BE49-F238E27FC236}">
                <a16:creationId xmlns="" xmlns:a16="http://schemas.microsoft.com/office/drawing/2014/main" id="{6C25EBA0-6C92-144C-9D35-B302D1F684CA}"/>
              </a:ext>
            </a:extLst>
          </p:cNvPr>
          <p:cNvSpPr/>
          <p:nvPr/>
        </p:nvSpPr>
        <p:spPr>
          <a:xfrm>
            <a:off x="6343621" y="3831718"/>
            <a:ext cx="1577881"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7" name="Rounded Rectangle 146">
            <a:extLst>
              <a:ext uri="{FF2B5EF4-FFF2-40B4-BE49-F238E27FC236}">
                <a16:creationId xmlns="" xmlns:a16="http://schemas.microsoft.com/office/drawing/2014/main" id="{6C25EBA0-6C92-144C-9D35-B302D1F684CA}"/>
              </a:ext>
            </a:extLst>
          </p:cNvPr>
          <p:cNvSpPr/>
          <p:nvPr/>
        </p:nvSpPr>
        <p:spPr>
          <a:xfrm>
            <a:off x="4745434" y="38317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8" name="Rounded Rectangle 147">
            <a:extLst>
              <a:ext uri="{FF2B5EF4-FFF2-40B4-BE49-F238E27FC236}">
                <a16:creationId xmlns="" xmlns:a16="http://schemas.microsoft.com/office/drawing/2014/main" id="{6C25EBA0-6C92-144C-9D35-B302D1F684CA}"/>
              </a:ext>
            </a:extLst>
          </p:cNvPr>
          <p:cNvSpPr/>
          <p:nvPr/>
        </p:nvSpPr>
        <p:spPr>
          <a:xfrm>
            <a:off x="3128035" y="383171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9" name="Rectangle 148">
            <a:extLst>
              <a:ext uri="{FF2B5EF4-FFF2-40B4-BE49-F238E27FC236}">
                <a16:creationId xmlns="" xmlns:a16="http://schemas.microsoft.com/office/drawing/2014/main" id="{830FBA62-ED8D-1A42-AE5D-D5B23E787777}"/>
              </a:ext>
            </a:extLst>
          </p:cNvPr>
          <p:cNvSpPr/>
          <p:nvPr/>
        </p:nvSpPr>
        <p:spPr>
          <a:xfrm>
            <a:off x="7270498" y="5765443"/>
            <a:ext cx="3926589" cy="174346"/>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Dedicated / Virtual Hosting</a:t>
            </a:r>
            <a:endParaRPr lang="en-US" sz="1100" b="1" dirty="0">
              <a:solidFill>
                <a:srgbClr val="E87722"/>
              </a:solidFill>
            </a:endParaRPr>
          </a:p>
        </p:txBody>
      </p:sp>
      <p:sp>
        <p:nvSpPr>
          <p:cNvPr id="160" name="Rounded Rectangle 159">
            <a:extLst>
              <a:ext uri="{FF2B5EF4-FFF2-40B4-BE49-F238E27FC236}">
                <a16:creationId xmlns="" xmlns:a16="http://schemas.microsoft.com/office/drawing/2014/main" id="{6C25EBA0-6C92-144C-9D35-B302D1F684CA}"/>
              </a:ext>
            </a:extLst>
          </p:cNvPr>
          <p:cNvSpPr/>
          <p:nvPr/>
        </p:nvSpPr>
        <p:spPr>
          <a:xfrm>
            <a:off x="9674505" y="3820224"/>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61" name="TextBox 160">
            <a:extLst>
              <a:ext uri="{FF2B5EF4-FFF2-40B4-BE49-F238E27FC236}">
                <a16:creationId xmlns="" xmlns:a16="http://schemas.microsoft.com/office/drawing/2014/main" id="{8C01A178-E3D4-BC40-A3DA-D93993CAFF07}"/>
              </a:ext>
            </a:extLst>
          </p:cNvPr>
          <p:cNvSpPr txBox="1"/>
          <p:nvPr/>
        </p:nvSpPr>
        <p:spPr>
          <a:xfrm>
            <a:off x="9900105" y="3910804"/>
            <a:ext cx="971421"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smtClean="0"/>
              <a:t>Containerization</a:t>
            </a:r>
            <a:endParaRPr lang="en-US" sz="1100" dirty="0"/>
          </a:p>
        </p:txBody>
      </p:sp>
      <p:sp>
        <p:nvSpPr>
          <p:cNvPr id="4" name="TextBox 3"/>
          <p:cNvSpPr txBox="1"/>
          <p:nvPr/>
        </p:nvSpPr>
        <p:spPr>
          <a:xfrm>
            <a:off x="3821085" y="1869079"/>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Portals</a:t>
            </a:r>
          </a:p>
          <a:p>
            <a:pPr marL="171450" indent="-171450">
              <a:buFont typeface="Arial" panose="020B0604020202020204" pitchFamily="34" charset="0"/>
              <a:buChar char="•"/>
            </a:pPr>
            <a:r>
              <a:rPr lang="en-US" sz="1000" dirty="0" smtClean="0">
                <a:solidFill>
                  <a:srgbClr val="55565A"/>
                </a:solidFill>
              </a:rPr>
              <a:t>Mobile</a:t>
            </a:r>
          </a:p>
          <a:p>
            <a:pPr marL="171450" indent="-171450">
              <a:buFont typeface="Arial" panose="020B0604020202020204" pitchFamily="34" charset="0"/>
              <a:buChar char="•"/>
            </a:pPr>
            <a:r>
              <a:rPr lang="en-US" sz="1000" dirty="0" smtClean="0">
                <a:solidFill>
                  <a:srgbClr val="55565A"/>
                </a:solidFill>
              </a:rPr>
              <a:t>Navigator / IVR</a:t>
            </a:r>
          </a:p>
        </p:txBody>
      </p:sp>
      <p:sp>
        <p:nvSpPr>
          <p:cNvPr id="166" name="TextBox 165"/>
          <p:cNvSpPr txBox="1"/>
          <p:nvPr/>
        </p:nvSpPr>
        <p:spPr>
          <a:xfrm>
            <a:off x="6116084" y="1891637"/>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IRIS</a:t>
            </a:r>
          </a:p>
          <a:p>
            <a:pPr marL="171450" indent="-171450">
              <a:buFont typeface="Arial" panose="020B0604020202020204" pitchFamily="34" charset="0"/>
              <a:buChar char="•"/>
            </a:pPr>
            <a:r>
              <a:rPr lang="en-US" sz="1000" dirty="0" smtClean="0">
                <a:solidFill>
                  <a:srgbClr val="55565A"/>
                </a:solidFill>
              </a:rPr>
              <a:t>RxClaim</a:t>
            </a:r>
          </a:p>
          <a:p>
            <a:pPr marL="171450" indent="-171450">
              <a:buFont typeface="Arial" panose="020B0604020202020204" pitchFamily="34" charset="0"/>
              <a:buChar char="•"/>
            </a:pPr>
            <a:endParaRPr lang="en-US" sz="1000" dirty="0" smtClean="0">
              <a:solidFill>
                <a:srgbClr val="55565A"/>
              </a:solidFill>
            </a:endParaRPr>
          </a:p>
        </p:txBody>
      </p:sp>
      <p:sp>
        <p:nvSpPr>
          <p:cNvPr id="169" name="TextBox 168"/>
          <p:cNvSpPr txBox="1"/>
          <p:nvPr/>
        </p:nvSpPr>
        <p:spPr>
          <a:xfrm>
            <a:off x="8286968" y="1854265"/>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PAS /ePAS</a:t>
            </a:r>
          </a:p>
          <a:p>
            <a:pPr marL="171450" indent="-171450">
              <a:buFont typeface="Arial" panose="020B0604020202020204" pitchFamily="34" charset="0"/>
              <a:buChar char="•"/>
            </a:pPr>
            <a:r>
              <a:rPr lang="en-US" sz="1000" dirty="0" smtClean="0">
                <a:solidFill>
                  <a:srgbClr val="55565A"/>
                </a:solidFill>
              </a:rPr>
              <a:t>PCMS</a:t>
            </a:r>
          </a:p>
          <a:p>
            <a:pPr marL="171450" indent="-171450">
              <a:buFont typeface="Arial" panose="020B0604020202020204" pitchFamily="34" charset="0"/>
              <a:buChar char="•"/>
            </a:pPr>
            <a:endParaRPr lang="en-US" sz="1000" dirty="0" smtClean="0">
              <a:solidFill>
                <a:srgbClr val="55565A"/>
              </a:solidFill>
            </a:endParaRPr>
          </a:p>
        </p:txBody>
      </p:sp>
      <p:sp>
        <p:nvSpPr>
          <p:cNvPr id="5" name="TextBox 4"/>
          <p:cNvSpPr txBox="1"/>
          <p:nvPr/>
        </p:nvSpPr>
        <p:spPr>
          <a:xfrm>
            <a:off x="3486164" y="224287"/>
            <a:ext cx="3336702" cy="369332"/>
          </a:xfrm>
          <a:prstGeom prst="rect">
            <a:avLst/>
          </a:prstGeom>
          <a:noFill/>
        </p:spPr>
        <p:txBody>
          <a:bodyPr wrap="square" rtlCol="0">
            <a:spAutoFit/>
          </a:bodyPr>
          <a:lstStyle/>
          <a:p>
            <a:r>
              <a:rPr lang="en-US" dirty="0" smtClean="0">
                <a:solidFill>
                  <a:srgbClr val="55565A"/>
                </a:solidFill>
              </a:rPr>
              <a:t>Platform - Current</a:t>
            </a:r>
          </a:p>
        </p:txBody>
      </p:sp>
      <p:sp>
        <p:nvSpPr>
          <p:cNvPr id="90" name="TextBox 89">
            <a:extLst>
              <a:ext uri="{FF2B5EF4-FFF2-40B4-BE49-F238E27FC236}">
                <a16:creationId xmlns="" xmlns:a16="http://schemas.microsoft.com/office/drawing/2014/main" id="{024C9068-9C7C-CB49-91B5-D1D6A1C1A145}"/>
              </a:ext>
            </a:extLst>
          </p:cNvPr>
          <p:cNvSpPr txBox="1"/>
          <p:nvPr/>
        </p:nvSpPr>
        <p:spPr>
          <a:xfrm>
            <a:off x="3132746" y="4960718"/>
            <a:ext cx="444352" cy="276999"/>
          </a:xfrm>
          <a:prstGeom prst="rect">
            <a:avLst/>
          </a:prstGeom>
          <a:noFill/>
        </p:spPr>
        <p:txBody>
          <a:bodyPr wrap="none" rtlCol="0">
            <a:spAutoFit/>
          </a:bodyPr>
          <a:lstStyle/>
          <a:p>
            <a:r>
              <a:rPr lang="en-US" sz="1200" b="1" dirty="0" smtClean="0">
                <a:solidFill>
                  <a:srgbClr val="F79646">
                    <a:lumMod val="75000"/>
                  </a:srgbClr>
                </a:solidFill>
                <a:latin typeface="Calibri"/>
              </a:rPr>
              <a:t>App</a:t>
            </a:r>
            <a:endParaRPr lang="en-US" sz="1200" b="1" dirty="0">
              <a:solidFill>
                <a:srgbClr val="F79646">
                  <a:lumMod val="75000"/>
                </a:srgbClr>
              </a:solidFill>
              <a:latin typeface="Calibri"/>
            </a:endParaRPr>
          </a:p>
        </p:txBody>
      </p:sp>
      <p:sp>
        <p:nvSpPr>
          <p:cNvPr id="91" name="TextBox 90">
            <a:extLst>
              <a:ext uri="{FF2B5EF4-FFF2-40B4-BE49-F238E27FC236}">
                <a16:creationId xmlns="" xmlns:a16="http://schemas.microsoft.com/office/drawing/2014/main" id="{024C9068-9C7C-CB49-91B5-D1D6A1C1A145}"/>
              </a:ext>
            </a:extLst>
          </p:cNvPr>
          <p:cNvSpPr txBox="1"/>
          <p:nvPr/>
        </p:nvSpPr>
        <p:spPr>
          <a:xfrm>
            <a:off x="3147130" y="4543802"/>
            <a:ext cx="817019" cy="276999"/>
          </a:xfrm>
          <a:prstGeom prst="rect">
            <a:avLst/>
          </a:prstGeom>
          <a:noFill/>
        </p:spPr>
        <p:txBody>
          <a:bodyPr wrap="none" rtlCol="0">
            <a:spAutoFit/>
          </a:bodyPr>
          <a:lstStyle/>
          <a:p>
            <a:r>
              <a:rPr lang="en-US" sz="1200" b="1" dirty="0" smtClean="0">
                <a:solidFill>
                  <a:srgbClr val="F79646">
                    <a:lumMod val="75000"/>
                  </a:srgbClr>
                </a:solidFill>
                <a:latin typeface="Calibri"/>
              </a:rPr>
              <a:t>Web/Pres</a:t>
            </a:r>
            <a:endParaRPr lang="en-US" sz="1200" b="1" dirty="0">
              <a:solidFill>
                <a:srgbClr val="F79646">
                  <a:lumMod val="75000"/>
                </a:srgbClr>
              </a:solidFill>
              <a:latin typeface="Calibri"/>
            </a:endParaRPr>
          </a:p>
        </p:txBody>
      </p:sp>
      <p:sp>
        <p:nvSpPr>
          <p:cNvPr id="92" name="Rounded Rectangle 91">
            <a:extLst>
              <a:ext uri="{FF2B5EF4-FFF2-40B4-BE49-F238E27FC236}">
                <a16:creationId xmlns="" xmlns:a16="http://schemas.microsoft.com/office/drawing/2014/main" id="{D93BF162-7468-C34F-AC99-968AF4C7A3CA}"/>
              </a:ext>
            </a:extLst>
          </p:cNvPr>
          <p:cNvSpPr/>
          <p:nvPr/>
        </p:nvSpPr>
        <p:spPr>
          <a:xfrm>
            <a:off x="3888165" y="453540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IIS</a:t>
            </a:r>
            <a:endParaRPr lang="en-US" sz="800" kern="0" dirty="0">
              <a:solidFill>
                <a:prstClr val="black"/>
              </a:solidFill>
              <a:latin typeface="Calibri"/>
            </a:endParaRPr>
          </a:p>
        </p:txBody>
      </p:sp>
      <p:sp>
        <p:nvSpPr>
          <p:cNvPr id="93" name="Rounded Rectangle 92">
            <a:extLst>
              <a:ext uri="{FF2B5EF4-FFF2-40B4-BE49-F238E27FC236}">
                <a16:creationId xmlns="" xmlns:a16="http://schemas.microsoft.com/office/drawing/2014/main" id="{FE66C20B-A259-FE4E-828F-4189FA1BE8FF}"/>
              </a:ext>
            </a:extLst>
          </p:cNvPr>
          <p:cNvSpPr/>
          <p:nvPr/>
        </p:nvSpPr>
        <p:spPr>
          <a:xfrm>
            <a:off x="4634033" y="453540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Web srvr </a:t>
            </a:r>
            <a:endParaRPr lang="en-US" sz="800" kern="0" dirty="0">
              <a:solidFill>
                <a:prstClr val="black"/>
              </a:solidFill>
              <a:latin typeface="Calibri"/>
            </a:endParaRPr>
          </a:p>
        </p:txBody>
      </p:sp>
      <p:sp>
        <p:nvSpPr>
          <p:cNvPr id="94" name="Rounded Rectangle 93">
            <a:extLst>
              <a:ext uri="{FF2B5EF4-FFF2-40B4-BE49-F238E27FC236}">
                <a16:creationId xmlns="" xmlns:a16="http://schemas.microsoft.com/office/drawing/2014/main" id="{93778287-D4BC-E041-9C5B-778E13769812}"/>
              </a:ext>
            </a:extLst>
          </p:cNvPr>
          <p:cNvSpPr/>
          <p:nvPr/>
        </p:nvSpPr>
        <p:spPr>
          <a:xfrm>
            <a:off x="5340973" y="453540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Wb serv</a:t>
            </a:r>
            <a:endParaRPr lang="en-US" sz="800" kern="0" dirty="0">
              <a:solidFill>
                <a:prstClr val="black"/>
              </a:solidFill>
              <a:latin typeface="Calibri"/>
            </a:endParaRPr>
          </a:p>
        </p:txBody>
      </p:sp>
      <p:sp>
        <p:nvSpPr>
          <p:cNvPr id="6" name="Rounded Rectangle 5"/>
          <p:cNvSpPr/>
          <p:nvPr/>
        </p:nvSpPr>
        <p:spPr>
          <a:xfrm>
            <a:off x="3118843" y="6057916"/>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OSFI</a:t>
            </a:r>
            <a:endParaRPr lang="en-US" sz="1067" kern="0" dirty="0">
              <a:solidFill>
                <a:srgbClr val="55565A"/>
              </a:solidFill>
            </a:endParaRPr>
          </a:p>
        </p:txBody>
      </p:sp>
      <p:sp>
        <p:nvSpPr>
          <p:cNvPr id="97" name="Rounded Rectangle 96"/>
          <p:cNvSpPr/>
          <p:nvPr/>
        </p:nvSpPr>
        <p:spPr>
          <a:xfrm>
            <a:off x="3855588" y="6065632"/>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Azure</a:t>
            </a:r>
            <a:endParaRPr lang="en-US" sz="1067" kern="0" dirty="0">
              <a:solidFill>
                <a:srgbClr val="55565A"/>
              </a:solidFill>
            </a:endParaRPr>
          </a:p>
        </p:txBody>
      </p:sp>
      <p:sp>
        <p:nvSpPr>
          <p:cNvPr id="103" name="Rectangle 102">
            <a:extLst>
              <a:ext uri="{FF2B5EF4-FFF2-40B4-BE49-F238E27FC236}">
                <a16:creationId xmlns="" xmlns:a16="http://schemas.microsoft.com/office/drawing/2014/main" id="{2DD9343B-BD58-2548-8CC0-2BA7B557591C}"/>
              </a:ext>
            </a:extLst>
          </p:cNvPr>
          <p:cNvSpPr/>
          <p:nvPr/>
        </p:nvSpPr>
        <p:spPr>
          <a:xfrm>
            <a:off x="7270498" y="4378456"/>
            <a:ext cx="3991766" cy="130758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98" name="Rounded Rectangle 97"/>
          <p:cNvSpPr/>
          <p:nvPr/>
        </p:nvSpPr>
        <p:spPr>
          <a:xfrm>
            <a:off x="4595888" y="6067083"/>
            <a:ext cx="652457"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AWS</a:t>
            </a:r>
            <a:endParaRPr lang="en-US" sz="1067" kern="0" dirty="0">
              <a:solidFill>
                <a:srgbClr val="55565A"/>
              </a:solidFill>
            </a:endParaRPr>
          </a:p>
        </p:txBody>
      </p:sp>
      <p:sp>
        <p:nvSpPr>
          <p:cNvPr id="121" name="Rounded Rectangle 120">
            <a:extLst>
              <a:ext uri="{FF2B5EF4-FFF2-40B4-BE49-F238E27FC236}">
                <a16:creationId xmlns="" xmlns:a16="http://schemas.microsoft.com/office/drawing/2014/main" id="{B68A68B6-92B6-EB4D-B6E7-380D14B3A73B}"/>
              </a:ext>
            </a:extLst>
          </p:cNvPr>
          <p:cNvSpPr/>
          <p:nvPr/>
        </p:nvSpPr>
        <p:spPr>
          <a:xfrm>
            <a:off x="6700496" y="5273981"/>
            <a:ext cx="1034061" cy="160188"/>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Performance Test </a:t>
            </a:r>
            <a:endParaRPr lang="en-US" sz="800" kern="0" dirty="0">
              <a:solidFill>
                <a:prstClr val="black"/>
              </a:solidFill>
              <a:latin typeface="Calibri"/>
            </a:endParaRPr>
          </a:p>
        </p:txBody>
      </p:sp>
      <p:sp>
        <p:nvSpPr>
          <p:cNvPr id="122" name="Rounded Rectangle 121">
            <a:extLst>
              <a:ext uri="{FF2B5EF4-FFF2-40B4-BE49-F238E27FC236}">
                <a16:creationId xmlns="" xmlns:a16="http://schemas.microsoft.com/office/drawing/2014/main" id="{2C8E230D-5CAF-2F4F-80D7-FF964DB0D7C4}"/>
              </a:ext>
            </a:extLst>
          </p:cNvPr>
          <p:cNvSpPr/>
          <p:nvPr/>
        </p:nvSpPr>
        <p:spPr>
          <a:xfrm>
            <a:off x="6700496" y="5484090"/>
            <a:ext cx="1046162" cy="143522"/>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Certs Mgmnt</a:t>
            </a:r>
            <a:endParaRPr lang="en-US" sz="800" kern="0" dirty="0">
              <a:solidFill>
                <a:prstClr val="black"/>
              </a:solidFill>
              <a:latin typeface="Calibri"/>
            </a:endParaRPr>
          </a:p>
        </p:txBody>
      </p:sp>
      <p:sp>
        <p:nvSpPr>
          <p:cNvPr id="124" name="Rounded Rectangle 123">
            <a:extLst>
              <a:ext uri="{FF2B5EF4-FFF2-40B4-BE49-F238E27FC236}">
                <a16:creationId xmlns="" xmlns:a16="http://schemas.microsoft.com/office/drawing/2014/main" id="{B5788315-6ADB-CB44-850D-F5F5BE90C3E6}"/>
              </a:ext>
            </a:extLst>
          </p:cNvPr>
          <p:cNvSpPr/>
          <p:nvPr/>
        </p:nvSpPr>
        <p:spPr>
          <a:xfrm>
            <a:off x="6700496" y="4622336"/>
            <a:ext cx="1046162"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CI/CD</a:t>
            </a:r>
            <a:endParaRPr lang="en-US" sz="800" kern="0" dirty="0">
              <a:solidFill>
                <a:prstClr val="black"/>
              </a:solidFill>
              <a:latin typeface="Calibri"/>
            </a:endParaRPr>
          </a:p>
        </p:txBody>
      </p:sp>
      <p:sp>
        <p:nvSpPr>
          <p:cNvPr id="127" name="Rounded Rectangle 126">
            <a:extLst>
              <a:ext uri="{FF2B5EF4-FFF2-40B4-BE49-F238E27FC236}">
                <a16:creationId xmlns="" xmlns:a16="http://schemas.microsoft.com/office/drawing/2014/main" id="{D7E578CE-9656-D140-ACA3-0BCBF2A35852}"/>
              </a:ext>
            </a:extLst>
          </p:cNvPr>
          <p:cNvSpPr/>
          <p:nvPr/>
        </p:nvSpPr>
        <p:spPr>
          <a:xfrm>
            <a:off x="6700496" y="4436186"/>
            <a:ext cx="1034061"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Capacity Mngt</a:t>
            </a:r>
            <a:endParaRPr lang="en-US" sz="800" kern="0" dirty="0">
              <a:solidFill>
                <a:prstClr val="black"/>
              </a:solidFill>
              <a:latin typeface="Calibri"/>
            </a:endParaRPr>
          </a:p>
        </p:txBody>
      </p:sp>
      <p:sp>
        <p:nvSpPr>
          <p:cNvPr id="129" name="Rounded Rectangle 128">
            <a:extLst>
              <a:ext uri="{FF2B5EF4-FFF2-40B4-BE49-F238E27FC236}">
                <a16:creationId xmlns="" xmlns:a16="http://schemas.microsoft.com/office/drawing/2014/main" id="{80CD2BA4-60D0-3241-B088-DD254ABB2862}"/>
              </a:ext>
            </a:extLst>
          </p:cNvPr>
          <p:cNvSpPr/>
          <p:nvPr/>
        </p:nvSpPr>
        <p:spPr>
          <a:xfrm>
            <a:off x="6700496" y="5079981"/>
            <a:ext cx="1046162" cy="11936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Environment Mgt</a:t>
            </a:r>
            <a:endParaRPr lang="en-US" sz="800" kern="0" dirty="0">
              <a:solidFill>
                <a:prstClr val="black"/>
              </a:solidFill>
              <a:latin typeface="Calibri"/>
            </a:endParaRPr>
          </a:p>
        </p:txBody>
      </p:sp>
      <p:sp>
        <p:nvSpPr>
          <p:cNvPr id="229" name="Rounded Rectangle 228">
            <a:extLst>
              <a:ext uri="{FF2B5EF4-FFF2-40B4-BE49-F238E27FC236}">
                <a16:creationId xmlns="" xmlns:a16="http://schemas.microsoft.com/office/drawing/2014/main" id="{F7D91AED-0FD7-8E4A-ABB4-258BCA429CB2}"/>
              </a:ext>
            </a:extLst>
          </p:cNvPr>
          <p:cNvSpPr/>
          <p:nvPr/>
        </p:nvSpPr>
        <p:spPr>
          <a:xfrm>
            <a:off x="6700496" y="4925217"/>
            <a:ext cx="1046162" cy="12254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Reporting</a:t>
            </a:r>
            <a:endParaRPr lang="en-US" sz="800" kern="0" dirty="0">
              <a:solidFill>
                <a:prstClr val="black"/>
              </a:solidFill>
              <a:latin typeface="Calibri"/>
            </a:endParaRPr>
          </a:p>
        </p:txBody>
      </p:sp>
      <p:sp>
        <p:nvSpPr>
          <p:cNvPr id="104" name="Rounded Rectangle 103">
            <a:extLst>
              <a:ext uri="{FF2B5EF4-FFF2-40B4-BE49-F238E27FC236}">
                <a16:creationId xmlns="" xmlns:a16="http://schemas.microsoft.com/office/drawing/2014/main" id="{30B2624E-16E3-474B-8CB6-1829E3FF4C99}"/>
              </a:ext>
            </a:extLst>
          </p:cNvPr>
          <p:cNvSpPr/>
          <p:nvPr/>
        </p:nvSpPr>
        <p:spPr>
          <a:xfrm>
            <a:off x="8252612" y="494082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jBOSS</a:t>
            </a:r>
            <a:endParaRPr lang="en-US" sz="800" kern="0" dirty="0">
              <a:solidFill>
                <a:prstClr val="black"/>
              </a:solidFill>
              <a:latin typeface="Calibri"/>
            </a:endParaRPr>
          </a:p>
        </p:txBody>
      </p:sp>
      <p:sp>
        <p:nvSpPr>
          <p:cNvPr id="108" name="Rounded Rectangle 107">
            <a:extLst>
              <a:ext uri="{FF2B5EF4-FFF2-40B4-BE49-F238E27FC236}">
                <a16:creationId xmlns="" xmlns:a16="http://schemas.microsoft.com/office/drawing/2014/main" id="{16A0549E-BED8-814C-AA05-837CC668F8D1}"/>
              </a:ext>
            </a:extLst>
          </p:cNvPr>
          <p:cNvSpPr/>
          <p:nvPr/>
        </p:nvSpPr>
        <p:spPr>
          <a:xfrm>
            <a:off x="8256472" y="531475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DB2</a:t>
            </a:r>
            <a:endParaRPr lang="en-US" sz="800" kern="0" dirty="0">
              <a:solidFill>
                <a:prstClr val="black"/>
              </a:solidFill>
              <a:latin typeface="Calibri"/>
            </a:endParaRPr>
          </a:p>
        </p:txBody>
      </p:sp>
      <p:sp>
        <p:nvSpPr>
          <p:cNvPr id="109" name="Rounded Rectangle 108">
            <a:extLst>
              <a:ext uri="{FF2B5EF4-FFF2-40B4-BE49-F238E27FC236}">
                <a16:creationId xmlns="" xmlns:a16="http://schemas.microsoft.com/office/drawing/2014/main" id="{30B2624E-16E3-474B-8CB6-1829E3FF4C99}"/>
              </a:ext>
            </a:extLst>
          </p:cNvPr>
          <p:cNvSpPr/>
          <p:nvPr/>
        </p:nvSpPr>
        <p:spPr>
          <a:xfrm>
            <a:off x="8258370" y="453253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IIS</a:t>
            </a:r>
            <a:endParaRPr lang="en-US" sz="800" kern="0" dirty="0">
              <a:solidFill>
                <a:prstClr val="black"/>
              </a:solidFill>
              <a:latin typeface="Calibri"/>
            </a:endParaRPr>
          </a:p>
        </p:txBody>
      </p:sp>
      <p:sp>
        <p:nvSpPr>
          <p:cNvPr id="110" name="TextBox 109">
            <a:extLst>
              <a:ext uri="{FF2B5EF4-FFF2-40B4-BE49-F238E27FC236}">
                <a16:creationId xmlns="" xmlns:a16="http://schemas.microsoft.com/office/drawing/2014/main" id="{024C9068-9C7C-CB49-91B5-D1D6A1C1A145}"/>
              </a:ext>
            </a:extLst>
          </p:cNvPr>
          <p:cNvSpPr txBox="1"/>
          <p:nvPr/>
        </p:nvSpPr>
        <p:spPr>
          <a:xfrm>
            <a:off x="10433729" y="5295670"/>
            <a:ext cx="369012" cy="276999"/>
          </a:xfrm>
          <a:prstGeom prst="rect">
            <a:avLst/>
          </a:prstGeom>
          <a:noFill/>
        </p:spPr>
        <p:txBody>
          <a:bodyPr wrap="none" rtlCol="0">
            <a:spAutoFit/>
          </a:bodyPr>
          <a:lstStyle/>
          <a:p>
            <a:r>
              <a:rPr lang="en-US" sz="1200" b="1" dirty="0" smtClean="0">
                <a:solidFill>
                  <a:srgbClr val="F79646">
                    <a:lumMod val="75000"/>
                  </a:srgbClr>
                </a:solidFill>
                <a:latin typeface="Calibri"/>
              </a:rPr>
              <a:t>DB</a:t>
            </a:r>
            <a:endParaRPr lang="en-US" sz="1200" b="1" dirty="0">
              <a:solidFill>
                <a:srgbClr val="F79646">
                  <a:lumMod val="75000"/>
                </a:srgbClr>
              </a:solidFill>
              <a:latin typeface="Calibri"/>
            </a:endParaRPr>
          </a:p>
        </p:txBody>
      </p:sp>
      <p:sp>
        <p:nvSpPr>
          <p:cNvPr id="111" name="TextBox 110">
            <a:extLst>
              <a:ext uri="{FF2B5EF4-FFF2-40B4-BE49-F238E27FC236}">
                <a16:creationId xmlns="" xmlns:a16="http://schemas.microsoft.com/office/drawing/2014/main" id="{024C9068-9C7C-CB49-91B5-D1D6A1C1A145}"/>
              </a:ext>
            </a:extLst>
          </p:cNvPr>
          <p:cNvSpPr txBox="1"/>
          <p:nvPr/>
        </p:nvSpPr>
        <p:spPr>
          <a:xfrm>
            <a:off x="10430861" y="4939136"/>
            <a:ext cx="444352" cy="276999"/>
          </a:xfrm>
          <a:prstGeom prst="rect">
            <a:avLst/>
          </a:prstGeom>
          <a:noFill/>
        </p:spPr>
        <p:txBody>
          <a:bodyPr wrap="none" rtlCol="0">
            <a:spAutoFit/>
          </a:bodyPr>
          <a:lstStyle/>
          <a:p>
            <a:r>
              <a:rPr lang="en-US" sz="1200" b="1" dirty="0" smtClean="0">
                <a:solidFill>
                  <a:srgbClr val="F79646">
                    <a:lumMod val="75000"/>
                  </a:srgbClr>
                </a:solidFill>
                <a:latin typeface="Calibri"/>
              </a:rPr>
              <a:t>App</a:t>
            </a:r>
            <a:endParaRPr lang="en-US" sz="1200" b="1" dirty="0">
              <a:solidFill>
                <a:srgbClr val="F79646">
                  <a:lumMod val="75000"/>
                </a:srgbClr>
              </a:solidFill>
              <a:latin typeface="Calibri"/>
            </a:endParaRPr>
          </a:p>
        </p:txBody>
      </p:sp>
      <p:sp>
        <p:nvSpPr>
          <p:cNvPr id="112" name="TextBox 111">
            <a:extLst>
              <a:ext uri="{FF2B5EF4-FFF2-40B4-BE49-F238E27FC236}">
                <a16:creationId xmlns="" xmlns:a16="http://schemas.microsoft.com/office/drawing/2014/main" id="{024C9068-9C7C-CB49-91B5-D1D6A1C1A145}"/>
              </a:ext>
            </a:extLst>
          </p:cNvPr>
          <p:cNvSpPr txBox="1"/>
          <p:nvPr/>
        </p:nvSpPr>
        <p:spPr>
          <a:xfrm>
            <a:off x="10445245" y="4522220"/>
            <a:ext cx="817019" cy="276999"/>
          </a:xfrm>
          <a:prstGeom prst="rect">
            <a:avLst/>
          </a:prstGeom>
          <a:noFill/>
        </p:spPr>
        <p:txBody>
          <a:bodyPr wrap="none" rtlCol="0">
            <a:spAutoFit/>
          </a:bodyPr>
          <a:lstStyle/>
          <a:p>
            <a:r>
              <a:rPr lang="en-US" sz="1200" b="1" dirty="0" smtClean="0">
                <a:solidFill>
                  <a:srgbClr val="F79646">
                    <a:lumMod val="75000"/>
                  </a:srgbClr>
                </a:solidFill>
                <a:latin typeface="Calibri"/>
              </a:rPr>
              <a:t>Web/Pres</a:t>
            </a:r>
            <a:endParaRPr lang="en-US" sz="1200" b="1" dirty="0">
              <a:solidFill>
                <a:srgbClr val="F79646">
                  <a:lumMod val="75000"/>
                </a:srgbClr>
              </a:solidFill>
              <a:latin typeface="Calibri"/>
            </a:endParaRPr>
          </a:p>
        </p:txBody>
      </p:sp>
      <p:sp>
        <p:nvSpPr>
          <p:cNvPr id="113" name="Rounded Rectangle 112">
            <a:extLst>
              <a:ext uri="{FF2B5EF4-FFF2-40B4-BE49-F238E27FC236}">
                <a16:creationId xmlns="" xmlns:a16="http://schemas.microsoft.com/office/drawing/2014/main" id="{30B2624E-16E3-474B-8CB6-1829E3FF4C99}"/>
              </a:ext>
            </a:extLst>
          </p:cNvPr>
          <p:cNvSpPr/>
          <p:nvPr/>
        </p:nvSpPr>
        <p:spPr>
          <a:xfrm>
            <a:off x="9034710" y="496383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Pharmacy</a:t>
            </a:r>
          </a:p>
        </p:txBody>
      </p:sp>
      <p:sp>
        <p:nvSpPr>
          <p:cNvPr id="114" name="Rounded Rectangle 113">
            <a:extLst>
              <a:ext uri="{FF2B5EF4-FFF2-40B4-BE49-F238E27FC236}">
                <a16:creationId xmlns="" xmlns:a16="http://schemas.microsoft.com/office/drawing/2014/main" id="{16A0549E-BED8-814C-AA05-837CC668F8D1}"/>
              </a:ext>
            </a:extLst>
          </p:cNvPr>
          <p:cNvSpPr/>
          <p:nvPr/>
        </p:nvSpPr>
        <p:spPr>
          <a:xfrm>
            <a:off x="9038570" y="533776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Oracle</a:t>
            </a:r>
            <a:endParaRPr lang="en-US" sz="800" kern="0" dirty="0">
              <a:solidFill>
                <a:prstClr val="black"/>
              </a:solidFill>
              <a:latin typeface="Calibri"/>
            </a:endParaRPr>
          </a:p>
        </p:txBody>
      </p:sp>
      <p:sp>
        <p:nvSpPr>
          <p:cNvPr id="115" name="Rounded Rectangle 114">
            <a:extLst>
              <a:ext uri="{FF2B5EF4-FFF2-40B4-BE49-F238E27FC236}">
                <a16:creationId xmlns="" xmlns:a16="http://schemas.microsoft.com/office/drawing/2014/main" id="{30B2624E-16E3-474B-8CB6-1829E3FF4C99}"/>
              </a:ext>
            </a:extLst>
          </p:cNvPr>
          <p:cNvSpPr/>
          <p:nvPr/>
        </p:nvSpPr>
        <p:spPr>
          <a:xfrm>
            <a:off x="9040468" y="4555547"/>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Pharmacy</a:t>
            </a:r>
          </a:p>
        </p:txBody>
      </p:sp>
      <p:sp>
        <p:nvSpPr>
          <p:cNvPr id="116" name="Rounded Rectangle 115"/>
          <p:cNvSpPr/>
          <p:nvPr/>
        </p:nvSpPr>
        <p:spPr>
          <a:xfrm>
            <a:off x="7809948" y="6057916"/>
            <a:ext cx="1377181"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ELR</a:t>
            </a:r>
            <a:endParaRPr lang="en-US" sz="1067" kern="0" dirty="0">
              <a:solidFill>
                <a:srgbClr val="55565A"/>
              </a:solidFill>
            </a:endParaRPr>
          </a:p>
        </p:txBody>
      </p:sp>
      <p:sp>
        <p:nvSpPr>
          <p:cNvPr id="117" name="Rounded Rectangle 116"/>
          <p:cNvSpPr/>
          <p:nvPr/>
        </p:nvSpPr>
        <p:spPr>
          <a:xfrm>
            <a:off x="9609914" y="6063674"/>
            <a:ext cx="1377181" cy="39806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CTC</a:t>
            </a:r>
            <a:endParaRPr lang="en-US" sz="1067" kern="0" dirty="0">
              <a:solidFill>
                <a:srgbClr val="55565A"/>
              </a:solidFill>
            </a:endParaRPr>
          </a:p>
        </p:txBody>
      </p:sp>
      <p:sp>
        <p:nvSpPr>
          <p:cNvPr id="118" name="Rounded Rectangle 117">
            <a:extLst>
              <a:ext uri="{FF2B5EF4-FFF2-40B4-BE49-F238E27FC236}">
                <a16:creationId xmlns="" xmlns:a16="http://schemas.microsoft.com/office/drawing/2014/main" id="{F7D91AED-0FD7-8E4A-ABB4-258BCA429CB2}"/>
              </a:ext>
            </a:extLst>
          </p:cNvPr>
          <p:cNvSpPr/>
          <p:nvPr/>
        </p:nvSpPr>
        <p:spPr>
          <a:xfrm>
            <a:off x="6706254" y="4775707"/>
            <a:ext cx="1046162" cy="122541"/>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Authentication</a:t>
            </a:r>
            <a:endParaRPr lang="en-US" sz="800" kern="0" dirty="0">
              <a:solidFill>
                <a:prstClr val="black"/>
              </a:solidFill>
              <a:latin typeface="Calibri"/>
            </a:endParaRPr>
          </a:p>
        </p:txBody>
      </p:sp>
      <p:sp>
        <p:nvSpPr>
          <p:cNvPr id="95" name="Rectangle 94">
            <a:extLst>
              <a:ext uri="{FF2B5EF4-FFF2-40B4-BE49-F238E27FC236}">
                <a16:creationId xmlns="" xmlns:a16="http://schemas.microsoft.com/office/drawing/2014/main" id="{3C559FBF-124D-EF47-BF96-7253E7033EEA}"/>
              </a:ext>
            </a:extLst>
          </p:cNvPr>
          <p:cNvSpPr/>
          <p:nvPr/>
        </p:nvSpPr>
        <p:spPr>
          <a:xfrm>
            <a:off x="3074489" y="3515042"/>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96" name="Rectangle 95">
            <a:extLst>
              <a:ext uri="{FF2B5EF4-FFF2-40B4-BE49-F238E27FC236}">
                <a16:creationId xmlns="" xmlns:a16="http://schemas.microsoft.com/office/drawing/2014/main" id="{8AE5AB64-2D6F-9C4C-9A83-134FC676E5F5}"/>
              </a:ext>
            </a:extLst>
          </p:cNvPr>
          <p:cNvSpPr/>
          <p:nvPr/>
        </p:nvSpPr>
        <p:spPr>
          <a:xfrm>
            <a:off x="1289186" y="3178627"/>
            <a:ext cx="10279572" cy="615081"/>
          </a:xfrm>
          <a:prstGeom prst="rect">
            <a:avLst/>
          </a:prstGeom>
          <a:solidFill>
            <a:schemeClr val="accent2">
              <a:lumMod val="60000"/>
              <a:lumOff val="40000"/>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Data</a:t>
            </a:r>
            <a:endParaRPr lang="en-US" sz="1600" dirty="0">
              <a:solidFill>
                <a:srgbClr val="002060"/>
              </a:solidFill>
            </a:endParaRPr>
          </a:p>
        </p:txBody>
      </p:sp>
      <p:sp>
        <p:nvSpPr>
          <p:cNvPr id="119" name="Rectangle 118">
            <a:extLst>
              <a:ext uri="{FF2B5EF4-FFF2-40B4-BE49-F238E27FC236}">
                <a16:creationId xmlns="" xmlns:a16="http://schemas.microsoft.com/office/drawing/2014/main" id="{674648AE-FADA-B749-B804-60C8F0967176}"/>
              </a:ext>
            </a:extLst>
          </p:cNvPr>
          <p:cNvSpPr/>
          <p:nvPr/>
        </p:nvSpPr>
        <p:spPr>
          <a:xfrm>
            <a:off x="2840194" y="3339371"/>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Data Services</a:t>
            </a:r>
            <a:endParaRPr lang="en-US" sz="1100" b="1" dirty="0">
              <a:solidFill>
                <a:srgbClr val="D0D0CE"/>
              </a:solidFill>
            </a:endParaRPr>
          </a:p>
        </p:txBody>
      </p:sp>
      <p:grpSp>
        <p:nvGrpSpPr>
          <p:cNvPr id="123" name="Group 122">
            <a:extLst>
              <a:ext uri="{FF2B5EF4-FFF2-40B4-BE49-F238E27FC236}">
                <a16:creationId xmlns="" xmlns:a16="http://schemas.microsoft.com/office/drawing/2014/main" id="{3C9D85BB-F9B4-6A41-9D82-80D2E717022D}"/>
              </a:ext>
            </a:extLst>
          </p:cNvPr>
          <p:cNvGrpSpPr/>
          <p:nvPr/>
        </p:nvGrpSpPr>
        <p:grpSpPr>
          <a:xfrm>
            <a:off x="1380307" y="3515042"/>
            <a:ext cx="1069481" cy="255792"/>
            <a:chOff x="629327" y="2587391"/>
            <a:chExt cx="1069481" cy="255792"/>
          </a:xfrm>
        </p:grpSpPr>
        <p:pic>
          <p:nvPicPr>
            <p:cNvPr id="125" name="Picture 124">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126" name="Picture 125">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128" name="Picture 127">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130" name="Picture 129">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spTree>
    <p:extLst>
      <p:ext uri="{BB962C8B-B14F-4D97-AF65-F5344CB8AC3E}">
        <p14:creationId xmlns:p14="http://schemas.microsoft.com/office/powerpoint/2010/main" val="3875513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 xmlns:a16="http://schemas.microsoft.com/office/drawing/2014/main" id="{9B599696-BBFD-8141-B42B-261E6C4C23E1}"/>
              </a:ext>
            </a:extLst>
          </p:cNvPr>
          <p:cNvSpPr/>
          <p:nvPr/>
        </p:nvSpPr>
        <p:spPr>
          <a:xfrm>
            <a:off x="7383105" y="5699205"/>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99" name="Rectangle 98">
            <a:extLst>
              <a:ext uri="{FF2B5EF4-FFF2-40B4-BE49-F238E27FC236}">
                <a16:creationId xmlns="" xmlns:a16="http://schemas.microsoft.com/office/drawing/2014/main" id="{F8E41E18-D3A0-A449-A930-40EFCE58C413}"/>
              </a:ext>
            </a:extLst>
          </p:cNvPr>
          <p:cNvSpPr/>
          <p:nvPr/>
        </p:nvSpPr>
        <p:spPr>
          <a:xfrm>
            <a:off x="1283086" y="3493698"/>
            <a:ext cx="10279572" cy="2765877"/>
          </a:xfrm>
          <a:prstGeom prst="rect">
            <a:avLst/>
          </a:prstGeom>
          <a:solidFill>
            <a:schemeClr val="accent3">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smtClean="0">
                <a:solidFill>
                  <a:srgbClr val="002060"/>
                </a:solidFill>
              </a:rPr>
              <a:t>Data</a:t>
            </a:r>
            <a:endParaRPr lang="en-US" sz="1600" dirty="0">
              <a:solidFill>
                <a:srgbClr val="002060"/>
              </a:solidFill>
            </a:endParaRPr>
          </a:p>
        </p:txBody>
      </p:sp>
      <p:sp>
        <p:nvSpPr>
          <p:cNvPr id="101" name="Rectangle 100">
            <a:extLst>
              <a:ext uri="{FF2B5EF4-FFF2-40B4-BE49-F238E27FC236}">
                <a16:creationId xmlns="" xmlns:a16="http://schemas.microsoft.com/office/drawing/2014/main" id="{F4BBEF87-A812-D841-961B-378966D1B471}"/>
              </a:ext>
            </a:extLst>
          </p:cNvPr>
          <p:cNvSpPr/>
          <p:nvPr/>
        </p:nvSpPr>
        <p:spPr>
          <a:xfrm>
            <a:off x="1283086" y="1784366"/>
            <a:ext cx="10279572" cy="1039346"/>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Consuming </a:t>
            </a:r>
          </a:p>
          <a:p>
            <a:r>
              <a:rPr lang="en-US" sz="1600" dirty="0" smtClean="0">
                <a:solidFill>
                  <a:srgbClr val="002060"/>
                </a:solidFill>
              </a:rPr>
              <a:t>Applications</a:t>
            </a:r>
            <a:endParaRPr lang="en-US" sz="1600" dirty="0">
              <a:solidFill>
                <a:srgbClr val="002060"/>
              </a:solidFill>
            </a:endParaRPr>
          </a:p>
        </p:txBody>
      </p:sp>
      <p:sp>
        <p:nvSpPr>
          <p:cNvPr id="102" name="Rectangle 101">
            <a:extLst>
              <a:ext uri="{FF2B5EF4-FFF2-40B4-BE49-F238E27FC236}">
                <a16:creationId xmlns="" xmlns:a16="http://schemas.microsoft.com/office/drawing/2014/main" id="{0C6E631B-747E-C04F-AAA4-B5E5D9359C7E}"/>
              </a:ext>
            </a:extLst>
          </p:cNvPr>
          <p:cNvSpPr/>
          <p:nvPr/>
        </p:nvSpPr>
        <p:spPr>
          <a:xfrm>
            <a:off x="2840071" y="3871256"/>
            <a:ext cx="8616773" cy="1831970"/>
          </a:xfrm>
          <a:prstGeom prst="rect">
            <a:avLst/>
          </a:prstGeom>
          <a:solidFill>
            <a:schemeClr val="bg1">
              <a:lumMod val="75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105" name="Rectangle 104">
            <a:extLst>
              <a:ext uri="{FF2B5EF4-FFF2-40B4-BE49-F238E27FC236}">
                <a16:creationId xmlns="" xmlns:a16="http://schemas.microsoft.com/office/drawing/2014/main" id="{2DD9343B-BD58-2548-8CC0-2BA7B557591C}"/>
              </a:ext>
            </a:extLst>
          </p:cNvPr>
          <p:cNvSpPr/>
          <p:nvPr/>
        </p:nvSpPr>
        <p:spPr>
          <a:xfrm>
            <a:off x="3058267" y="4417138"/>
            <a:ext cx="8208649" cy="974560"/>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06" name="TextBox 105">
            <a:extLst>
              <a:ext uri="{FF2B5EF4-FFF2-40B4-BE49-F238E27FC236}">
                <a16:creationId xmlns="" xmlns:a16="http://schemas.microsoft.com/office/drawing/2014/main" id="{96D5DF3F-D5AA-B645-BD1E-E261A47FA43F}"/>
              </a:ext>
            </a:extLst>
          </p:cNvPr>
          <p:cNvSpPr txBox="1"/>
          <p:nvPr/>
        </p:nvSpPr>
        <p:spPr>
          <a:xfrm rot="16200000">
            <a:off x="2041826" y="4605333"/>
            <a:ext cx="1775934" cy="307777"/>
          </a:xfrm>
          <a:prstGeom prst="rect">
            <a:avLst/>
          </a:prstGeom>
          <a:noFill/>
        </p:spPr>
        <p:txBody>
          <a:bodyPr wrap="square" rtlCol="0">
            <a:spAutoFit/>
          </a:bodyPr>
          <a:lstStyle/>
          <a:p>
            <a:pPr algn="ctr"/>
            <a:r>
              <a:rPr lang="en-US" sz="1400" dirty="0">
                <a:solidFill>
                  <a:prstClr val="white"/>
                </a:solidFill>
                <a:latin typeface="Calibri"/>
              </a:rPr>
              <a:t>Data </a:t>
            </a:r>
            <a:r>
              <a:rPr lang="en-US" sz="1400" dirty="0" smtClean="0">
                <a:solidFill>
                  <a:prstClr val="white"/>
                </a:solidFill>
                <a:latin typeface="Calibri"/>
              </a:rPr>
              <a:t>Services</a:t>
            </a:r>
            <a:endParaRPr lang="en-US" sz="1400" dirty="0">
              <a:solidFill>
                <a:prstClr val="white"/>
              </a:solidFill>
              <a:latin typeface="Calibri"/>
            </a:endParaRPr>
          </a:p>
        </p:txBody>
      </p:sp>
      <p:sp>
        <p:nvSpPr>
          <p:cNvPr id="107" name="TextBox 106">
            <a:extLst>
              <a:ext uri="{FF2B5EF4-FFF2-40B4-BE49-F238E27FC236}">
                <a16:creationId xmlns="" xmlns:a16="http://schemas.microsoft.com/office/drawing/2014/main" id="{6DF6110F-2CCA-E341-9F5F-07E8F92EE06C}"/>
              </a:ext>
            </a:extLst>
          </p:cNvPr>
          <p:cNvSpPr txBox="1"/>
          <p:nvPr/>
        </p:nvSpPr>
        <p:spPr>
          <a:xfrm>
            <a:off x="8245059" y="4373464"/>
            <a:ext cx="1808829" cy="276999"/>
          </a:xfrm>
          <a:prstGeom prst="rect">
            <a:avLst/>
          </a:prstGeom>
          <a:noFill/>
        </p:spPr>
        <p:txBody>
          <a:bodyPr wrap="none" rtlCol="0">
            <a:spAutoFit/>
          </a:bodyPr>
          <a:lstStyle/>
          <a:p>
            <a:r>
              <a:rPr lang="en-US" sz="1200" b="1" dirty="0" smtClean="0">
                <a:solidFill>
                  <a:srgbClr val="F79646">
                    <a:lumMod val="50000"/>
                  </a:srgbClr>
                </a:solidFill>
                <a:latin typeface="Calibri"/>
              </a:rPr>
              <a:t>Data Utilities / Functions </a:t>
            </a:r>
            <a:endParaRPr lang="en-US" sz="1200" b="1" dirty="0">
              <a:solidFill>
                <a:srgbClr val="F79646">
                  <a:lumMod val="50000"/>
                </a:srgbClr>
              </a:solidFill>
              <a:latin typeface="Calibri"/>
            </a:endParaRPr>
          </a:p>
        </p:txBody>
      </p:sp>
      <p:sp>
        <p:nvSpPr>
          <p:cNvPr id="120" name="TextBox 119">
            <a:extLst>
              <a:ext uri="{FF2B5EF4-FFF2-40B4-BE49-F238E27FC236}">
                <a16:creationId xmlns="" xmlns:a16="http://schemas.microsoft.com/office/drawing/2014/main" id="{024C9068-9C7C-CB49-91B5-D1D6A1C1A145}"/>
              </a:ext>
            </a:extLst>
          </p:cNvPr>
          <p:cNvSpPr txBox="1"/>
          <p:nvPr/>
        </p:nvSpPr>
        <p:spPr>
          <a:xfrm>
            <a:off x="4559259" y="4365675"/>
            <a:ext cx="1035925" cy="276999"/>
          </a:xfrm>
          <a:prstGeom prst="rect">
            <a:avLst/>
          </a:prstGeom>
          <a:noFill/>
        </p:spPr>
        <p:txBody>
          <a:bodyPr wrap="none" rtlCol="0">
            <a:spAutoFit/>
          </a:bodyPr>
          <a:lstStyle/>
          <a:p>
            <a:r>
              <a:rPr lang="en-US" sz="1200" b="1" dirty="0" smtClean="0">
                <a:solidFill>
                  <a:srgbClr val="F79646">
                    <a:lumMod val="75000"/>
                  </a:srgbClr>
                </a:solidFill>
                <a:latin typeface="Calibri"/>
              </a:rPr>
              <a:t>Data Services</a:t>
            </a:r>
            <a:endParaRPr lang="en-US" sz="1200" b="1" dirty="0">
              <a:solidFill>
                <a:srgbClr val="F79646">
                  <a:lumMod val="75000"/>
                </a:srgbClr>
              </a:solidFill>
              <a:latin typeface="Calibri"/>
            </a:endParaRPr>
          </a:p>
        </p:txBody>
      </p:sp>
      <p:sp>
        <p:nvSpPr>
          <p:cNvPr id="121" name="Rounded Rectangle 120">
            <a:extLst>
              <a:ext uri="{FF2B5EF4-FFF2-40B4-BE49-F238E27FC236}">
                <a16:creationId xmlns="" xmlns:a16="http://schemas.microsoft.com/office/drawing/2014/main" id="{B68A68B6-92B6-EB4D-B6E7-380D14B3A73B}"/>
              </a:ext>
            </a:extLst>
          </p:cNvPr>
          <p:cNvSpPr/>
          <p:nvPr/>
        </p:nvSpPr>
        <p:spPr>
          <a:xfrm>
            <a:off x="7707443" y="4851203"/>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Waste Detection </a:t>
            </a:r>
            <a:endParaRPr lang="en-US" sz="800" kern="0" dirty="0">
              <a:solidFill>
                <a:prstClr val="black"/>
              </a:solidFill>
              <a:latin typeface="Calibri"/>
            </a:endParaRPr>
          </a:p>
        </p:txBody>
      </p:sp>
      <p:sp>
        <p:nvSpPr>
          <p:cNvPr id="122" name="Rounded Rectangle 121">
            <a:extLst>
              <a:ext uri="{FF2B5EF4-FFF2-40B4-BE49-F238E27FC236}">
                <a16:creationId xmlns="" xmlns:a16="http://schemas.microsoft.com/office/drawing/2014/main" id="{2C8E230D-5CAF-2F4F-80D7-FF964DB0D7C4}"/>
              </a:ext>
            </a:extLst>
          </p:cNvPr>
          <p:cNvSpPr/>
          <p:nvPr/>
        </p:nvSpPr>
        <p:spPr>
          <a:xfrm>
            <a:off x="7707443" y="5032117"/>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ML/AI Workbench</a:t>
            </a:r>
            <a:endParaRPr lang="en-US" sz="800" kern="0" dirty="0">
              <a:solidFill>
                <a:prstClr val="black"/>
              </a:solidFill>
              <a:latin typeface="Calibri"/>
            </a:endParaRPr>
          </a:p>
        </p:txBody>
      </p:sp>
      <p:sp>
        <p:nvSpPr>
          <p:cNvPr id="123" name="Rounded Rectangle 122">
            <a:extLst>
              <a:ext uri="{FF2B5EF4-FFF2-40B4-BE49-F238E27FC236}">
                <a16:creationId xmlns="" xmlns:a16="http://schemas.microsoft.com/office/drawing/2014/main" id="{CBE6F8B1-9D18-414D-A8C5-8F58915D1E25}"/>
              </a:ext>
            </a:extLst>
          </p:cNvPr>
          <p:cNvSpPr/>
          <p:nvPr/>
        </p:nvSpPr>
        <p:spPr>
          <a:xfrm>
            <a:off x="8730511" y="4651094"/>
            <a:ext cx="1091176"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Analytics</a:t>
            </a:r>
            <a:endParaRPr lang="en-US" sz="800" kern="0" dirty="0">
              <a:solidFill>
                <a:prstClr val="black"/>
              </a:solidFill>
              <a:latin typeface="Calibri"/>
            </a:endParaRPr>
          </a:p>
        </p:txBody>
      </p:sp>
      <p:sp>
        <p:nvSpPr>
          <p:cNvPr id="124" name="Rounded Rectangle 123">
            <a:extLst>
              <a:ext uri="{FF2B5EF4-FFF2-40B4-BE49-F238E27FC236}">
                <a16:creationId xmlns="" xmlns:a16="http://schemas.microsoft.com/office/drawing/2014/main" id="{B5788315-6ADB-CB44-850D-F5F5BE90C3E6}"/>
              </a:ext>
            </a:extLst>
          </p:cNvPr>
          <p:cNvSpPr/>
          <p:nvPr/>
        </p:nvSpPr>
        <p:spPr>
          <a:xfrm>
            <a:off x="8730508" y="4851203"/>
            <a:ext cx="1103945"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Abuse Detection</a:t>
            </a:r>
            <a:endParaRPr lang="en-US" sz="800" kern="0" dirty="0">
              <a:solidFill>
                <a:prstClr val="black"/>
              </a:solidFill>
              <a:latin typeface="Calibri"/>
            </a:endParaRPr>
          </a:p>
        </p:txBody>
      </p:sp>
      <p:sp>
        <p:nvSpPr>
          <p:cNvPr id="125" name="Rounded Rectangle 124">
            <a:extLst>
              <a:ext uri="{FF2B5EF4-FFF2-40B4-BE49-F238E27FC236}">
                <a16:creationId xmlns="" xmlns:a16="http://schemas.microsoft.com/office/drawing/2014/main" id="{18E85F05-44B7-DD4E-8592-873F3B0B8547}"/>
              </a:ext>
            </a:extLst>
          </p:cNvPr>
          <p:cNvSpPr/>
          <p:nvPr/>
        </p:nvSpPr>
        <p:spPr>
          <a:xfrm>
            <a:off x="8730510" y="5032117"/>
            <a:ext cx="110394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Data Syndication Tool</a:t>
            </a:r>
            <a:endParaRPr lang="en-US" sz="800" kern="0" dirty="0">
              <a:solidFill>
                <a:prstClr val="black"/>
              </a:solidFill>
              <a:latin typeface="Calibri"/>
            </a:endParaRPr>
          </a:p>
        </p:txBody>
      </p:sp>
      <p:sp>
        <p:nvSpPr>
          <p:cNvPr id="127" name="Rounded Rectangle 126">
            <a:extLst>
              <a:ext uri="{FF2B5EF4-FFF2-40B4-BE49-F238E27FC236}">
                <a16:creationId xmlns="" xmlns:a16="http://schemas.microsoft.com/office/drawing/2014/main" id="{D7E578CE-9656-D140-ACA3-0BCBF2A35852}"/>
              </a:ext>
            </a:extLst>
          </p:cNvPr>
          <p:cNvSpPr/>
          <p:nvPr/>
        </p:nvSpPr>
        <p:spPr>
          <a:xfrm>
            <a:off x="9808468" y="4651094"/>
            <a:ext cx="1091176"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Fraud Detection</a:t>
            </a:r>
            <a:endParaRPr lang="en-US" sz="800" kern="0" dirty="0">
              <a:solidFill>
                <a:prstClr val="black"/>
              </a:solidFill>
              <a:latin typeface="Calibri"/>
            </a:endParaRPr>
          </a:p>
        </p:txBody>
      </p:sp>
      <p:sp>
        <p:nvSpPr>
          <p:cNvPr id="129" name="Rounded Rectangle 128">
            <a:extLst>
              <a:ext uri="{FF2B5EF4-FFF2-40B4-BE49-F238E27FC236}">
                <a16:creationId xmlns="" xmlns:a16="http://schemas.microsoft.com/office/drawing/2014/main" id="{80CD2BA4-60D0-3241-B088-DD254ABB2862}"/>
              </a:ext>
            </a:extLst>
          </p:cNvPr>
          <p:cNvSpPr/>
          <p:nvPr/>
        </p:nvSpPr>
        <p:spPr>
          <a:xfrm>
            <a:off x="9808468" y="4851203"/>
            <a:ext cx="1103945"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Genomics</a:t>
            </a:r>
            <a:endParaRPr lang="en-US" sz="800" kern="0" dirty="0">
              <a:solidFill>
                <a:prstClr val="black"/>
              </a:solidFill>
              <a:latin typeface="Calibri"/>
            </a:endParaRPr>
          </a:p>
        </p:txBody>
      </p:sp>
      <p:sp>
        <p:nvSpPr>
          <p:cNvPr id="130" name="Rounded Rectangle 129">
            <a:extLst>
              <a:ext uri="{FF2B5EF4-FFF2-40B4-BE49-F238E27FC236}">
                <a16:creationId xmlns="" xmlns:a16="http://schemas.microsoft.com/office/drawing/2014/main" id="{42EB77FA-DB05-1443-982F-31765972BC94}"/>
              </a:ext>
            </a:extLst>
          </p:cNvPr>
          <p:cNvSpPr/>
          <p:nvPr/>
        </p:nvSpPr>
        <p:spPr>
          <a:xfrm>
            <a:off x="9808467" y="5032117"/>
            <a:ext cx="110394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Data Capture Tools</a:t>
            </a:r>
            <a:endParaRPr lang="en-US" sz="800" kern="0" dirty="0">
              <a:solidFill>
                <a:prstClr val="black"/>
              </a:solidFill>
              <a:latin typeface="Calibri"/>
            </a:endParaRPr>
          </a:p>
        </p:txBody>
      </p:sp>
      <p:sp>
        <p:nvSpPr>
          <p:cNvPr id="159" name="Rounded Rectangle 158">
            <a:extLst>
              <a:ext uri="{FF2B5EF4-FFF2-40B4-BE49-F238E27FC236}">
                <a16:creationId xmlns="" xmlns:a16="http://schemas.microsoft.com/office/drawing/2014/main" id="{EAD7CF88-2427-0949-B68B-0FAF1F6FE054}"/>
              </a:ext>
            </a:extLst>
          </p:cNvPr>
          <p:cNvSpPr/>
          <p:nvPr/>
        </p:nvSpPr>
        <p:spPr>
          <a:xfrm>
            <a:off x="316572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Claims </a:t>
            </a:r>
          </a:p>
        </p:txBody>
      </p:sp>
      <p:sp>
        <p:nvSpPr>
          <p:cNvPr id="167" name="Rounded Rectangle 166">
            <a:extLst>
              <a:ext uri="{FF2B5EF4-FFF2-40B4-BE49-F238E27FC236}">
                <a16:creationId xmlns="" xmlns:a16="http://schemas.microsoft.com/office/drawing/2014/main" id="{6627B177-C83C-754E-B5C1-1EC9496E571B}"/>
              </a:ext>
            </a:extLst>
          </p:cNvPr>
          <p:cNvSpPr/>
          <p:nvPr/>
        </p:nvSpPr>
        <p:spPr>
          <a:xfrm>
            <a:off x="3165725"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Clinical </a:t>
            </a:r>
          </a:p>
        </p:txBody>
      </p:sp>
      <p:sp>
        <p:nvSpPr>
          <p:cNvPr id="168" name="Rounded Rectangle 167">
            <a:extLst>
              <a:ext uri="{FF2B5EF4-FFF2-40B4-BE49-F238E27FC236}">
                <a16:creationId xmlns="" xmlns:a16="http://schemas.microsoft.com/office/drawing/2014/main" id="{D93BF162-7468-C34F-AC99-968AF4C7A3CA}"/>
              </a:ext>
            </a:extLst>
          </p:cNvPr>
          <p:cNvSpPr/>
          <p:nvPr/>
        </p:nvSpPr>
        <p:spPr>
          <a:xfrm>
            <a:off x="3882407" y="465109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Consumer </a:t>
            </a:r>
          </a:p>
        </p:txBody>
      </p:sp>
      <p:sp>
        <p:nvSpPr>
          <p:cNvPr id="172" name="Rounded Rectangle 171">
            <a:extLst>
              <a:ext uri="{FF2B5EF4-FFF2-40B4-BE49-F238E27FC236}">
                <a16:creationId xmlns="" xmlns:a16="http://schemas.microsoft.com/office/drawing/2014/main" id="{A4AC65D8-C774-DC48-87C8-6848DD82B247}"/>
              </a:ext>
            </a:extLst>
          </p:cNvPr>
          <p:cNvSpPr/>
          <p:nvPr/>
        </p:nvSpPr>
        <p:spPr>
          <a:xfrm>
            <a:off x="3884766"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Eligibility </a:t>
            </a:r>
          </a:p>
        </p:txBody>
      </p:sp>
      <p:sp>
        <p:nvSpPr>
          <p:cNvPr id="175" name="Rounded Rectangle 174">
            <a:extLst>
              <a:ext uri="{FF2B5EF4-FFF2-40B4-BE49-F238E27FC236}">
                <a16:creationId xmlns="" xmlns:a16="http://schemas.microsoft.com/office/drawing/2014/main" id="{FE66C20B-A259-FE4E-828F-4189FA1BE8FF}"/>
              </a:ext>
            </a:extLst>
          </p:cNvPr>
          <p:cNvSpPr/>
          <p:nvPr/>
        </p:nvSpPr>
        <p:spPr>
          <a:xfrm>
            <a:off x="462827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Benefit</a:t>
            </a:r>
          </a:p>
          <a:p>
            <a:pPr algn="ctr">
              <a:defRPr/>
            </a:pPr>
            <a:r>
              <a:rPr lang="en-US" sz="800" kern="0" dirty="0">
                <a:solidFill>
                  <a:prstClr val="black"/>
                </a:solidFill>
                <a:latin typeface="Calibri"/>
              </a:rPr>
              <a:t>Plans </a:t>
            </a:r>
          </a:p>
        </p:txBody>
      </p:sp>
      <p:sp>
        <p:nvSpPr>
          <p:cNvPr id="187" name="Rounded Rectangle 186">
            <a:extLst>
              <a:ext uri="{FF2B5EF4-FFF2-40B4-BE49-F238E27FC236}">
                <a16:creationId xmlns="" xmlns:a16="http://schemas.microsoft.com/office/drawing/2014/main" id="{1B070259-D899-9143-90BE-56504E920777}"/>
              </a:ext>
            </a:extLst>
          </p:cNvPr>
          <p:cNvSpPr/>
          <p:nvPr/>
        </p:nvSpPr>
        <p:spPr>
          <a:xfrm>
            <a:off x="4607467" y="5030189"/>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CRM/Call</a:t>
            </a:r>
          </a:p>
        </p:txBody>
      </p:sp>
      <p:sp>
        <p:nvSpPr>
          <p:cNvPr id="188" name="Rounded Rectangle 187">
            <a:extLst>
              <a:ext uri="{FF2B5EF4-FFF2-40B4-BE49-F238E27FC236}">
                <a16:creationId xmlns="" xmlns:a16="http://schemas.microsoft.com/office/drawing/2014/main" id="{93778287-D4BC-E041-9C5B-778E13769812}"/>
              </a:ext>
            </a:extLst>
          </p:cNvPr>
          <p:cNvSpPr/>
          <p:nvPr/>
        </p:nvSpPr>
        <p:spPr>
          <a:xfrm>
            <a:off x="533521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Provider</a:t>
            </a:r>
          </a:p>
        </p:txBody>
      </p:sp>
      <p:sp>
        <p:nvSpPr>
          <p:cNvPr id="189" name="Rounded Rectangle 188">
            <a:extLst>
              <a:ext uri="{FF2B5EF4-FFF2-40B4-BE49-F238E27FC236}">
                <a16:creationId xmlns="" xmlns:a16="http://schemas.microsoft.com/office/drawing/2014/main" id="{EDCA329B-0CA0-A849-8EAB-CEB8B6553714}"/>
              </a:ext>
            </a:extLst>
          </p:cNvPr>
          <p:cNvSpPr/>
          <p:nvPr/>
        </p:nvSpPr>
        <p:spPr>
          <a:xfrm>
            <a:off x="5339075"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Financial</a:t>
            </a:r>
          </a:p>
        </p:txBody>
      </p:sp>
      <p:sp>
        <p:nvSpPr>
          <p:cNvPr id="205" name="Rectangle 204">
            <a:extLst>
              <a:ext uri="{FF2B5EF4-FFF2-40B4-BE49-F238E27FC236}">
                <a16:creationId xmlns="" xmlns:a16="http://schemas.microsoft.com/office/drawing/2014/main" id="{A6BCC606-D528-584D-8233-E60B3D96E98B}"/>
              </a:ext>
            </a:extLst>
          </p:cNvPr>
          <p:cNvSpPr/>
          <p:nvPr/>
        </p:nvSpPr>
        <p:spPr>
          <a:xfrm>
            <a:off x="2847951" y="1947172"/>
            <a:ext cx="7028039" cy="780472"/>
          </a:xfrm>
          <a:prstGeom prst="rect">
            <a:avLst/>
          </a:prstGeom>
          <a:solidFill>
            <a:schemeClr val="bg2">
              <a:lumMod val="20000"/>
              <a:lumOff val="80000"/>
            </a:schemeClr>
          </a:solidFill>
          <a:ln w="25400" cap="flat" cmpd="sng" algn="ctr">
            <a:solidFill>
              <a:schemeClr val="bg1"/>
            </a:solidFill>
            <a:prstDash val="solid"/>
          </a:ln>
          <a:effectLst/>
        </p:spPr>
        <p:txBody>
          <a:bodyPr vert="vert270" rtlCol="0" anchor="t"/>
          <a:lstStyle/>
          <a:p>
            <a:pPr algn="ctr">
              <a:defRPr/>
            </a:pPr>
            <a:r>
              <a:rPr lang="en-US" sz="1100" b="1" kern="0" dirty="0">
                <a:solidFill>
                  <a:srgbClr val="D0D0CE"/>
                </a:solidFill>
                <a:latin typeface="Calibri"/>
              </a:rPr>
              <a:t>Internal</a:t>
            </a:r>
            <a:endParaRPr lang="en-US" sz="1100" kern="0" dirty="0">
              <a:solidFill>
                <a:prstClr val="white"/>
              </a:solidFill>
              <a:latin typeface="Calibri"/>
            </a:endParaRPr>
          </a:p>
        </p:txBody>
      </p:sp>
      <p:sp>
        <p:nvSpPr>
          <p:cNvPr id="206" name="TextBox 205">
            <a:extLst>
              <a:ext uri="{FF2B5EF4-FFF2-40B4-BE49-F238E27FC236}">
                <a16:creationId xmlns="" xmlns:a16="http://schemas.microsoft.com/office/drawing/2014/main" id="{9CB00801-3E56-D947-97A7-780FDEC86133}"/>
              </a:ext>
            </a:extLst>
          </p:cNvPr>
          <p:cNvSpPr txBox="1"/>
          <p:nvPr/>
        </p:nvSpPr>
        <p:spPr>
          <a:xfrm>
            <a:off x="3680169" y="1965696"/>
            <a:ext cx="1661930" cy="276999"/>
          </a:xfrm>
          <a:prstGeom prst="rect">
            <a:avLst/>
          </a:prstGeom>
          <a:noFill/>
        </p:spPr>
        <p:txBody>
          <a:bodyPr wrap="none" rtlCol="0">
            <a:spAutoFit/>
          </a:bodyPr>
          <a:lstStyle/>
          <a:p>
            <a:r>
              <a:rPr lang="en-US" sz="1200" b="1" dirty="0">
                <a:solidFill>
                  <a:srgbClr val="F79646">
                    <a:lumMod val="75000"/>
                  </a:srgbClr>
                </a:solidFill>
                <a:latin typeface="Calibri"/>
              </a:rPr>
              <a:t>Consumer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7" name="TextBox 206">
            <a:extLst>
              <a:ext uri="{FF2B5EF4-FFF2-40B4-BE49-F238E27FC236}">
                <a16:creationId xmlns="" xmlns:a16="http://schemas.microsoft.com/office/drawing/2014/main" id="{E898034D-14CC-CA41-8040-95A7269841DD}"/>
              </a:ext>
            </a:extLst>
          </p:cNvPr>
          <p:cNvSpPr txBox="1"/>
          <p:nvPr/>
        </p:nvSpPr>
        <p:spPr>
          <a:xfrm>
            <a:off x="5827694" y="1974322"/>
            <a:ext cx="1939955" cy="276999"/>
          </a:xfrm>
          <a:prstGeom prst="rect">
            <a:avLst/>
          </a:prstGeom>
          <a:noFill/>
        </p:spPr>
        <p:txBody>
          <a:bodyPr wrap="none" rtlCol="0">
            <a:spAutoFit/>
          </a:bodyPr>
          <a:lstStyle/>
          <a:p>
            <a:r>
              <a:rPr lang="en-US" sz="1200" b="1" dirty="0">
                <a:solidFill>
                  <a:srgbClr val="F79646">
                    <a:lumMod val="75000"/>
                  </a:srgbClr>
                </a:solidFill>
                <a:latin typeface="Calibri"/>
              </a:rPr>
              <a:t>Clinical and Rx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8" name="TextBox 207">
            <a:extLst>
              <a:ext uri="{FF2B5EF4-FFF2-40B4-BE49-F238E27FC236}">
                <a16:creationId xmlns="" xmlns:a16="http://schemas.microsoft.com/office/drawing/2014/main" id="{2CA21186-08B8-1848-ABAB-181D9D69C00B}"/>
              </a:ext>
            </a:extLst>
          </p:cNvPr>
          <p:cNvSpPr txBox="1"/>
          <p:nvPr/>
        </p:nvSpPr>
        <p:spPr>
          <a:xfrm>
            <a:off x="8226337" y="1965696"/>
            <a:ext cx="1555426" cy="276999"/>
          </a:xfrm>
          <a:prstGeom prst="rect">
            <a:avLst/>
          </a:prstGeom>
          <a:noFill/>
        </p:spPr>
        <p:txBody>
          <a:bodyPr wrap="none" rtlCol="0">
            <a:spAutoFit/>
          </a:bodyPr>
          <a:lstStyle/>
          <a:p>
            <a:r>
              <a:rPr lang="en-US" sz="1200" b="1" dirty="0">
                <a:solidFill>
                  <a:srgbClr val="F79646">
                    <a:lumMod val="75000"/>
                  </a:srgbClr>
                </a:solidFill>
                <a:latin typeface="Calibri"/>
              </a:rPr>
              <a:t>Provider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26" name="Rectangle 225">
            <a:extLst>
              <a:ext uri="{FF2B5EF4-FFF2-40B4-BE49-F238E27FC236}">
                <a16:creationId xmlns="" xmlns:a16="http://schemas.microsoft.com/office/drawing/2014/main" id="{9B599696-BBFD-8141-B42B-261E6C4C23E1}"/>
              </a:ext>
            </a:extLst>
          </p:cNvPr>
          <p:cNvSpPr/>
          <p:nvPr/>
        </p:nvSpPr>
        <p:spPr>
          <a:xfrm>
            <a:off x="2840071" y="5702073"/>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29" name="Rounded Rectangle 228">
            <a:extLst>
              <a:ext uri="{FF2B5EF4-FFF2-40B4-BE49-F238E27FC236}">
                <a16:creationId xmlns="" xmlns:a16="http://schemas.microsoft.com/office/drawing/2014/main" id="{F7D91AED-0FD7-8E4A-ABB4-258BCA429CB2}"/>
              </a:ext>
            </a:extLst>
          </p:cNvPr>
          <p:cNvSpPr/>
          <p:nvPr/>
        </p:nvSpPr>
        <p:spPr>
          <a:xfrm>
            <a:off x="7701560" y="4651094"/>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Reporting</a:t>
            </a:r>
            <a:endParaRPr lang="en-US" sz="800" kern="0" dirty="0">
              <a:solidFill>
                <a:prstClr val="black"/>
              </a:solidFill>
              <a:latin typeface="Calibri"/>
            </a:endParaRPr>
          </a:p>
        </p:txBody>
      </p:sp>
      <p:sp>
        <p:nvSpPr>
          <p:cNvPr id="230" name="Rounded Rectangle 229">
            <a:extLst>
              <a:ext uri="{FF2B5EF4-FFF2-40B4-BE49-F238E27FC236}">
                <a16:creationId xmlns="" xmlns:a16="http://schemas.microsoft.com/office/drawing/2014/main" id="{30B2624E-16E3-474B-8CB6-1829E3FF4C99}"/>
              </a:ext>
            </a:extLst>
          </p:cNvPr>
          <p:cNvSpPr/>
          <p:nvPr/>
        </p:nvSpPr>
        <p:spPr>
          <a:xfrm>
            <a:off x="6038598"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Pharmacy</a:t>
            </a:r>
          </a:p>
        </p:txBody>
      </p:sp>
      <p:sp>
        <p:nvSpPr>
          <p:cNvPr id="231" name="Rounded Rectangle 230">
            <a:extLst>
              <a:ext uri="{FF2B5EF4-FFF2-40B4-BE49-F238E27FC236}">
                <a16:creationId xmlns="" xmlns:a16="http://schemas.microsoft.com/office/drawing/2014/main" id="{16A0549E-BED8-814C-AA05-837CC668F8D1}"/>
              </a:ext>
            </a:extLst>
          </p:cNvPr>
          <p:cNvSpPr/>
          <p:nvPr/>
        </p:nvSpPr>
        <p:spPr>
          <a:xfrm>
            <a:off x="6042458" y="5025023"/>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Lab</a:t>
            </a:r>
          </a:p>
        </p:txBody>
      </p:sp>
      <p:sp>
        <p:nvSpPr>
          <p:cNvPr id="232" name="Rounded Rectangle 231">
            <a:extLst>
              <a:ext uri="{FF2B5EF4-FFF2-40B4-BE49-F238E27FC236}">
                <a16:creationId xmlns="" xmlns:a16="http://schemas.microsoft.com/office/drawing/2014/main" id="{09942294-8403-514B-8518-C3ADF53C057F}"/>
              </a:ext>
            </a:extLst>
          </p:cNvPr>
          <p:cNvSpPr/>
          <p:nvPr/>
        </p:nvSpPr>
        <p:spPr>
          <a:xfrm>
            <a:off x="6765317"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700" kern="0" dirty="0">
                <a:solidFill>
                  <a:prstClr val="black"/>
                </a:solidFill>
                <a:latin typeface="Calibri"/>
              </a:rPr>
              <a:t>Behavioral</a:t>
            </a:r>
            <a:endParaRPr lang="en-US" sz="800" kern="0" dirty="0">
              <a:solidFill>
                <a:prstClr val="black"/>
              </a:solidFill>
              <a:latin typeface="Calibri"/>
            </a:endParaRPr>
          </a:p>
        </p:txBody>
      </p:sp>
      <p:sp>
        <p:nvSpPr>
          <p:cNvPr id="233" name="Rounded Rectangle 232">
            <a:extLst>
              <a:ext uri="{FF2B5EF4-FFF2-40B4-BE49-F238E27FC236}">
                <a16:creationId xmlns="" xmlns:a16="http://schemas.microsoft.com/office/drawing/2014/main" id="{F26E82AF-D269-6F4D-8F9C-01CED03D2B34}"/>
              </a:ext>
            </a:extLst>
          </p:cNvPr>
          <p:cNvSpPr/>
          <p:nvPr/>
        </p:nvSpPr>
        <p:spPr>
          <a:xfrm>
            <a:off x="6769177" y="5016601"/>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EMR</a:t>
            </a:r>
          </a:p>
        </p:txBody>
      </p:sp>
      <p:sp>
        <p:nvSpPr>
          <p:cNvPr id="234" name="Cylinder 10">
            <a:extLst>
              <a:ext uri="{FF2B5EF4-FFF2-40B4-BE49-F238E27FC236}">
                <a16:creationId xmlns="" xmlns:a16="http://schemas.microsoft.com/office/drawing/2014/main" id="{2E4EAB05-3619-D74C-8C99-A85855BE207B}"/>
              </a:ext>
            </a:extLst>
          </p:cNvPr>
          <p:cNvSpPr/>
          <p:nvPr/>
        </p:nvSpPr>
        <p:spPr>
          <a:xfrm>
            <a:off x="2924389" y="5738528"/>
            <a:ext cx="655573"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00" kern="0" dirty="0" smtClean="0">
                <a:solidFill>
                  <a:srgbClr val="55565A"/>
                </a:solidFill>
                <a:cs typeface="Calibri" panose="020F0502020204030204" pitchFamily="34" charset="0"/>
              </a:rPr>
              <a:t>Medical/Rx</a:t>
            </a:r>
            <a:endParaRPr lang="en-US" sz="1000" kern="0" dirty="0">
              <a:solidFill>
                <a:srgbClr val="55565A"/>
              </a:solidFill>
              <a:cs typeface="Calibri" panose="020F0502020204030204" pitchFamily="34" charset="0"/>
            </a:endParaRPr>
          </a:p>
          <a:p>
            <a:pPr algn="ctr" defTabSz="1218884"/>
            <a:r>
              <a:rPr lang="en-US" sz="1000" kern="0" dirty="0">
                <a:solidFill>
                  <a:srgbClr val="55565A"/>
                </a:solidFill>
                <a:cs typeface="Calibri" panose="020F0502020204030204" pitchFamily="34" charset="0"/>
              </a:rPr>
              <a:t> Claims</a:t>
            </a:r>
          </a:p>
        </p:txBody>
      </p:sp>
      <p:sp>
        <p:nvSpPr>
          <p:cNvPr id="235" name="Cylinder 187">
            <a:extLst>
              <a:ext uri="{FF2B5EF4-FFF2-40B4-BE49-F238E27FC236}">
                <a16:creationId xmlns="" xmlns:a16="http://schemas.microsoft.com/office/drawing/2014/main" id="{C52CF143-DB9C-4A47-9620-2A9FD4A18B7F}"/>
              </a:ext>
            </a:extLst>
          </p:cNvPr>
          <p:cNvSpPr/>
          <p:nvPr/>
        </p:nvSpPr>
        <p:spPr>
          <a:xfrm>
            <a:off x="3627193" y="5738528"/>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cs typeface="Calibri" panose="020F0502020204030204" pitchFamily="34" charset="0"/>
              </a:rPr>
              <a:t>Data Lake</a:t>
            </a:r>
            <a:endParaRPr lang="en-US" sz="1067" kern="0" dirty="0">
              <a:solidFill>
                <a:srgbClr val="55565A"/>
              </a:solidFill>
              <a:cs typeface="Calibri" panose="020F0502020204030204" pitchFamily="34" charset="0"/>
            </a:endParaRPr>
          </a:p>
        </p:txBody>
      </p:sp>
      <p:sp>
        <p:nvSpPr>
          <p:cNvPr id="236" name="Cylinder 188">
            <a:extLst>
              <a:ext uri="{FF2B5EF4-FFF2-40B4-BE49-F238E27FC236}">
                <a16:creationId xmlns="" xmlns:a16="http://schemas.microsoft.com/office/drawing/2014/main" id="{166570B1-B835-F041-B24F-88F7C05611BB}"/>
              </a:ext>
            </a:extLst>
          </p:cNvPr>
          <p:cNvSpPr/>
          <p:nvPr/>
        </p:nvSpPr>
        <p:spPr>
          <a:xfrm>
            <a:off x="4401025" y="5738528"/>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Clinical</a:t>
            </a:r>
          </a:p>
        </p:txBody>
      </p:sp>
      <p:sp>
        <p:nvSpPr>
          <p:cNvPr id="237" name="Cylinder 189">
            <a:extLst>
              <a:ext uri="{FF2B5EF4-FFF2-40B4-BE49-F238E27FC236}">
                <a16:creationId xmlns="" xmlns:a16="http://schemas.microsoft.com/office/drawing/2014/main" id="{8019E4BB-886B-3946-A798-B452119E0221}"/>
              </a:ext>
            </a:extLst>
          </p:cNvPr>
          <p:cNvSpPr/>
          <p:nvPr/>
        </p:nvSpPr>
        <p:spPr>
          <a:xfrm>
            <a:off x="5174857" y="5738528"/>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Provider</a:t>
            </a:r>
          </a:p>
        </p:txBody>
      </p:sp>
      <p:sp>
        <p:nvSpPr>
          <p:cNvPr id="238" name="Cylinder 190">
            <a:extLst>
              <a:ext uri="{FF2B5EF4-FFF2-40B4-BE49-F238E27FC236}">
                <a16:creationId xmlns="" xmlns:a16="http://schemas.microsoft.com/office/drawing/2014/main" id="{8373CCD5-366F-2B4C-A1BB-4E9E17013A62}"/>
              </a:ext>
            </a:extLst>
          </p:cNvPr>
          <p:cNvSpPr/>
          <p:nvPr/>
        </p:nvSpPr>
        <p:spPr>
          <a:xfrm>
            <a:off x="5948689" y="5738528"/>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Eligibility</a:t>
            </a:r>
          </a:p>
        </p:txBody>
      </p:sp>
      <p:sp>
        <p:nvSpPr>
          <p:cNvPr id="239" name="Cylinder 191">
            <a:extLst>
              <a:ext uri="{FF2B5EF4-FFF2-40B4-BE49-F238E27FC236}">
                <a16:creationId xmlns="" xmlns:a16="http://schemas.microsoft.com/office/drawing/2014/main" id="{AC15D9E2-06ED-1045-990B-BC34F1BCA2D8}"/>
              </a:ext>
            </a:extLst>
          </p:cNvPr>
          <p:cNvSpPr/>
          <p:nvPr/>
        </p:nvSpPr>
        <p:spPr>
          <a:xfrm>
            <a:off x="9028954"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RxClaim</a:t>
            </a:r>
            <a:endParaRPr lang="en-US" sz="1067" kern="0" dirty="0">
              <a:solidFill>
                <a:srgbClr val="55565A"/>
              </a:solidFill>
            </a:endParaRPr>
          </a:p>
        </p:txBody>
      </p:sp>
      <p:sp>
        <p:nvSpPr>
          <p:cNvPr id="240" name="Rectangle 239">
            <a:extLst>
              <a:ext uri="{FF2B5EF4-FFF2-40B4-BE49-F238E27FC236}">
                <a16:creationId xmlns="" xmlns:a16="http://schemas.microsoft.com/office/drawing/2014/main" id="{830FBA62-ED8D-1A42-AE5D-D5B23E787777}"/>
              </a:ext>
            </a:extLst>
          </p:cNvPr>
          <p:cNvSpPr/>
          <p:nvPr/>
        </p:nvSpPr>
        <p:spPr>
          <a:xfrm>
            <a:off x="3058268" y="5441207"/>
            <a:ext cx="3617022" cy="1760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a:solidFill>
                  <a:srgbClr val="E87722"/>
                </a:solidFill>
              </a:rPr>
              <a:t>Enterprise  API        Streaming </a:t>
            </a:r>
          </a:p>
        </p:txBody>
      </p:sp>
      <p:sp>
        <p:nvSpPr>
          <p:cNvPr id="244" name="Rectangle 243">
            <a:extLst>
              <a:ext uri="{FF2B5EF4-FFF2-40B4-BE49-F238E27FC236}">
                <a16:creationId xmlns="" xmlns:a16="http://schemas.microsoft.com/office/drawing/2014/main" id="{3C559FBF-124D-EF47-BF96-7253E7033EEA}"/>
              </a:ext>
            </a:extLst>
          </p:cNvPr>
          <p:cNvSpPr/>
          <p:nvPr/>
        </p:nvSpPr>
        <p:spPr>
          <a:xfrm>
            <a:off x="3078915" y="3632379"/>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245" name="Rectangle 244">
            <a:extLst>
              <a:ext uri="{FF2B5EF4-FFF2-40B4-BE49-F238E27FC236}">
                <a16:creationId xmlns="" xmlns:a16="http://schemas.microsoft.com/office/drawing/2014/main" id="{8AE5AB64-2D6F-9C4C-9A83-134FC676E5F5}"/>
              </a:ext>
            </a:extLst>
          </p:cNvPr>
          <p:cNvSpPr/>
          <p:nvPr/>
        </p:nvSpPr>
        <p:spPr>
          <a:xfrm>
            <a:off x="1283086" y="2872612"/>
            <a:ext cx="10279572" cy="6150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Integration</a:t>
            </a:r>
            <a:endParaRPr lang="en-US" sz="1600" dirty="0">
              <a:solidFill>
                <a:srgbClr val="002060"/>
              </a:solidFill>
            </a:endParaRPr>
          </a:p>
        </p:txBody>
      </p:sp>
      <p:sp>
        <p:nvSpPr>
          <p:cNvPr id="246" name="Rectangle 245">
            <a:extLst>
              <a:ext uri="{FF2B5EF4-FFF2-40B4-BE49-F238E27FC236}">
                <a16:creationId xmlns="" xmlns:a16="http://schemas.microsoft.com/office/drawing/2014/main" id="{674648AE-FADA-B749-B804-60C8F0967176}"/>
              </a:ext>
            </a:extLst>
          </p:cNvPr>
          <p:cNvSpPr/>
          <p:nvPr/>
        </p:nvSpPr>
        <p:spPr>
          <a:xfrm>
            <a:off x="2834094" y="3033356"/>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Service Bus </a:t>
            </a:r>
            <a:endParaRPr lang="en-US" sz="1100" b="1" dirty="0">
              <a:solidFill>
                <a:srgbClr val="D0D0CE"/>
              </a:solidFill>
            </a:endParaRPr>
          </a:p>
        </p:txBody>
      </p:sp>
      <p:grpSp>
        <p:nvGrpSpPr>
          <p:cNvPr id="247" name="Group 246">
            <a:extLst>
              <a:ext uri="{FF2B5EF4-FFF2-40B4-BE49-F238E27FC236}">
                <a16:creationId xmlns="" xmlns:a16="http://schemas.microsoft.com/office/drawing/2014/main" id="{9BE17C23-0643-B14A-85C2-8A617EB83921}"/>
              </a:ext>
            </a:extLst>
          </p:cNvPr>
          <p:cNvGrpSpPr/>
          <p:nvPr/>
        </p:nvGrpSpPr>
        <p:grpSpPr>
          <a:xfrm>
            <a:off x="1373580" y="5067185"/>
            <a:ext cx="890995" cy="307327"/>
            <a:chOff x="740844" y="4650474"/>
            <a:chExt cx="890995" cy="307327"/>
          </a:xfrm>
        </p:grpSpPr>
        <p:pic>
          <p:nvPicPr>
            <p:cNvPr id="248" name="Picture 247">
              <a:extLst>
                <a:ext uri="{FF2B5EF4-FFF2-40B4-BE49-F238E27FC236}">
                  <a16:creationId xmlns="" xmlns:a16="http://schemas.microsoft.com/office/drawing/2014/main" id="{5AE99A63-4886-1E42-A18B-41A75EC9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49" name="Picture 248">
              <a:extLst>
                <a:ext uri="{FF2B5EF4-FFF2-40B4-BE49-F238E27FC236}">
                  <a16:creationId xmlns="" xmlns:a16="http://schemas.microsoft.com/office/drawing/2014/main" id="{BFD5BC3F-E883-F246-BED2-BBAF2D0C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50" name="Picture 249">
              <a:extLst>
                <a:ext uri="{FF2B5EF4-FFF2-40B4-BE49-F238E27FC236}">
                  <a16:creationId xmlns="" xmlns:a16="http://schemas.microsoft.com/office/drawing/2014/main" id="{931C10AC-24E8-5840-94A2-9A2186084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51" name="Group 250">
            <a:extLst>
              <a:ext uri="{FF2B5EF4-FFF2-40B4-BE49-F238E27FC236}">
                <a16:creationId xmlns="" xmlns:a16="http://schemas.microsoft.com/office/drawing/2014/main" id="{3C9D85BB-F9B4-6A41-9D82-80D2E717022D}"/>
              </a:ext>
            </a:extLst>
          </p:cNvPr>
          <p:cNvGrpSpPr/>
          <p:nvPr/>
        </p:nvGrpSpPr>
        <p:grpSpPr>
          <a:xfrm>
            <a:off x="1374207" y="3209027"/>
            <a:ext cx="1069481" cy="255792"/>
            <a:chOff x="629327" y="2587391"/>
            <a:chExt cx="1069481" cy="255792"/>
          </a:xfrm>
        </p:grpSpPr>
        <p:pic>
          <p:nvPicPr>
            <p:cNvPr id="252" name="Picture 251">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53" name="Picture 252">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4" name="Picture 253">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55" name="Picture 254">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56" name="Picture 255">
            <a:extLst>
              <a:ext uri="{FF2B5EF4-FFF2-40B4-BE49-F238E27FC236}">
                <a16:creationId xmlns="" xmlns:a16="http://schemas.microsoft.com/office/drawing/2014/main" id="{4AF00D44-45A1-4B42-911B-055FECE7D3B4}"/>
              </a:ext>
            </a:extLst>
          </p:cNvPr>
          <p:cNvPicPr>
            <a:picLocks noChangeAspect="1"/>
          </p:cNvPicPr>
          <p:nvPr/>
        </p:nvPicPr>
        <p:blipFill>
          <a:blip r:embed="rId10"/>
          <a:stretch>
            <a:fillRect/>
          </a:stretch>
        </p:blipFill>
        <p:spPr>
          <a:xfrm>
            <a:off x="1526519" y="2306078"/>
            <a:ext cx="600931" cy="517633"/>
          </a:xfrm>
          <a:prstGeom prst="rect">
            <a:avLst/>
          </a:prstGeom>
        </p:spPr>
      </p:pic>
      <p:grpSp>
        <p:nvGrpSpPr>
          <p:cNvPr id="257" name="Group 256">
            <a:extLst>
              <a:ext uri="{FF2B5EF4-FFF2-40B4-BE49-F238E27FC236}">
                <a16:creationId xmlns="" xmlns:a16="http://schemas.microsoft.com/office/drawing/2014/main" id="{D8FF48D6-206B-3149-9289-DC7422BEA894}"/>
              </a:ext>
            </a:extLst>
          </p:cNvPr>
          <p:cNvGrpSpPr/>
          <p:nvPr/>
        </p:nvGrpSpPr>
        <p:grpSpPr>
          <a:xfrm>
            <a:off x="3058267" y="4017777"/>
            <a:ext cx="8203997" cy="364700"/>
            <a:chOff x="2404909" y="3405344"/>
            <a:chExt cx="8203997" cy="269173"/>
          </a:xfrm>
        </p:grpSpPr>
        <p:sp>
          <p:nvSpPr>
            <p:cNvPr id="258" name="Rectangle 257">
              <a:extLst>
                <a:ext uri="{FF2B5EF4-FFF2-40B4-BE49-F238E27FC236}">
                  <a16:creationId xmlns="" xmlns:a16="http://schemas.microsoft.com/office/drawing/2014/main" id="{C2BEB0F5-85B5-514D-86C5-9901D654B2CA}"/>
                </a:ext>
              </a:extLst>
            </p:cNvPr>
            <p:cNvSpPr/>
            <p:nvPr/>
          </p:nvSpPr>
          <p:spPr>
            <a:xfrm>
              <a:off x="2404909" y="3405344"/>
              <a:ext cx="8203997" cy="26917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59" name="TextBox 258">
              <a:extLst>
                <a:ext uri="{FF2B5EF4-FFF2-40B4-BE49-F238E27FC236}">
                  <a16:creationId xmlns="" xmlns:a16="http://schemas.microsoft.com/office/drawing/2014/main" id="{8C01A178-E3D4-BC40-A3DA-D93993CAFF07}"/>
                </a:ext>
              </a:extLst>
            </p:cNvPr>
            <p:cNvSpPr txBox="1"/>
            <p:nvPr/>
          </p:nvSpPr>
          <p:spPr>
            <a:xfrm>
              <a:off x="7730186" y="3465580"/>
              <a:ext cx="782265"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Security</a:t>
              </a:r>
            </a:p>
          </p:txBody>
        </p:sp>
        <p:sp>
          <p:nvSpPr>
            <p:cNvPr id="260" name="TextBox 259">
              <a:extLst>
                <a:ext uri="{FF2B5EF4-FFF2-40B4-BE49-F238E27FC236}">
                  <a16:creationId xmlns="" xmlns:a16="http://schemas.microsoft.com/office/drawing/2014/main" id="{1FCA8CCF-9B39-8D46-935A-FC7DF8A83345}"/>
                </a:ext>
              </a:extLst>
            </p:cNvPr>
            <p:cNvSpPr txBox="1"/>
            <p:nvPr/>
          </p:nvSpPr>
          <p:spPr>
            <a:xfrm>
              <a:off x="5757435" y="3456773"/>
              <a:ext cx="1437894"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Meta Data Management</a:t>
              </a:r>
            </a:p>
          </p:txBody>
        </p:sp>
        <p:sp>
          <p:nvSpPr>
            <p:cNvPr id="261" name="TextBox 260">
              <a:extLst>
                <a:ext uri="{FF2B5EF4-FFF2-40B4-BE49-F238E27FC236}">
                  <a16:creationId xmlns="" xmlns:a16="http://schemas.microsoft.com/office/drawing/2014/main" id="{2585AFC7-5CA6-FB48-8623-9CCF6AABBF25}"/>
                </a:ext>
              </a:extLst>
            </p:cNvPr>
            <p:cNvSpPr txBox="1"/>
            <p:nvPr/>
          </p:nvSpPr>
          <p:spPr>
            <a:xfrm>
              <a:off x="2697285" y="3465580"/>
              <a:ext cx="1009893"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a:t>
              </a:r>
              <a:r>
                <a:rPr lang="en-US" sz="1100" dirty="0" smtClean="0"/>
                <a:t>Governance</a:t>
              </a:r>
              <a:endParaRPr lang="en-US" sz="1100" dirty="0"/>
            </a:p>
          </p:txBody>
        </p:sp>
        <p:sp>
          <p:nvSpPr>
            <p:cNvPr id="262" name="TextBox 261">
              <a:extLst>
                <a:ext uri="{FF2B5EF4-FFF2-40B4-BE49-F238E27FC236}">
                  <a16:creationId xmlns="" xmlns:a16="http://schemas.microsoft.com/office/drawing/2014/main" id="{30822CC4-0292-F748-A804-0F15C3EC1B67}"/>
                </a:ext>
              </a:extLst>
            </p:cNvPr>
            <p:cNvSpPr txBox="1"/>
            <p:nvPr/>
          </p:nvSpPr>
          <p:spPr>
            <a:xfrm>
              <a:off x="4282371" y="3465579"/>
              <a:ext cx="1037143"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Stewardship</a:t>
              </a:r>
            </a:p>
          </p:txBody>
        </p:sp>
      </p:grpSp>
      <p:sp>
        <p:nvSpPr>
          <p:cNvPr id="2" name="Footer Placeholder 1">
            <a:extLst>
              <a:ext uri="{FF2B5EF4-FFF2-40B4-BE49-F238E27FC236}">
                <a16:creationId xmlns="" xmlns:a16="http://schemas.microsoft.com/office/drawing/2014/main" id="{113CEFE0-178A-FE46-BD5C-D770C98A9433}"/>
              </a:ext>
            </a:extLst>
          </p:cNvPr>
          <p:cNvSpPr>
            <a:spLocks noGrp="1"/>
          </p:cNvSpPr>
          <p:nvPr>
            <p:ph type="ftr" sz="quarter" idx="11"/>
          </p:nvPr>
        </p:nvSpPr>
        <p:spPr>
          <a:xfrm>
            <a:off x="5295900" y="6374844"/>
            <a:ext cx="5924549" cy="365125"/>
          </a:xfrm>
        </p:spPr>
        <p:txBody>
          <a:bodyPr/>
          <a:lstStyle/>
          <a:p>
            <a:r>
              <a:rPr lang="en-US" smtClean="0">
                <a:solidFill>
                  <a:srgbClr val="55565A">
                    <a:tint val="75000"/>
                  </a:srgbClr>
                </a:solidFill>
              </a:rPr>
              <a:t>Confidential property of Optum. Do not distribute or reproduce without express permission from Optum.</a:t>
            </a:r>
            <a:endParaRPr lang="en-US">
              <a:solidFill>
                <a:srgbClr val="55565A">
                  <a:tint val="75000"/>
                </a:srgbClr>
              </a:solidFill>
            </a:endParaRPr>
          </a:p>
        </p:txBody>
      </p:sp>
      <p:sp>
        <p:nvSpPr>
          <p:cNvPr id="3" name="Slide Number Placeholder 2">
            <a:extLst>
              <a:ext uri="{FF2B5EF4-FFF2-40B4-BE49-F238E27FC236}">
                <a16:creationId xmlns="" xmlns:a16="http://schemas.microsoft.com/office/drawing/2014/main" id="{97891D0D-1A5A-104A-B701-A2264C90D28A}"/>
              </a:ext>
            </a:extLst>
          </p:cNvPr>
          <p:cNvSpPr>
            <a:spLocks noGrp="1"/>
          </p:cNvSpPr>
          <p:nvPr>
            <p:ph type="sldNum" sz="quarter" idx="12"/>
          </p:nvPr>
        </p:nvSpPr>
        <p:spPr>
          <a:xfrm>
            <a:off x="11264900" y="6374844"/>
            <a:ext cx="542472" cy="365125"/>
          </a:xfrm>
        </p:spPr>
        <p:txBody>
          <a:bodyPr/>
          <a:lstStyle/>
          <a:p>
            <a:fld id="{3310D8EA-3107-4873-B9AB-DD7D3E79053A}" type="slidenum">
              <a:rPr lang="en-US" smtClean="0">
                <a:solidFill>
                  <a:srgbClr val="55565A">
                    <a:tint val="75000"/>
                  </a:srgbClr>
                </a:solidFill>
              </a:rPr>
              <a:pPr/>
              <a:t>71</a:t>
            </a:fld>
            <a:endParaRPr lang="en-US" dirty="0">
              <a:solidFill>
                <a:srgbClr val="55565A">
                  <a:tint val="75000"/>
                </a:srgbClr>
              </a:solidFill>
            </a:endParaRPr>
          </a:p>
        </p:txBody>
      </p:sp>
      <p:sp>
        <p:nvSpPr>
          <p:cNvPr id="213" name="Freeform 62">
            <a:extLst>
              <a:ext uri="{FF2B5EF4-FFF2-40B4-BE49-F238E27FC236}">
                <a16:creationId xmlns="" xmlns:a16="http://schemas.microsoft.com/office/drawing/2014/main" id="{F18F58A0-BC32-B84F-8BC3-046B4D9970E6}"/>
              </a:ext>
            </a:extLst>
          </p:cNvPr>
          <p:cNvSpPr>
            <a:spLocks noEditPoints="1"/>
          </p:cNvSpPr>
          <p:nvPr/>
        </p:nvSpPr>
        <p:spPr bwMode="auto">
          <a:xfrm>
            <a:off x="3164906" y="2166536"/>
            <a:ext cx="494507" cy="304800"/>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8" tIns="44824" rIns="89648" bIns="44824" numCol="1" anchor="t" anchorCtr="0" compatLnSpc="1">
            <a:prstTxWarp prst="textNoShape">
              <a:avLst/>
            </a:prstTxWarp>
          </a:bodyPr>
          <a:lstStyle/>
          <a:p>
            <a:endParaRPr lang="en-US" dirty="0">
              <a:solidFill>
                <a:prstClr val="black"/>
              </a:solidFill>
              <a:latin typeface="Calibri"/>
            </a:endParaRPr>
          </a:p>
        </p:txBody>
      </p:sp>
      <p:sp>
        <p:nvSpPr>
          <p:cNvPr id="214" name="Freeform 12">
            <a:extLst>
              <a:ext uri="{FF2B5EF4-FFF2-40B4-BE49-F238E27FC236}">
                <a16:creationId xmlns="" xmlns:a16="http://schemas.microsoft.com/office/drawing/2014/main" id="{56181494-518C-974E-B244-56A37306DE75}"/>
              </a:ext>
            </a:extLst>
          </p:cNvPr>
          <p:cNvSpPr>
            <a:spLocks noEditPoints="1"/>
          </p:cNvSpPr>
          <p:nvPr/>
        </p:nvSpPr>
        <p:spPr bwMode="auto">
          <a:xfrm>
            <a:off x="5556807" y="2176688"/>
            <a:ext cx="271649" cy="335534"/>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nvGrpSpPr>
          <p:cNvPr id="209" name="Group 208">
            <a:extLst>
              <a:ext uri="{FF2B5EF4-FFF2-40B4-BE49-F238E27FC236}">
                <a16:creationId xmlns="" xmlns:a16="http://schemas.microsoft.com/office/drawing/2014/main" id="{355F04AC-0B10-B545-890A-A742FF68AB3E}"/>
              </a:ext>
            </a:extLst>
          </p:cNvPr>
          <p:cNvGrpSpPr/>
          <p:nvPr/>
        </p:nvGrpSpPr>
        <p:grpSpPr>
          <a:xfrm>
            <a:off x="7921502" y="2093068"/>
            <a:ext cx="301005" cy="463704"/>
            <a:chOff x="2767013" y="2630488"/>
            <a:chExt cx="373062" cy="574675"/>
          </a:xfrm>
        </p:grpSpPr>
        <p:sp>
          <p:nvSpPr>
            <p:cNvPr id="211" name="Freeform 25">
              <a:extLst>
                <a:ext uri="{FF2B5EF4-FFF2-40B4-BE49-F238E27FC236}">
                  <a16:creationId xmlns="" xmlns:a16="http://schemas.microsoft.com/office/drawing/2014/main" id="{BB8014AE-0CE4-ED4D-83F1-36F91E2A3107}"/>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12" name="Freeform 26">
              <a:extLst>
                <a:ext uri="{FF2B5EF4-FFF2-40B4-BE49-F238E27FC236}">
                  <a16:creationId xmlns="" xmlns:a16="http://schemas.microsoft.com/office/drawing/2014/main" id="{8E48B3E6-34DA-0D43-AA32-B900402EEA4F}"/>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37" name="Rectangle 136">
            <a:extLst>
              <a:ext uri="{FF2B5EF4-FFF2-40B4-BE49-F238E27FC236}">
                <a16:creationId xmlns="" xmlns:a16="http://schemas.microsoft.com/office/drawing/2014/main" id="{0DAF4B2A-13D3-3A4B-AF1C-424C714AF9C1}"/>
              </a:ext>
            </a:extLst>
          </p:cNvPr>
          <p:cNvSpPr/>
          <p:nvPr/>
        </p:nvSpPr>
        <p:spPr>
          <a:xfrm>
            <a:off x="9962357" y="1937290"/>
            <a:ext cx="1476565" cy="814773"/>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lstStyle/>
          <a:p>
            <a:r>
              <a:rPr lang="en-US" sz="1100" b="1" dirty="0">
                <a:solidFill>
                  <a:srgbClr val="D0D0CE"/>
                </a:solidFill>
                <a:latin typeface="Calibri" panose="020F0502020204030204" pitchFamily="34" charset="0"/>
                <a:cs typeface="Calibri" panose="020F0502020204030204" pitchFamily="34" charset="0"/>
              </a:rPr>
              <a:t>Commercial </a:t>
            </a:r>
          </a:p>
          <a:p>
            <a:r>
              <a:rPr lang="en-US" sz="1100" b="1" dirty="0">
                <a:solidFill>
                  <a:srgbClr val="D0D0CE"/>
                </a:solidFill>
                <a:latin typeface="Calibri" panose="020F0502020204030204" pitchFamily="34" charset="0"/>
                <a:cs typeface="Calibri" panose="020F0502020204030204" pitchFamily="34" charset="0"/>
              </a:rPr>
              <a:t>Products</a:t>
            </a:r>
          </a:p>
        </p:txBody>
      </p:sp>
      <p:sp>
        <p:nvSpPr>
          <p:cNvPr id="138" name="TextBox 137">
            <a:extLst>
              <a:ext uri="{FF2B5EF4-FFF2-40B4-BE49-F238E27FC236}">
                <a16:creationId xmlns="" xmlns:a16="http://schemas.microsoft.com/office/drawing/2014/main" id="{73A82246-E683-8B4D-A958-7C54E2827E20}"/>
              </a:ext>
            </a:extLst>
          </p:cNvPr>
          <p:cNvSpPr txBox="1"/>
          <p:nvPr/>
        </p:nvSpPr>
        <p:spPr>
          <a:xfrm>
            <a:off x="10727733" y="1994182"/>
            <a:ext cx="711189" cy="461665"/>
          </a:xfrm>
          <a:prstGeom prst="rect">
            <a:avLst/>
          </a:prstGeom>
          <a:noFill/>
        </p:spPr>
        <p:txBody>
          <a:bodyPr wrap="square" rtlCol="0">
            <a:spAutoFit/>
          </a:bodyPr>
          <a:lstStyle/>
          <a:p>
            <a:r>
              <a:rPr lang="en-US" sz="1200" b="1" dirty="0">
                <a:solidFill>
                  <a:srgbClr val="F79646">
                    <a:lumMod val="75000"/>
                  </a:srgbClr>
                </a:solidFill>
                <a:latin typeface="Calibri"/>
              </a:rPr>
              <a:t>Optum </a:t>
            </a:r>
            <a:r>
              <a:rPr lang="en-US" sz="1200" b="1" dirty="0" smtClean="0">
                <a:solidFill>
                  <a:srgbClr val="F79646">
                    <a:lumMod val="75000"/>
                  </a:srgbClr>
                </a:solidFill>
                <a:latin typeface="Calibri"/>
              </a:rPr>
              <a:t>/UHC</a:t>
            </a:r>
            <a:endParaRPr lang="en-US" sz="1200" b="1" dirty="0">
              <a:solidFill>
                <a:srgbClr val="F79646">
                  <a:lumMod val="75000"/>
                </a:srgbClr>
              </a:solidFill>
              <a:latin typeface="Calibri"/>
            </a:endParaRPr>
          </a:p>
        </p:txBody>
      </p:sp>
      <p:grpSp>
        <p:nvGrpSpPr>
          <p:cNvPr id="139" name="Group 138">
            <a:extLst>
              <a:ext uri="{FF2B5EF4-FFF2-40B4-BE49-F238E27FC236}">
                <a16:creationId xmlns="" xmlns:a16="http://schemas.microsoft.com/office/drawing/2014/main" id="{B3D1323D-FC9E-6042-9A23-7E97C19813F6}"/>
              </a:ext>
            </a:extLst>
          </p:cNvPr>
          <p:cNvGrpSpPr/>
          <p:nvPr/>
        </p:nvGrpSpPr>
        <p:grpSpPr>
          <a:xfrm>
            <a:off x="10422898" y="2121554"/>
            <a:ext cx="301005" cy="463704"/>
            <a:chOff x="2767013" y="2630488"/>
            <a:chExt cx="373062" cy="574675"/>
          </a:xfrm>
        </p:grpSpPr>
        <p:sp>
          <p:nvSpPr>
            <p:cNvPr id="140" name="Freeform 25">
              <a:extLst>
                <a:ext uri="{FF2B5EF4-FFF2-40B4-BE49-F238E27FC236}">
                  <a16:creationId xmlns="" xmlns:a16="http://schemas.microsoft.com/office/drawing/2014/main" id="{F303E0B0-7233-F94E-8E2B-F91BE16E5346}"/>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41" name="Freeform 26">
              <a:extLst>
                <a:ext uri="{FF2B5EF4-FFF2-40B4-BE49-F238E27FC236}">
                  <a16:creationId xmlns="" xmlns:a16="http://schemas.microsoft.com/office/drawing/2014/main" id="{466E79FC-AA35-D143-B47F-034A22A51829}"/>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43" name="Rectangle 142">
            <a:extLst>
              <a:ext uri="{FF2B5EF4-FFF2-40B4-BE49-F238E27FC236}">
                <a16:creationId xmlns="" xmlns:a16="http://schemas.microsoft.com/office/drawing/2014/main" id="{B37479FE-5CB2-D44C-9BF5-75FBEB8DA514}"/>
              </a:ext>
            </a:extLst>
          </p:cNvPr>
          <p:cNvSpPr/>
          <p:nvPr/>
        </p:nvSpPr>
        <p:spPr>
          <a:xfrm>
            <a:off x="750069" y="1784366"/>
            <a:ext cx="511693" cy="459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b="1" dirty="0" smtClean="0">
                <a:solidFill>
                  <a:srgbClr val="FFFFFF"/>
                </a:solidFill>
              </a:rPr>
              <a:t>Rx Data Platform</a:t>
            </a:r>
            <a:endParaRPr lang="en-US" b="1" dirty="0">
              <a:solidFill>
                <a:srgbClr val="FFFFFF"/>
              </a:solidFill>
            </a:endParaRPr>
          </a:p>
        </p:txBody>
      </p:sp>
      <p:sp>
        <p:nvSpPr>
          <p:cNvPr id="145" name="Rounded Rectangle 144">
            <a:extLst>
              <a:ext uri="{FF2B5EF4-FFF2-40B4-BE49-F238E27FC236}">
                <a16:creationId xmlns="" xmlns:a16="http://schemas.microsoft.com/office/drawing/2014/main" id="{6C25EBA0-6C92-144C-9D35-B302D1F684CA}"/>
              </a:ext>
            </a:extLst>
          </p:cNvPr>
          <p:cNvSpPr/>
          <p:nvPr/>
        </p:nvSpPr>
        <p:spPr>
          <a:xfrm>
            <a:off x="8090189"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6" name="Rounded Rectangle 145">
            <a:extLst>
              <a:ext uri="{FF2B5EF4-FFF2-40B4-BE49-F238E27FC236}">
                <a16:creationId xmlns="" xmlns:a16="http://schemas.microsoft.com/office/drawing/2014/main" id="{6C25EBA0-6C92-144C-9D35-B302D1F684CA}"/>
              </a:ext>
            </a:extLst>
          </p:cNvPr>
          <p:cNvSpPr/>
          <p:nvPr/>
        </p:nvSpPr>
        <p:spPr>
          <a:xfrm>
            <a:off x="6343621" y="4056678"/>
            <a:ext cx="1577881"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7" name="Rounded Rectangle 146">
            <a:extLst>
              <a:ext uri="{FF2B5EF4-FFF2-40B4-BE49-F238E27FC236}">
                <a16:creationId xmlns="" xmlns:a16="http://schemas.microsoft.com/office/drawing/2014/main" id="{6C25EBA0-6C92-144C-9D35-B302D1F684CA}"/>
              </a:ext>
            </a:extLst>
          </p:cNvPr>
          <p:cNvSpPr/>
          <p:nvPr/>
        </p:nvSpPr>
        <p:spPr>
          <a:xfrm>
            <a:off x="4745434"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8" name="Rounded Rectangle 147">
            <a:extLst>
              <a:ext uri="{FF2B5EF4-FFF2-40B4-BE49-F238E27FC236}">
                <a16:creationId xmlns="" xmlns:a16="http://schemas.microsoft.com/office/drawing/2014/main" id="{6C25EBA0-6C92-144C-9D35-B302D1F684CA}"/>
              </a:ext>
            </a:extLst>
          </p:cNvPr>
          <p:cNvSpPr/>
          <p:nvPr/>
        </p:nvSpPr>
        <p:spPr>
          <a:xfrm>
            <a:off x="3128035"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9" name="Rectangle 148">
            <a:extLst>
              <a:ext uri="{FF2B5EF4-FFF2-40B4-BE49-F238E27FC236}">
                <a16:creationId xmlns="" xmlns:a16="http://schemas.microsoft.com/office/drawing/2014/main" id="{830FBA62-ED8D-1A42-AE5D-D5B23E787777}"/>
              </a:ext>
            </a:extLst>
          </p:cNvPr>
          <p:cNvSpPr/>
          <p:nvPr/>
        </p:nvSpPr>
        <p:spPr>
          <a:xfrm>
            <a:off x="7489164" y="5472843"/>
            <a:ext cx="4311728" cy="17747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Optum Rx Local Data Stores  (Direct &amp; Streaming) </a:t>
            </a:r>
            <a:endParaRPr lang="en-US" sz="1100" b="1" dirty="0">
              <a:solidFill>
                <a:srgbClr val="E87722"/>
              </a:solidFill>
            </a:endParaRPr>
          </a:p>
        </p:txBody>
      </p:sp>
      <p:sp>
        <p:nvSpPr>
          <p:cNvPr id="160" name="Rounded Rectangle 159">
            <a:extLst>
              <a:ext uri="{FF2B5EF4-FFF2-40B4-BE49-F238E27FC236}">
                <a16:creationId xmlns="" xmlns:a16="http://schemas.microsoft.com/office/drawing/2014/main" id="{6C25EBA0-6C92-144C-9D35-B302D1F684CA}"/>
              </a:ext>
            </a:extLst>
          </p:cNvPr>
          <p:cNvSpPr/>
          <p:nvPr/>
        </p:nvSpPr>
        <p:spPr>
          <a:xfrm>
            <a:off x="9674505" y="4045184"/>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61" name="TextBox 160">
            <a:extLst>
              <a:ext uri="{FF2B5EF4-FFF2-40B4-BE49-F238E27FC236}">
                <a16:creationId xmlns="" xmlns:a16="http://schemas.microsoft.com/office/drawing/2014/main" id="{8C01A178-E3D4-BC40-A3DA-D93993CAFF07}"/>
              </a:ext>
            </a:extLst>
          </p:cNvPr>
          <p:cNvSpPr txBox="1"/>
          <p:nvPr/>
        </p:nvSpPr>
        <p:spPr>
          <a:xfrm>
            <a:off x="10016982" y="4110289"/>
            <a:ext cx="735778"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a:t>
            </a:r>
            <a:r>
              <a:rPr lang="en-US" sz="1100" dirty="0" smtClean="0"/>
              <a:t>Quality</a:t>
            </a:r>
            <a:endParaRPr lang="en-US" sz="1100" dirty="0"/>
          </a:p>
        </p:txBody>
      </p:sp>
      <p:sp>
        <p:nvSpPr>
          <p:cNvPr id="162" name="Cylinder 191">
            <a:extLst>
              <a:ext uri="{FF2B5EF4-FFF2-40B4-BE49-F238E27FC236}">
                <a16:creationId xmlns="" xmlns:a16="http://schemas.microsoft.com/office/drawing/2014/main" id="{AC15D9E2-06ED-1045-990B-BC34F1BCA2D8}"/>
              </a:ext>
            </a:extLst>
          </p:cNvPr>
          <p:cNvSpPr/>
          <p:nvPr/>
        </p:nvSpPr>
        <p:spPr>
          <a:xfrm>
            <a:off x="8234336"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IRIS</a:t>
            </a:r>
            <a:endParaRPr lang="en-US" sz="1067" kern="0" dirty="0">
              <a:solidFill>
                <a:srgbClr val="55565A"/>
              </a:solidFill>
            </a:endParaRPr>
          </a:p>
        </p:txBody>
      </p:sp>
      <p:sp>
        <p:nvSpPr>
          <p:cNvPr id="163" name="Cylinder 191">
            <a:extLst>
              <a:ext uri="{FF2B5EF4-FFF2-40B4-BE49-F238E27FC236}">
                <a16:creationId xmlns="" xmlns:a16="http://schemas.microsoft.com/office/drawing/2014/main" id="{AC15D9E2-06ED-1045-990B-BC34F1BCA2D8}"/>
              </a:ext>
            </a:extLst>
          </p:cNvPr>
          <p:cNvSpPr/>
          <p:nvPr/>
        </p:nvSpPr>
        <p:spPr>
          <a:xfrm>
            <a:off x="9823572"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NAV</a:t>
            </a:r>
            <a:endParaRPr lang="en-US" sz="1067" kern="0" dirty="0">
              <a:solidFill>
                <a:srgbClr val="55565A"/>
              </a:solidFill>
            </a:endParaRPr>
          </a:p>
        </p:txBody>
      </p:sp>
      <p:sp>
        <p:nvSpPr>
          <p:cNvPr id="164" name="Cylinder 191">
            <a:extLst>
              <a:ext uri="{FF2B5EF4-FFF2-40B4-BE49-F238E27FC236}">
                <a16:creationId xmlns="" xmlns:a16="http://schemas.microsoft.com/office/drawing/2014/main" id="{AC15D9E2-06ED-1045-990B-BC34F1BCA2D8}"/>
              </a:ext>
            </a:extLst>
          </p:cNvPr>
          <p:cNvSpPr/>
          <p:nvPr/>
        </p:nvSpPr>
        <p:spPr>
          <a:xfrm>
            <a:off x="7439718"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PAS</a:t>
            </a:r>
            <a:endParaRPr lang="en-US" sz="1067" kern="0" dirty="0">
              <a:solidFill>
                <a:srgbClr val="55565A"/>
              </a:solidFill>
            </a:endParaRPr>
          </a:p>
        </p:txBody>
      </p:sp>
      <p:sp>
        <p:nvSpPr>
          <p:cNvPr id="165" name="Cylinder 191">
            <a:extLst>
              <a:ext uri="{FF2B5EF4-FFF2-40B4-BE49-F238E27FC236}">
                <a16:creationId xmlns="" xmlns:a16="http://schemas.microsoft.com/office/drawing/2014/main" id="{AC15D9E2-06ED-1045-990B-BC34F1BCA2D8}"/>
              </a:ext>
            </a:extLst>
          </p:cNvPr>
          <p:cNvSpPr/>
          <p:nvPr/>
        </p:nvSpPr>
        <p:spPr>
          <a:xfrm>
            <a:off x="10618191"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Other</a:t>
            </a:r>
          </a:p>
        </p:txBody>
      </p:sp>
      <p:sp>
        <p:nvSpPr>
          <p:cNvPr id="4" name="TextBox 3"/>
          <p:cNvSpPr txBox="1"/>
          <p:nvPr/>
        </p:nvSpPr>
        <p:spPr>
          <a:xfrm>
            <a:off x="3821085" y="2190939"/>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Portals</a:t>
            </a:r>
          </a:p>
          <a:p>
            <a:pPr marL="171450" indent="-171450">
              <a:buFont typeface="Arial" panose="020B0604020202020204" pitchFamily="34" charset="0"/>
              <a:buChar char="•"/>
            </a:pPr>
            <a:r>
              <a:rPr lang="en-US" sz="1000" dirty="0" smtClean="0">
                <a:solidFill>
                  <a:srgbClr val="55565A"/>
                </a:solidFill>
              </a:rPr>
              <a:t>Mobile</a:t>
            </a:r>
          </a:p>
          <a:p>
            <a:pPr marL="171450" indent="-171450">
              <a:buFont typeface="Arial" panose="020B0604020202020204" pitchFamily="34" charset="0"/>
              <a:buChar char="•"/>
            </a:pPr>
            <a:r>
              <a:rPr lang="en-US" sz="1000" dirty="0" smtClean="0">
                <a:solidFill>
                  <a:srgbClr val="55565A"/>
                </a:solidFill>
              </a:rPr>
              <a:t>Navigator / IVR</a:t>
            </a:r>
          </a:p>
        </p:txBody>
      </p:sp>
      <p:sp>
        <p:nvSpPr>
          <p:cNvPr id="166" name="TextBox 165"/>
          <p:cNvSpPr txBox="1"/>
          <p:nvPr/>
        </p:nvSpPr>
        <p:spPr>
          <a:xfrm>
            <a:off x="6116084" y="2213497"/>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IRIS</a:t>
            </a:r>
          </a:p>
          <a:p>
            <a:pPr marL="171450" indent="-171450">
              <a:buFont typeface="Arial" panose="020B0604020202020204" pitchFamily="34" charset="0"/>
              <a:buChar char="•"/>
            </a:pPr>
            <a:r>
              <a:rPr lang="en-US" sz="1000" dirty="0" smtClean="0">
                <a:solidFill>
                  <a:srgbClr val="55565A"/>
                </a:solidFill>
              </a:rPr>
              <a:t>RxClaim</a:t>
            </a:r>
          </a:p>
          <a:p>
            <a:pPr marL="171450" indent="-171450">
              <a:buFont typeface="Arial" panose="020B0604020202020204" pitchFamily="34" charset="0"/>
              <a:buChar char="•"/>
            </a:pPr>
            <a:endParaRPr lang="en-US" sz="1000" dirty="0" smtClean="0">
              <a:solidFill>
                <a:srgbClr val="55565A"/>
              </a:solidFill>
            </a:endParaRPr>
          </a:p>
        </p:txBody>
      </p:sp>
      <p:sp>
        <p:nvSpPr>
          <p:cNvPr id="169" name="TextBox 168"/>
          <p:cNvSpPr txBox="1"/>
          <p:nvPr/>
        </p:nvSpPr>
        <p:spPr>
          <a:xfrm>
            <a:off x="8286968" y="2176125"/>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PAS /ePAS</a:t>
            </a:r>
          </a:p>
          <a:p>
            <a:pPr marL="171450" indent="-171450">
              <a:buFont typeface="Arial" panose="020B0604020202020204" pitchFamily="34" charset="0"/>
              <a:buChar char="•"/>
            </a:pPr>
            <a:r>
              <a:rPr lang="en-US" sz="1000" dirty="0" smtClean="0">
                <a:solidFill>
                  <a:srgbClr val="55565A"/>
                </a:solidFill>
              </a:rPr>
              <a:t>PCMS</a:t>
            </a:r>
          </a:p>
          <a:p>
            <a:pPr marL="171450" indent="-171450">
              <a:buFont typeface="Arial" panose="020B0604020202020204" pitchFamily="34" charset="0"/>
              <a:buChar char="•"/>
            </a:pPr>
            <a:endParaRPr lang="en-US" sz="1000" dirty="0" smtClean="0">
              <a:solidFill>
                <a:srgbClr val="55565A"/>
              </a:solidFill>
            </a:endParaRPr>
          </a:p>
        </p:txBody>
      </p:sp>
      <p:sp>
        <p:nvSpPr>
          <p:cNvPr id="5" name="TextBox 4"/>
          <p:cNvSpPr txBox="1"/>
          <p:nvPr/>
        </p:nvSpPr>
        <p:spPr>
          <a:xfrm>
            <a:off x="3572424" y="414059"/>
            <a:ext cx="5906090" cy="369332"/>
          </a:xfrm>
          <a:prstGeom prst="rect">
            <a:avLst/>
          </a:prstGeom>
          <a:noFill/>
        </p:spPr>
        <p:txBody>
          <a:bodyPr wrap="square" rtlCol="0">
            <a:spAutoFit/>
          </a:bodyPr>
          <a:lstStyle/>
          <a:p>
            <a:pPr algn="ctr"/>
            <a:r>
              <a:rPr lang="en-US" b="1" dirty="0" smtClean="0">
                <a:solidFill>
                  <a:srgbClr val="55565A"/>
                </a:solidFill>
              </a:rPr>
              <a:t>Optum Rx Data Services – Blueprint </a:t>
            </a:r>
          </a:p>
        </p:txBody>
      </p:sp>
    </p:spTree>
    <p:extLst>
      <p:ext uri="{BB962C8B-B14F-4D97-AF65-F5344CB8AC3E}">
        <p14:creationId xmlns:p14="http://schemas.microsoft.com/office/powerpoint/2010/main" val="1246906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 xmlns:a16="http://schemas.microsoft.com/office/drawing/2014/main" id="{9B599696-BBFD-8141-B42B-261E6C4C23E1}"/>
              </a:ext>
            </a:extLst>
          </p:cNvPr>
          <p:cNvSpPr/>
          <p:nvPr/>
        </p:nvSpPr>
        <p:spPr>
          <a:xfrm>
            <a:off x="7383105" y="5699205"/>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99" name="Rectangle 98">
            <a:extLst>
              <a:ext uri="{FF2B5EF4-FFF2-40B4-BE49-F238E27FC236}">
                <a16:creationId xmlns="" xmlns:a16="http://schemas.microsoft.com/office/drawing/2014/main" id="{F8E41E18-D3A0-A449-A930-40EFCE58C413}"/>
              </a:ext>
            </a:extLst>
          </p:cNvPr>
          <p:cNvSpPr/>
          <p:nvPr/>
        </p:nvSpPr>
        <p:spPr>
          <a:xfrm>
            <a:off x="1283086" y="3493698"/>
            <a:ext cx="10279572" cy="2765877"/>
          </a:xfrm>
          <a:prstGeom prst="rect">
            <a:avLst/>
          </a:prstGeom>
          <a:solidFill>
            <a:schemeClr val="accent3">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smtClean="0">
                <a:solidFill>
                  <a:srgbClr val="002060"/>
                </a:solidFill>
              </a:rPr>
              <a:t>Data</a:t>
            </a:r>
            <a:endParaRPr lang="en-US" sz="1600" dirty="0">
              <a:solidFill>
                <a:srgbClr val="002060"/>
              </a:solidFill>
            </a:endParaRPr>
          </a:p>
        </p:txBody>
      </p:sp>
      <p:sp>
        <p:nvSpPr>
          <p:cNvPr id="101" name="Rectangle 100">
            <a:extLst>
              <a:ext uri="{FF2B5EF4-FFF2-40B4-BE49-F238E27FC236}">
                <a16:creationId xmlns="" xmlns:a16="http://schemas.microsoft.com/office/drawing/2014/main" id="{F4BBEF87-A812-D841-961B-378966D1B471}"/>
              </a:ext>
            </a:extLst>
          </p:cNvPr>
          <p:cNvSpPr/>
          <p:nvPr/>
        </p:nvSpPr>
        <p:spPr>
          <a:xfrm>
            <a:off x="1283086" y="1784366"/>
            <a:ext cx="10279572" cy="1039346"/>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Consuming </a:t>
            </a:r>
          </a:p>
          <a:p>
            <a:r>
              <a:rPr lang="en-US" sz="1600" dirty="0" smtClean="0">
                <a:solidFill>
                  <a:srgbClr val="002060"/>
                </a:solidFill>
              </a:rPr>
              <a:t>Applications</a:t>
            </a:r>
            <a:endParaRPr lang="en-US" sz="1600" dirty="0">
              <a:solidFill>
                <a:srgbClr val="002060"/>
              </a:solidFill>
            </a:endParaRPr>
          </a:p>
        </p:txBody>
      </p:sp>
      <p:sp>
        <p:nvSpPr>
          <p:cNvPr id="102" name="Rectangle 101">
            <a:extLst>
              <a:ext uri="{FF2B5EF4-FFF2-40B4-BE49-F238E27FC236}">
                <a16:creationId xmlns="" xmlns:a16="http://schemas.microsoft.com/office/drawing/2014/main" id="{0C6E631B-747E-C04F-AAA4-B5E5D9359C7E}"/>
              </a:ext>
            </a:extLst>
          </p:cNvPr>
          <p:cNvSpPr/>
          <p:nvPr/>
        </p:nvSpPr>
        <p:spPr>
          <a:xfrm>
            <a:off x="2840071" y="3871256"/>
            <a:ext cx="8616773" cy="1831970"/>
          </a:xfrm>
          <a:prstGeom prst="rect">
            <a:avLst/>
          </a:prstGeom>
          <a:solidFill>
            <a:schemeClr val="bg1">
              <a:lumMod val="75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105" name="Rectangle 104">
            <a:extLst>
              <a:ext uri="{FF2B5EF4-FFF2-40B4-BE49-F238E27FC236}">
                <a16:creationId xmlns="" xmlns:a16="http://schemas.microsoft.com/office/drawing/2014/main" id="{2DD9343B-BD58-2548-8CC0-2BA7B557591C}"/>
              </a:ext>
            </a:extLst>
          </p:cNvPr>
          <p:cNvSpPr/>
          <p:nvPr/>
        </p:nvSpPr>
        <p:spPr>
          <a:xfrm>
            <a:off x="3058267" y="4417138"/>
            <a:ext cx="8208649" cy="974560"/>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106" name="TextBox 105">
            <a:extLst>
              <a:ext uri="{FF2B5EF4-FFF2-40B4-BE49-F238E27FC236}">
                <a16:creationId xmlns="" xmlns:a16="http://schemas.microsoft.com/office/drawing/2014/main" id="{96D5DF3F-D5AA-B645-BD1E-E261A47FA43F}"/>
              </a:ext>
            </a:extLst>
          </p:cNvPr>
          <p:cNvSpPr txBox="1"/>
          <p:nvPr/>
        </p:nvSpPr>
        <p:spPr>
          <a:xfrm rot="16200000">
            <a:off x="2041826" y="4605333"/>
            <a:ext cx="1775934" cy="307777"/>
          </a:xfrm>
          <a:prstGeom prst="rect">
            <a:avLst/>
          </a:prstGeom>
          <a:noFill/>
        </p:spPr>
        <p:txBody>
          <a:bodyPr wrap="square" rtlCol="0">
            <a:spAutoFit/>
          </a:bodyPr>
          <a:lstStyle/>
          <a:p>
            <a:pPr algn="ctr"/>
            <a:r>
              <a:rPr lang="en-US" sz="1400" dirty="0">
                <a:solidFill>
                  <a:prstClr val="white"/>
                </a:solidFill>
                <a:latin typeface="Calibri"/>
              </a:rPr>
              <a:t>Data </a:t>
            </a:r>
            <a:r>
              <a:rPr lang="en-US" sz="1400" dirty="0" smtClean="0">
                <a:solidFill>
                  <a:prstClr val="white"/>
                </a:solidFill>
                <a:latin typeface="Calibri"/>
              </a:rPr>
              <a:t>Services</a:t>
            </a:r>
            <a:endParaRPr lang="en-US" sz="1400" dirty="0">
              <a:solidFill>
                <a:prstClr val="white"/>
              </a:solidFill>
              <a:latin typeface="Calibri"/>
            </a:endParaRPr>
          </a:p>
        </p:txBody>
      </p:sp>
      <p:sp>
        <p:nvSpPr>
          <p:cNvPr id="107" name="TextBox 106">
            <a:extLst>
              <a:ext uri="{FF2B5EF4-FFF2-40B4-BE49-F238E27FC236}">
                <a16:creationId xmlns="" xmlns:a16="http://schemas.microsoft.com/office/drawing/2014/main" id="{6DF6110F-2CCA-E341-9F5F-07E8F92EE06C}"/>
              </a:ext>
            </a:extLst>
          </p:cNvPr>
          <p:cNvSpPr txBox="1"/>
          <p:nvPr/>
        </p:nvSpPr>
        <p:spPr>
          <a:xfrm>
            <a:off x="8245059" y="4373464"/>
            <a:ext cx="1808829" cy="276999"/>
          </a:xfrm>
          <a:prstGeom prst="rect">
            <a:avLst/>
          </a:prstGeom>
          <a:noFill/>
        </p:spPr>
        <p:txBody>
          <a:bodyPr wrap="none" rtlCol="0">
            <a:spAutoFit/>
          </a:bodyPr>
          <a:lstStyle/>
          <a:p>
            <a:r>
              <a:rPr lang="en-US" sz="1200" b="1" dirty="0" smtClean="0">
                <a:solidFill>
                  <a:srgbClr val="F79646">
                    <a:lumMod val="50000"/>
                  </a:srgbClr>
                </a:solidFill>
                <a:latin typeface="Calibri"/>
              </a:rPr>
              <a:t>Data Utilities / Functions </a:t>
            </a:r>
            <a:endParaRPr lang="en-US" sz="1200" b="1" dirty="0">
              <a:solidFill>
                <a:srgbClr val="F79646">
                  <a:lumMod val="50000"/>
                </a:srgbClr>
              </a:solidFill>
              <a:latin typeface="Calibri"/>
            </a:endParaRPr>
          </a:p>
        </p:txBody>
      </p:sp>
      <p:sp>
        <p:nvSpPr>
          <p:cNvPr id="120" name="TextBox 119">
            <a:extLst>
              <a:ext uri="{FF2B5EF4-FFF2-40B4-BE49-F238E27FC236}">
                <a16:creationId xmlns="" xmlns:a16="http://schemas.microsoft.com/office/drawing/2014/main" id="{024C9068-9C7C-CB49-91B5-D1D6A1C1A145}"/>
              </a:ext>
            </a:extLst>
          </p:cNvPr>
          <p:cNvSpPr txBox="1"/>
          <p:nvPr/>
        </p:nvSpPr>
        <p:spPr>
          <a:xfrm>
            <a:off x="4559259" y="4365675"/>
            <a:ext cx="1035925" cy="276999"/>
          </a:xfrm>
          <a:prstGeom prst="rect">
            <a:avLst/>
          </a:prstGeom>
          <a:noFill/>
        </p:spPr>
        <p:txBody>
          <a:bodyPr wrap="none" rtlCol="0">
            <a:spAutoFit/>
          </a:bodyPr>
          <a:lstStyle/>
          <a:p>
            <a:r>
              <a:rPr lang="en-US" sz="1200" b="1" dirty="0" smtClean="0">
                <a:solidFill>
                  <a:srgbClr val="F79646">
                    <a:lumMod val="75000"/>
                  </a:srgbClr>
                </a:solidFill>
                <a:latin typeface="Calibri"/>
              </a:rPr>
              <a:t>Data Services</a:t>
            </a:r>
            <a:endParaRPr lang="en-US" sz="1200" b="1" dirty="0">
              <a:solidFill>
                <a:srgbClr val="F79646">
                  <a:lumMod val="75000"/>
                </a:srgbClr>
              </a:solidFill>
              <a:latin typeface="Calibri"/>
            </a:endParaRPr>
          </a:p>
        </p:txBody>
      </p:sp>
      <p:sp>
        <p:nvSpPr>
          <p:cNvPr id="121" name="Rounded Rectangle 120">
            <a:extLst>
              <a:ext uri="{FF2B5EF4-FFF2-40B4-BE49-F238E27FC236}">
                <a16:creationId xmlns="" xmlns:a16="http://schemas.microsoft.com/office/drawing/2014/main" id="{B68A68B6-92B6-EB4D-B6E7-380D14B3A73B}"/>
              </a:ext>
            </a:extLst>
          </p:cNvPr>
          <p:cNvSpPr/>
          <p:nvPr/>
        </p:nvSpPr>
        <p:spPr>
          <a:xfrm>
            <a:off x="7707443" y="4851203"/>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Waste Detection </a:t>
            </a:r>
            <a:endParaRPr lang="en-US" sz="800" kern="0" dirty="0">
              <a:solidFill>
                <a:prstClr val="black"/>
              </a:solidFill>
              <a:latin typeface="Calibri"/>
            </a:endParaRPr>
          </a:p>
        </p:txBody>
      </p:sp>
      <p:sp>
        <p:nvSpPr>
          <p:cNvPr id="122" name="Rounded Rectangle 121">
            <a:extLst>
              <a:ext uri="{FF2B5EF4-FFF2-40B4-BE49-F238E27FC236}">
                <a16:creationId xmlns="" xmlns:a16="http://schemas.microsoft.com/office/drawing/2014/main" id="{2C8E230D-5CAF-2F4F-80D7-FF964DB0D7C4}"/>
              </a:ext>
            </a:extLst>
          </p:cNvPr>
          <p:cNvSpPr/>
          <p:nvPr/>
        </p:nvSpPr>
        <p:spPr>
          <a:xfrm>
            <a:off x="7707443" y="5032117"/>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ML/AI Workbench</a:t>
            </a:r>
            <a:endParaRPr lang="en-US" sz="800" kern="0" dirty="0">
              <a:solidFill>
                <a:prstClr val="black"/>
              </a:solidFill>
              <a:latin typeface="Calibri"/>
            </a:endParaRPr>
          </a:p>
        </p:txBody>
      </p:sp>
      <p:sp>
        <p:nvSpPr>
          <p:cNvPr id="123" name="Rounded Rectangle 122">
            <a:extLst>
              <a:ext uri="{FF2B5EF4-FFF2-40B4-BE49-F238E27FC236}">
                <a16:creationId xmlns="" xmlns:a16="http://schemas.microsoft.com/office/drawing/2014/main" id="{CBE6F8B1-9D18-414D-A8C5-8F58915D1E25}"/>
              </a:ext>
            </a:extLst>
          </p:cNvPr>
          <p:cNvSpPr/>
          <p:nvPr/>
        </p:nvSpPr>
        <p:spPr>
          <a:xfrm>
            <a:off x="8730511" y="4651094"/>
            <a:ext cx="1091176"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Analytics</a:t>
            </a:r>
            <a:endParaRPr lang="en-US" sz="800" kern="0" dirty="0">
              <a:solidFill>
                <a:prstClr val="black"/>
              </a:solidFill>
              <a:latin typeface="Calibri"/>
            </a:endParaRPr>
          </a:p>
        </p:txBody>
      </p:sp>
      <p:sp>
        <p:nvSpPr>
          <p:cNvPr id="124" name="Rounded Rectangle 123">
            <a:extLst>
              <a:ext uri="{FF2B5EF4-FFF2-40B4-BE49-F238E27FC236}">
                <a16:creationId xmlns="" xmlns:a16="http://schemas.microsoft.com/office/drawing/2014/main" id="{B5788315-6ADB-CB44-850D-F5F5BE90C3E6}"/>
              </a:ext>
            </a:extLst>
          </p:cNvPr>
          <p:cNvSpPr/>
          <p:nvPr/>
        </p:nvSpPr>
        <p:spPr>
          <a:xfrm>
            <a:off x="8730508" y="4851203"/>
            <a:ext cx="1103945"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Abuse Detection</a:t>
            </a:r>
            <a:endParaRPr lang="en-US" sz="800" kern="0" dirty="0">
              <a:solidFill>
                <a:prstClr val="black"/>
              </a:solidFill>
              <a:latin typeface="Calibri"/>
            </a:endParaRPr>
          </a:p>
        </p:txBody>
      </p:sp>
      <p:sp>
        <p:nvSpPr>
          <p:cNvPr id="125" name="Rounded Rectangle 124">
            <a:extLst>
              <a:ext uri="{FF2B5EF4-FFF2-40B4-BE49-F238E27FC236}">
                <a16:creationId xmlns="" xmlns:a16="http://schemas.microsoft.com/office/drawing/2014/main" id="{18E85F05-44B7-DD4E-8592-873F3B0B8547}"/>
              </a:ext>
            </a:extLst>
          </p:cNvPr>
          <p:cNvSpPr/>
          <p:nvPr/>
        </p:nvSpPr>
        <p:spPr>
          <a:xfrm>
            <a:off x="8730510" y="5032117"/>
            <a:ext cx="110394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Data Syndication Tool</a:t>
            </a:r>
            <a:endParaRPr lang="en-US" sz="800" kern="0" dirty="0">
              <a:solidFill>
                <a:prstClr val="black"/>
              </a:solidFill>
              <a:latin typeface="Calibri"/>
            </a:endParaRPr>
          </a:p>
        </p:txBody>
      </p:sp>
      <p:sp>
        <p:nvSpPr>
          <p:cNvPr id="127" name="Rounded Rectangle 126">
            <a:extLst>
              <a:ext uri="{FF2B5EF4-FFF2-40B4-BE49-F238E27FC236}">
                <a16:creationId xmlns="" xmlns:a16="http://schemas.microsoft.com/office/drawing/2014/main" id="{D7E578CE-9656-D140-ACA3-0BCBF2A35852}"/>
              </a:ext>
            </a:extLst>
          </p:cNvPr>
          <p:cNvSpPr/>
          <p:nvPr/>
        </p:nvSpPr>
        <p:spPr>
          <a:xfrm>
            <a:off x="9808468" y="4651094"/>
            <a:ext cx="1091176"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Fraud Detection</a:t>
            </a:r>
            <a:endParaRPr lang="en-US" sz="800" kern="0" dirty="0">
              <a:solidFill>
                <a:prstClr val="black"/>
              </a:solidFill>
              <a:latin typeface="Calibri"/>
            </a:endParaRPr>
          </a:p>
        </p:txBody>
      </p:sp>
      <p:sp>
        <p:nvSpPr>
          <p:cNvPr id="129" name="Rounded Rectangle 128">
            <a:extLst>
              <a:ext uri="{FF2B5EF4-FFF2-40B4-BE49-F238E27FC236}">
                <a16:creationId xmlns="" xmlns:a16="http://schemas.microsoft.com/office/drawing/2014/main" id="{80CD2BA4-60D0-3241-B088-DD254ABB2862}"/>
              </a:ext>
            </a:extLst>
          </p:cNvPr>
          <p:cNvSpPr/>
          <p:nvPr/>
        </p:nvSpPr>
        <p:spPr>
          <a:xfrm>
            <a:off x="9808468" y="4851203"/>
            <a:ext cx="1103945"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Genomics</a:t>
            </a:r>
            <a:endParaRPr lang="en-US" sz="800" kern="0" dirty="0">
              <a:solidFill>
                <a:prstClr val="black"/>
              </a:solidFill>
              <a:latin typeface="Calibri"/>
            </a:endParaRPr>
          </a:p>
        </p:txBody>
      </p:sp>
      <p:sp>
        <p:nvSpPr>
          <p:cNvPr id="130" name="Rounded Rectangle 129">
            <a:extLst>
              <a:ext uri="{FF2B5EF4-FFF2-40B4-BE49-F238E27FC236}">
                <a16:creationId xmlns="" xmlns:a16="http://schemas.microsoft.com/office/drawing/2014/main" id="{42EB77FA-DB05-1443-982F-31765972BC94}"/>
              </a:ext>
            </a:extLst>
          </p:cNvPr>
          <p:cNvSpPr/>
          <p:nvPr/>
        </p:nvSpPr>
        <p:spPr>
          <a:xfrm>
            <a:off x="9808467" y="5032117"/>
            <a:ext cx="110394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Data Capture Tools</a:t>
            </a:r>
            <a:endParaRPr lang="en-US" sz="800" kern="0" dirty="0">
              <a:solidFill>
                <a:prstClr val="black"/>
              </a:solidFill>
              <a:latin typeface="Calibri"/>
            </a:endParaRPr>
          </a:p>
        </p:txBody>
      </p:sp>
      <p:sp>
        <p:nvSpPr>
          <p:cNvPr id="159" name="Rounded Rectangle 158">
            <a:extLst>
              <a:ext uri="{FF2B5EF4-FFF2-40B4-BE49-F238E27FC236}">
                <a16:creationId xmlns="" xmlns:a16="http://schemas.microsoft.com/office/drawing/2014/main" id="{EAD7CF88-2427-0949-B68B-0FAF1F6FE054}"/>
              </a:ext>
            </a:extLst>
          </p:cNvPr>
          <p:cNvSpPr/>
          <p:nvPr/>
        </p:nvSpPr>
        <p:spPr>
          <a:xfrm>
            <a:off x="316572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Claims </a:t>
            </a:r>
          </a:p>
        </p:txBody>
      </p:sp>
      <p:sp>
        <p:nvSpPr>
          <p:cNvPr id="167" name="Rounded Rectangle 166">
            <a:extLst>
              <a:ext uri="{FF2B5EF4-FFF2-40B4-BE49-F238E27FC236}">
                <a16:creationId xmlns="" xmlns:a16="http://schemas.microsoft.com/office/drawing/2014/main" id="{6627B177-C83C-754E-B5C1-1EC9496E571B}"/>
              </a:ext>
            </a:extLst>
          </p:cNvPr>
          <p:cNvSpPr/>
          <p:nvPr/>
        </p:nvSpPr>
        <p:spPr>
          <a:xfrm>
            <a:off x="3165725"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Clinical </a:t>
            </a:r>
          </a:p>
        </p:txBody>
      </p:sp>
      <p:sp>
        <p:nvSpPr>
          <p:cNvPr id="168" name="Rounded Rectangle 167">
            <a:extLst>
              <a:ext uri="{FF2B5EF4-FFF2-40B4-BE49-F238E27FC236}">
                <a16:creationId xmlns="" xmlns:a16="http://schemas.microsoft.com/office/drawing/2014/main" id="{D93BF162-7468-C34F-AC99-968AF4C7A3CA}"/>
              </a:ext>
            </a:extLst>
          </p:cNvPr>
          <p:cNvSpPr/>
          <p:nvPr/>
        </p:nvSpPr>
        <p:spPr>
          <a:xfrm>
            <a:off x="3882407" y="4651095"/>
            <a:ext cx="679157" cy="263814"/>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Consumer </a:t>
            </a:r>
          </a:p>
        </p:txBody>
      </p:sp>
      <p:sp>
        <p:nvSpPr>
          <p:cNvPr id="172" name="Rounded Rectangle 171">
            <a:extLst>
              <a:ext uri="{FF2B5EF4-FFF2-40B4-BE49-F238E27FC236}">
                <a16:creationId xmlns="" xmlns:a16="http://schemas.microsoft.com/office/drawing/2014/main" id="{A4AC65D8-C774-DC48-87C8-6848DD82B247}"/>
              </a:ext>
            </a:extLst>
          </p:cNvPr>
          <p:cNvSpPr/>
          <p:nvPr/>
        </p:nvSpPr>
        <p:spPr>
          <a:xfrm>
            <a:off x="3884766"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Eligibility </a:t>
            </a:r>
          </a:p>
        </p:txBody>
      </p:sp>
      <p:sp>
        <p:nvSpPr>
          <p:cNvPr id="175" name="Rounded Rectangle 174">
            <a:extLst>
              <a:ext uri="{FF2B5EF4-FFF2-40B4-BE49-F238E27FC236}">
                <a16:creationId xmlns="" xmlns:a16="http://schemas.microsoft.com/office/drawing/2014/main" id="{FE66C20B-A259-FE4E-828F-4189FA1BE8FF}"/>
              </a:ext>
            </a:extLst>
          </p:cNvPr>
          <p:cNvSpPr/>
          <p:nvPr/>
        </p:nvSpPr>
        <p:spPr>
          <a:xfrm>
            <a:off x="462827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Benefit</a:t>
            </a:r>
          </a:p>
          <a:p>
            <a:pPr algn="ctr">
              <a:defRPr/>
            </a:pPr>
            <a:r>
              <a:rPr lang="en-US" sz="800" kern="0" dirty="0">
                <a:solidFill>
                  <a:prstClr val="black"/>
                </a:solidFill>
                <a:latin typeface="Calibri"/>
              </a:rPr>
              <a:t>Plans </a:t>
            </a:r>
          </a:p>
        </p:txBody>
      </p:sp>
      <p:sp>
        <p:nvSpPr>
          <p:cNvPr id="187" name="Rounded Rectangle 186">
            <a:extLst>
              <a:ext uri="{FF2B5EF4-FFF2-40B4-BE49-F238E27FC236}">
                <a16:creationId xmlns="" xmlns:a16="http://schemas.microsoft.com/office/drawing/2014/main" id="{1B070259-D899-9143-90BE-56504E920777}"/>
              </a:ext>
            </a:extLst>
          </p:cNvPr>
          <p:cNvSpPr/>
          <p:nvPr/>
        </p:nvSpPr>
        <p:spPr>
          <a:xfrm>
            <a:off x="4607467" y="5030189"/>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CRM/Call</a:t>
            </a:r>
          </a:p>
        </p:txBody>
      </p:sp>
      <p:sp>
        <p:nvSpPr>
          <p:cNvPr id="188" name="Rounded Rectangle 187">
            <a:extLst>
              <a:ext uri="{FF2B5EF4-FFF2-40B4-BE49-F238E27FC236}">
                <a16:creationId xmlns="" xmlns:a16="http://schemas.microsoft.com/office/drawing/2014/main" id="{93778287-D4BC-E041-9C5B-778E13769812}"/>
              </a:ext>
            </a:extLst>
          </p:cNvPr>
          <p:cNvSpPr/>
          <p:nvPr/>
        </p:nvSpPr>
        <p:spPr>
          <a:xfrm>
            <a:off x="5335215"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Provider</a:t>
            </a:r>
          </a:p>
        </p:txBody>
      </p:sp>
      <p:sp>
        <p:nvSpPr>
          <p:cNvPr id="189" name="Rounded Rectangle 188">
            <a:extLst>
              <a:ext uri="{FF2B5EF4-FFF2-40B4-BE49-F238E27FC236}">
                <a16:creationId xmlns="" xmlns:a16="http://schemas.microsoft.com/office/drawing/2014/main" id="{EDCA329B-0CA0-A849-8EAB-CEB8B6553714}"/>
              </a:ext>
            </a:extLst>
          </p:cNvPr>
          <p:cNvSpPr/>
          <p:nvPr/>
        </p:nvSpPr>
        <p:spPr>
          <a:xfrm>
            <a:off x="5339075" y="5024652"/>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Financial</a:t>
            </a:r>
          </a:p>
        </p:txBody>
      </p:sp>
      <p:sp>
        <p:nvSpPr>
          <p:cNvPr id="205" name="Rectangle 204">
            <a:extLst>
              <a:ext uri="{FF2B5EF4-FFF2-40B4-BE49-F238E27FC236}">
                <a16:creationId xmlns="" xmlns:a16="http://schemas.microsoft.com/office/drawing/2014/main" id="{A6BCC606-D528-584D-8233-E60B3D96E98B}"/>
              </a:ext>
            </a:extLst>
          </p:cNvPr>
          <p:cNvSpPr/>
          <p:nvPr/>
        </p:nvSpPr>
        <p:spPr>
          <a:xfrm>
            <a:off x="2847951" y="1947172"/>
            <a:ext cx="7028039" cy="780472"/>
          </a:xfrm>
          <a:prstGeom prst="rect">
            <a:avLst/>
          </a:prstGeom>
          <a:solidFill>
            <a:schemeClr val="bg2">
              <a:lumMod val="20000"/>
              <a:lumOff val="80000"/>
            </a:schemeClr>
          </a:solidFill>
          <a:ln w="25400" cap="flat" cmpd="sng" algn="ctr">
            <a:solidFill>
              <a:schemeClr val="bg1"/>
            </a:solidFill>
            <a:prstDash val="solid"/>
          </a:ln>
          <a:effectLst/>
        </p:spPr>
        <p:txBody>
          <a:bodyPr vert="vert270" rtlCol="0" anchor="t"/>
          <a:lstStyle/>
          <a:p>
            <a:pPr algn="ctr">
              <a:defRPr/>
            </a:pPr>
            <a:r>
              <a:rPr lang="en-US" sz="1100" b="1" kern="0" dirty="0">
                <a:solidFill>
                  <a:srgbClr val="D0D0CE"/>
                </a:solidFill>
                <a:latin typeface="Calibri"/>
              </a:rPr>
              <a:t>Internal</a:t>
            </a:r>
            <a:endParaRPr lang="en-US" sz="1100" kern="0" dirty="0">
              <a:solidFill>
                <a:prstClr val="white"/>
              </a:solidFill>
              <a:latin typeface="Calibri"/>
            </a:endParaRPr>
          </a:p>
        </p:txBody>
      </p:sp>
      <p:sp>
        <p:nvSpPr>
          <p:cNvPr id="206" name="TextBox 205">
            <a:extLst>
              <a:ext uri="{FF2B5EF4-FFF2-40B4-BE49-F238E27FC236}">
                <a16:creationId xmlns="" xmlns:a16="http://schemas.microsoft.com/office/drawing/2014/main" id="{9CB00801-3E56-D947-97A7-780FDEC86133}"/>
              </a:ext>
            </a:extLst>
          </p:cNvPr>
          <p:cNvSpPr txBox="1"/>
          <p:nvPr/>
        </p:nvSpPr>
        <p:spPr>
          <a:xfrm>
            <a:off x="3680169" y="1965696"/>
            <a:ext cx="1661930" cy="276999"/>
          </a:xfrm>
          <a:prstGeom prst="rect">
            <a:avLst/>
          </a:prstGeom>
          <a:noFill/>
        </p:spPr>
        <p:txBody>
          <a:bodyPr wrap="none" rtlCol="0">
            <a:spAutoFit/>
          </a:bodyPr>
          <a:lstStyle/>
          <a:p>
            <a:r>
              <a:rPr lang="en-US" sz="1200" b="1" dirty="0">
                <a:solidFill>
                  <a:srgbClr val="F79646">
                    <a:lumMod val="75000"/>
                  </a:srgbClr>
                </a:solidFill>
                <a:latin typeface="Calibri"/>
              </a:rPr>
              <a:t>Consumer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7" name="TextBox 206">
            <a:extLst>
              <a:ext uri="{FF2B5EF4-FFF2-40B4-BE49-F238E27FC236}">
                <a16:creationId xmlns="" xmlns:a16="http://schemas.microsoft.com/office/drawing/2014/main" id="{E898034D-14CC-CA41-8040-95A7269841DD}"/>
              </a:ext>
            </a:extLst>
          </p:cNvPr>
          <p:cNvSpPr txBox="1"/>
          <p:nvPr/>
        </p:nvSpPr>
        <p:spPr>
          <a:xfrm>
            <a:off x="5827694" y="1974322"/>
            <a:ext cx="1939955" cy="276999"/>
          </a:xfrm>
          <a:prstGeom prst="rect">
            <a:avLst/>
          </a:prstGeom>
          <a:noFill/>
        </p:spPr>
        <p:txBody>
          <a:bodyPr wrap="none" rtlCol="0">
            <a:spAutoFit/>
          </a:bodyPr>
          <a:lstStyle/>
          <a:p>
            <a:r>
              <a:rPr lang="en-US" sz="1200" b="1" dirty="0">
                <a:solidFill>
                  <a:srgbClr val="F79646">
                    <a:lumMod val="75000"/>
                  </a:srgbClr>
                </a:solidFill>
                <a:latin typeface="Calibri"/>
              </a:rPr>
              <a:t>Clinical and Rx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08" name="TextBox 207">
            <a:extLst>
              <a:ext uri="{FF2B5EF4-FFF2-40B4-BE49-F238E27FC236}">
                <a16:creationId xmlns="" xmlns:a16="http://schemas.microsoft.com/office/drawing/2014/main" id="{2CA21186-08B8-1848-ABAB-181D9D69C00B}"/>
              </a:ext>
            </a:extLst>
          </p:cNvPr>
          <p:cNvSpPr txBox="1"/>
          <p:nvPr/>
        </p:nvSpPr>
        <p:spPr>
          <a:xfrm>
            <a:off x="8226337" y="1965696"/>
            <a:ext cx="1555426" cy="276999"/>
          </a:xfrm>
          <a:prstGeom prst="rect">
            <a:avLst/>
          </a:prstGeom>
          <a:noFill/>
        </p:spPr>
        <p:txBody>
          <a:bodyPr wrap="none" rtlCol="0">
            <a:spAutoFit/>
          </a:bodyPr>
          <a:lstStyle/>
          <a:p>
            <a:r>
              <a:rPr lang="en-US" sz="1200" b="1" dirty="0">
                <a:solidFill>
                  <a:srgbClr val="F79646">
                    <a:lumMod val="75000"/>
                  </a:srgbClr>
                </a:solidFill>
                <a:latin typeface="Calibri"/>
              </a:rPr>
              <a:t>Provider </a:t>
            </a:r>
            <a:r>
              <a:rPr lang="en-US" sz="1200" b="1" dirty="0" smtClean="0">
                <a:solidFill>
                  <a:srgbClr val="F79646">
                    <a:lumMod val="75000"/>
                  </a:srgbClr>
                </a:solidFill>
                <a:latin typeface="Calibri"/>
              </a:rPr>
              <a:t>Applications</a:t>
            </a:r>
            <a:endParaRPr lang="en-US" sz="1200" b="1" dirty="0">
              <a:solidFill>
                <a:srgbClr val="F79646">
                  <a:lumMod val="75000"/>
                </a:srgbClr>
              </a:solidFill>
              <a:latin typeface="Calibri"/>
            </a:endParaRPr>
          </a:p>
        </p:txBody>
      </p:sp>
      <p:sp>
        <p:nvSpPr>
          <p:cNvPr id="226" name="Rectangle 225">
            <a:extLst>
              <a:ext uri="{FF2B5EF4-FFF2-40B4-BE49-F238E27FC236}">
                <a16:creationId xmlns="" xmlns:a16="http://schemas.microsoft.com/office/drawing/2014/main" id="{9B599696-BBFD-8141-B42B-261E6C4C23E1}"/>
              </a:ext>
            </a:extLst>
          </p:cNvPr>
          <p:cNvSpPr/>
          <p:nvPr/>
        </p:nvSpPr>
        <p:spPr>
          <a:xfrm>
            <a:off x="2840071" y="5702073"/>
            <a:ext cx="4035182" cy="524551"/>
          </a:xfrm>
          <a:prstGeom prst="rect">
            <a:avLst/>
          </a:prstGeom>
          <a:solidFill>
            <a:schemeClr val="tx1">
              <a:lumMod val="40000"/>
              <a:lumOff val="6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229" name="Rounded Rectangle 228">
            <a:extLst>
              <a:ext uri="{FF2B5EF4-FFF2-40B4-BE49-F238E27FC236}">
                <a16:creationId xmlns="" xmlns:a16="http://schemas.microsoft.com/office/drawing/2014/main" id="{F7D91AED-0FD7-8E4A-ABB4-258BCA429CB2}"/>
              </a:ext>
            </a:extLst>
          </p:cNvPr>
          <p:cNvSpPr/>
          <p:nvPr/>
        </p:nvSpPr>
        <p:spPr>
          <a:xfrm>
            <a:off x="7701560" y="4651094"/>
            <a:ext cx="1008467" cy="163933"/>
          </a:xfrm>
          <a:prstGeom prst="roundRect">
            <a:avLst/>
          </a:prstGeom>
          <a:solidFill>
            <a:schemeClr val="accent1">
              <a:lumMod val="40000"/>
              <a:lumOff val="60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latin typeface="Calibri"/>
              </a:rPr>
              <a:t>Reporting</a:t>
            </a:r>
            <a:endParaRPr lang="en-US" sz="800" kern="0" dirty="0">
              <a:solidFill>
                <a:prstClr val="black"/>
              </a:solidFill>
              <a:latin typeface="Calibri"/>
            </a:endParaRPr>
          </a:p>
        </p:txBody>
      </p:sp>
      <p:sp>
        <p:nvSpPr>
          <p:cNvPr id="230" name="Rounded Rectangle 229">
            <a:extLst>
              <a:ext uri="{FF2B5EF4-FFF2-40B4-BE49-F238E27FC236}">
                <a16:creationId xmlns="" xmlns:a16="http://schemas.microsoft.com/office/drawing/2014/main" id="{30B2624E-16E3-474B-8CB6-1829E3FF4C99}"/>
              </a:ext>
            </a:extLst>
          </p:cNvPr>
          <p:cNvSpPr/>
          <p:nvPr/>
        </p:nvSpPr>
        <p:spPr>
          <a:xfrm>
            <a:off x="6038598"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Pharmacy</a:t>
            </a:r>
          </a:p>
        </p:txBody>
      </p:sp>
      <p:sp>
        <p:nvSpPr>
          <p:cNvPr id="231" name="Rounded Rectangle 230">
            <a:extLst>
              <a:ext uri="{FF2B5EF4-FFF2-40B4-BE49-F238E27FC236}">
                <a16:creationId xmlns="" xmlns:a16="http://schemas.microsoft.com/office/drawing/2014/main" id="{16A0549E-BED8-814C-AA05-837CC668F8D1}"/>
              </a:ext>
            </a:extLst>
          </p:cNvPr>
          <p:cNvSpPr/>
          <p:nvPr/>
        </p:nvSpPr>
        <p:spPr>
          <a:xfrm>
            <a:off x="6042458" y="5025023"/>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Lab</a:t>
            </a:r>
          </a:p>
        </p:txBody>
      </p:sp>
      <p:sp>
        <p:nvSpPr>
          <p:cNvPr id="232" name="Rounded Rectangle 231">
            <a:extLst>
              <a:ext uri="{FF2B5EF4-FFF2-40B4-BE49-F238E27FC236}">
                <a16:creationId xmlns="" xmlns:a16="http://schemas.microsoft.com/office/drawing/2014/main" id="{09942294-8403-514B-8518-C3ADF53C057F}"/>
              </a:ext>
            </a:extLst>
          </p:cNvPr>
          <p:cNvSpPr/>
          <p:nvPr/>
        </p:nvSpPr>
        <p:spPr>
          <a:xfrm>
            <a:off x="6765317" y="4651095"/>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700" kern="0" dirty="0">
                <a:solidFill>
                  <a:prstClr val="black"/>
                </a:solidFill>
                <a:latin typeface="Calibri"/>
              </a:rPr>
              <a:t>Behavioral</a:t>
            </a:r>
            <a:endParaRPr lang="en-US" sz="800" kern="0" dirty="0">
              <a:solidFill>
                <a:prstClr val="black"/>
              </a:solidFill>
              <a:latin typeface="Calibri"/>
            </a:endParaRPr>
          </a:p>
        </p:txBody>
      </p:sp>
      <p:sp>
        <p:nvSpPr>
          <p:cNvPr id="233" name="Rounded Rectangle 232">
            <a:extLst>
              <a:ext uri="{FF2B5EF4-FFF2-40B4-BE49-F238E27FC236}">
                <a16:creationId xmlns="" xmlns:a16="http://schemas.microsoft.com/office/drawing/2014/main" id="{F26E82AF-D269-6F4D-8F9C-01CED03D2B34}"/>
              </a:ext>
            </a:extLst>
          </p:cNvPr>
          <p:cNvSpPr/>
          <p:nvPr/>
        </p:nvSpPr>
        <p:spPr>
          <a:xfrm>
            <a:off x="6769177" y="5016601"/>
            <a:ext cx="640878" cy="278168"/>
          </a:xfrm>
          <a:prstGeom prst="roundRect">
            <a:avLst/>
          </a:prstGeom>
          <a:solidFill>
            <a:srgbClr val="F7964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latin typeface="Calibri"/>
              </a:rPr>
              <a:t>EMR</a:t>
            </a:r>
          </a:p>
        </p:txBody>
      </p:sp>
      <p:sp>
        <p:nvSpPr>
          <p:cNvPr id="235" name="Cylinder 187">
            <a:extLst>
              <a:ext uri="{FF2B5EF4-FFF2-40B4-BE49-F238E27FC236}">
                <a16:creationId xmlns="" xmlns:a16="http://schemas.microsoft.com/office/drawing/2014/main" id="{C52CF143-DB9C-4A47-9620-2A9FD4A18B7F}"/>
              </a:ext>
            </a:extLst>
          </p:cNvPr>
          <p:cNvSpPr/>
          <p:nvPr/>
        </p:nvSpPr>
        <p:spPr>
          <a:xfrm>
            <a:off x="3671838" y="5729902"/>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cs typeface="Calibri" panose="020F0502020204030204" pitchFamily="34" charset="0"/>
              </a:rPr>
              <a:t>Data Lake</a:t>
            </a:r>
            <a:endParaRPr lang="en-US" sz="1067" kern="0" dirty="0">
              <a:solidFill>
                <a:srgbClr val="55565A"/>
              </a:solidFill>
              <a:cs typeface="Calibri" panose="020F0502020204030204" pitchFamily="34" charset="0"/>
            </a:endParaRPr>
          </a:p>
        </p:txBody>
      </p:sp>
      <p:sp>
        <p:nvSpPr>
          <p:cNvPr id="237" name="Cylinder 189">
            <a:extLst>
              <a:ext uri="{FF2B5EF4-FFF2-40B4-BE49-F238E27FC236}">
                <a16:creationId xmlns="" xmlns:a16="http://schemas.microsoft.com/office/drawing/2014/main" id="{8019E4BB-886B-3946-A798-B452119E0221}"/>
              </a:ext>
            </a:extLst>
          </p:cNvPr>
          <p:cNvSpPr/>
          <p:nvPr/>
        </p:nvSpPr>
        <p:spPr>
          <a:xfrm>
            <a:off x="5192614" y="5729902"/>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Provider</a:t>
            </a:r>
          </a:p>
        </p:txBody>
      </p:sp>
      <p:sp>
        <p:nvSpPr>
          <p:cNvPr id="239" name="Cylinder 191">
            <a:extLst>
              <a:ext uri="{FF2B5EF4-FFF2-40B4-BE49-F238E27FC236}">
                <a16:creationId xmlns="" xmlns:a16="http://schemas.microsoft.com/office/drawing/2014/main" id="{AC15D9E2-06ED-1045-990B-BC34F1BCA2D8}"/>
              </a:ext>
            </a:extLst>
          </p:cNvPr>
          <p:cNvSpPr/>
          <p:nvPr/>
        </p:nvSpPr>
        <p:spPr>
          <a:xfrm>
            <a:off x="9028954"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RxClaim</a:t>
            </a:r>
            <a:endParaRPr lang="en-US" sz="1067" kern="0" dirty="0">
              <a:solidFill>
                <a:srgbClr val="55565A"/>
              </a:solidFill>
            </a:endParaRPr>
          </a:p>
        </p:txBody>
      </p:sp>
      <p:sp>
        <p:nvSpPr>
          <p:cNvPr id="240" name="Rectangle 239">
            <a:extLst>
              <a:ext uri="{FF2B5EF4-FFF2-40B4-BE49-F238E27FC236}">
                <a16:creationId xmlns="" xmlns:a16="http://schemas.microsoft.com/office/drawing/2014/main" id="{830FBA62-ED8D-1A42-AE5D-D5B23E787777}"/>
              </a:ext>
            </a:extLst>
          </p:cNvPr>
          <p:cNvSpPr/>
          <p:nvPr/>
        </p:nvSpPr>
        <p:spPr>
          <a:xfrm>
            <a:off x="3058268" y="5441207"/>
            <a:ext cx="3617022" cy="17602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a:solidFill>
                  <a:srgbClr val="E87722"/>
                </a:solidFill>
              </a:rPr>
              <a:t>Enterprise  API        Streaming </a:t>
            </a:r>
          </a:p>
        </p:txBody>
      </p:sp>
      <p:sp>
        <p:nvSpPr>
          <p:cNvPr id="244" name="Rectangle 243">
            <a:extLst>
              <a:ext uri="{FF2B5EF4-FFF2-40B4-BE49-F238E27FC236}">
                <a16:creationId xmlns="" xmlns:a16="http://schemas.microsoft.com/office/drawing/2014/main" id="{3C559FBF-124D-EF47-BF96-7253E7033EEA}"/>
              </a:ext>
            </a:extLst>
          </p:cNvPr>
          <p:cNvSpPr/>
          <p:nvPr/>
        </p:nvSpPr>
        <p:spPr>
          <a:xfrm>
            <a:off x="3078915" y="3632379"/>
            <a:ext cx="8203998" cy="19428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 </a:t>
            </a:r>
            <a:r>
              <a:rPr lang="en-US" sz="1100" b="1" dirty="0">
                <a:solidFill>
                  <a:srgbClr val="E87722"/>
                </a:solidFill>
              </a:rPr>
              <a:t>API        Streaming</a:t>
            </a:r>
          </a:p>
        </p:txBody>
      </p:sp>
      <p:sp>
        <p:nvSpPr>
          <p:cNvPr id="245" name="Rectangle 244">
            <a:extLst>
              <a:ext uri="{FF2B5EF4-FFF2-40B4-BE49-F238E27FC236}">
                <a16:creationId xmlns="" xmlns:a16="http://schemas.microsoft.com/office/drawing/2014/main" id="{8AE5AB64-2D6F-9C4C-9A83-134FC676E5F5}"/>
              </a:ext>
            </a:extLst>
          </p:cNvPr>
          <p:cNvSpPr/>
          <p:nvPr/>
        </p:nvSpPr>
        <p:spPr>
          <a:xfrm>
            <a:off x="1283086" y="2872612"/>
            <a:ext cx="10279572" cy="6150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smtClean="0">
                <a:solidFill>
                  <a:srgbClr val="002060"/>
                </a:solidFill>
              </a:rPr>
              <a:t>Integration</a:t>
            </a:r>
            <a:endParaRPr lang="en-US" sz="1600" dirty="0">
              <a:solidFill>
                <a:srgbClr val="002060"/>
              </a:solidFill>
            </a:endParaRPr>
          </a:p>
        </p:txBody>
      </p:sp>
      <p:sp>
        <p:nvSpPr>
          <p:cNvPr id="246" name="Rectangle 245">
            <a:extLst>
              <a:ext uri="{FF2B5EF4-FFF2-40B4-BE49-F238E27FC236}">
                <a16:creationId xmlns="" xmlns:a16="http://schemas.microsoft.com/office/drawing/2014/main" id="{674648AE-FADA-B749-B804-60C8F0967176}"/>
              </a:ext>
            </a:extLst>
          </p:cNvPr>
          <p:cNvSpPr/>
          <p:nvPr/>
        </p:nvSpPr>
        <p:spPr>
          <a:xfrm>
            <a:off x="2834094" y="3033356"/>
            <a:ext cx="8604828" cy="3048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D0D0CE"/>
                </a:solidFill>
              </a:rPr>
              <a:t>Optum Rx Enterprise Service Bus </a:t>
            </a:r>
            <a:endParaRPr lang="en-US" sz="1100" b="1" dirty="0">
              <a:solidFill>
                <a:srgbClr val="D0D0CE"/>
              </a:solidFill>
            </a:endParaRPr>
          </a:p>
        </p:txBody>
      </p:sp>
      <p:grpSp>
        <p:nvGrpSpPr>
          <p:cNvPr id="247" name="Group 246">
            <a:extLst>
              <a:ext uri="{FF2B5EF4-FFF2-40B4-BE49-F238E27FC236}">
                <a16:creationId xmlns="" xmlns:a16="http://schemas.microsoft.com/office/drawing/2014/main" id="{9BE17C23-0643-B14A-85C2-8A617EB83921}"/>
              </a:ext>
            </a:extLst>
          </p:cNvPr>
          <p:cNvGrpSpPr/>
          <p:nvPr/>
        </p:nvGrpSpPr>
        <p:grpSpPr>
          <a:xfrm>
            <a:off x="1373580" y="5067185"/>
            <a:ext cx="890995" cy="307327"/>
            <a:chOff x="740844" y="4650474"/>
            <a:chExt cx="890995" cy="307327"/>
          </a:xfrm>
        </p:grpSpPr>
        <p:pic>
          <p:nvPicPr>
            <p:cNvPr id="248" name="Picture 247">
              <a:extLst>
                <a:ext uri="{FF2B5EF4-FFF2-40B4-BE49-F238E27FC236}">
                  <a16:creationId xmlns="" xmlns:a16="http://schemas.microsoft.com/office/drawing/2014/main" id="{5AE99A63-4886-1E42-A18B-41A75EC9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49" name="Picture 248">
              <a:extLst>
                <a:ext uri="{FF2B5EF4-FFF2-40B4-BE49-F238E27FC236}">
                  <a16:creationId xmlns="" xmlns:a16="http://schemas.microsoft.com/office/drawing/2014/main" id="{BFD5BC3F-E883-F246-BED2-BBAF2D0C4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50" name="Picture 249">
              <a:extLst>
                <a:ext uri="{FF2B5EF4-FFF2-40B4-BE49-F238E27FC236}">
                  <a16:creationId xmlns="" xmlns:a16="http://schemas.microsoft.com/office/drawing/2014/main" id="{931C10AC-24E8-5840-94A2-9A2186084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51" name="Group 250">
            <a:extLst>
              <a:ext uri="{FF2B5EF4-FFF2-40B4-BE49-F238E27FC236}">
                <a16:creationId xmlns="" xmlns:a16="http://schemas.microsoft.com/office/drawing/2014/main" id="{3C9D85BB-F9B4-6A41-9D82-80D2E717022D}"/>
              </a:ext>
            </a:extLst>
          </p:cNvPr>
          <p:cNvGrpSpPr/>
          <p:nvPr/>
        </p:nvGrpSpPr>
        <p:grpSpPr>
          <a:xfrm>
            <a:off x="1374207" y="3209027"/>
            <a:ext cx="1069481" cy="255792"/>
            <a:chOff x="629327" y="2587391"/>
            <a:chExt cx="1069481" cy="255792"/>
          </a:xfrm>
        </p:grpSpPr>
        <p:pic>
          <p:nvPicPr>
            <p:cNvPr id="252" name="Picture 251">
              <a:extLst>
                <a:ext uri="{FF2B5EF4-FFF2-40B4-BE49-F238E27FC236}">
                  <a16:creationId xmlns="" xmlns:a16="http://schemas.microsoft.com/office/drawing/2014/main" id="{23E237F5-9145-3D47-A81A-82686F7701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53" name="Picture 252">
              <a:extLst>
                <a:ext uri="{FF2B5EF4-FFF2-40B4-BE49-F238E27FC236}">
                  <a16:creationId xmlns="" xmlns:a16="http://schemas.microsoft.com/office/drawing/2014/main" id="{9C1F8827-1828-614E-AABD-6F70044E7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4" name="Picture 253">
              <a:extLst>
                <a:ext uri="{FF2B5EF4-FFF2-40B4-BE49-F238E27FC236}">
                  <a16:creationId xmlns="" xmlns:a16="http://schemas.microsoft.com/office/drawing/2014/main" id="{598B2A07-9579-3041-9223-271605480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55" name="Picture 254">
              <a:extLst>
                <a:ext uri="{FF2B5EF4-FFF2-40B4-BE49-F238E27FC236}">
                  <a16:creationId xmlns="" xmlns:a16="http://schemas.microsoft.com/office/drawing/2014/main" id="{2738BF82-3F29-B148-A9D9-5D2FAFB10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56" name="Picture 255">
            <a:extLst>
              <a:ext uri="{FF2B5EF4-FFF2-40B4-BE49-F238E27FC236}">
                <a16:creationId xmlns="" xmlns:a16="http://schemas.microsoft.com/office/drawing/2014/main" id="{4AF00D44-45A1-4B42-911B-055FECE7D3B4}"/>
              </a:ext>
            </a:extLst>
          </p:cNvPr>
          <p:cNvPicPr>
            <a:picLocks noChangeAspect="1"/>
          </p:cNvPicPr>
          <p:nvPr/>
        </p:nvPicPr>
        <p:blipFill>
          <a:blip r:embed="rId10"/>
          <a:stretch>
            <a:fillRect/>
          </a:stretch>
        </p:blipFill>
        <p:spPr>
          <a:xfrm>
            <a:off x="1526519" y="2306078"/>
            <a:ext cx="600931" cy="517633"/>
          </a:xfrm>
          <a:prstGeom prst="rect">
            <a:avLst/>
          </a:prstGeom>
        </p:spPr>
      </p:pic>
      <p:grpSp>
        <p:nvGrpSpPr>
          <p:cNvPr id="257" name="Group 256">
            <a:extLst>
              <a:ext uri="{FF2B5EF4-FFF2-40B4-BE49-F238E27FC236}">
                <a16:creationId xmlns="" xmlns:a16="http://schemas.microsoft.com/office/drawing/2014/main" id="{D8FF48D6-206B-3149-9289-DC7422BEA894}"/>
              </a:ext>
            </a:extLst>
          </p:cNvPr>
          <p:cNvGrpSpPr/>
          <p:nvPr/>
        </p:nvGrpSpPr>
        <p:grpSpPr>
          <a:xfrm>
            <a:off x="3058267" y="4017777"/>
            <a:ext cx="8203997" cy="364700"/>
            <a:chOff x="2404909" y="3405344"/>
            <a:chExt cx="8203997" cy="269173"/>
          </a:xfrm>
        </p:grpSpPr>
        <p:sp>
          <p:nvSpPr>
            <p:cNvPr id="258" name="Rectangle 257">
              <a:extLst>
                <a:ext uri="{FF2B5EF4-FFF2-40B4-BE49-F238E27FC236}">
                  <a16:creationId xmlns="" xmlns:a16="http://schemas.microsoft.com/office/drawing/2014/main" id="{C2BEB0F5-85B5-514D-86C5-9901D654B2CA}"/>
                </a:ext>
              </a:extLst>
            </p:cNvPr>
            <p:cNvSpPr/>
            <p:nvPr/>
          </p:nvSpPr>
          <p:spPr>
            <a:xfrm>
              <a:off x="2404909" y="3405344"/>
              <a:ext cx="8203997" cy="269173"/>
            </a:xfrm>
            <a:prstGeom prst="rect">
              <a:avLst/>
            </a:prstGeom>
            <a:solidFill>
              <a:sysClr val="window" lastClr="FFFFFF">
                <a:lumMod val="85000"/>
              </a:sysClr>
            </a:solidFill>
            <a:ln w="25400" cap="flat" cmpd="sng" algn="ctr">
              <a:noFill/>
              <a:prstDash val="solid"/>
            </a:ln>
            <a:effectLst/>
          </p:spPr>
          <p:txBody>
            <a:bodyPr rtlCol="0" anchor="ctr"/>
            <a:lstStyle/>
            <a:p>
              <a:pPr algn="ctr">
                <a:defRPr/>
              </a:pPr>
              <a:endParaRPr lang="en-US" kern="0" dirty="0">
                <a:solidFill>
                  <a:prstClr val="white"/>
                </a:solidFill>
                <a:latin typeface="Calibri"/>
              </a:endParaRPr>
            </a:p>
          </p:txBody>
        </p:sp>
        <p:sp>
          <p:nvSpPr>
            <p:cNvPr id="259" name="TextBox 258">
              <a:extLst>
                <a:ext uri="{FF2B5EF4-FFF2-40B4-BE49-F238E27FC236}">
                  <a16:creationId xmlns="" xmlns:a16="http://schemas.microsoft.com/office/drawing/2014/main" id="{8C01A178-E3D4-BC40-A3DA-D93993CAFF07}"/>
                </a:ext>
              </a:extLst>
            </p:cNvPr>
            <p:cNvSpPr txBox="1"/>
            <p:nvPr/>
          </p:nvSpPr>
          <p:spPr>
            <a:xfrm>
              <a:off x="7730186" y="3465580"/>
              <a:ext cx="782265"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Security</a:t>
              </a:r>
            </a:p>
          </p:txBody>
        </p:sp>
        <p:sp>
          <p:nvSpPr>
            <p:cNvPr id="260" name="TextBox 259">
              <a:extLst>
                <a:ext uri="{FF2B5EF4-FFF2-40B4-BE49-F238E27FC236}">
                  <a16:creationId xmlns="" xmlns:a16="http://schemas.microsoft.com/office/drawing/2014/main" id="{1FCA8CCF-9B39-8D46-935A-FC7DF8A83345}"/>
                </a:ext>
              </a:extLst>
            </p:cNvPr>
            <p:cNvSpPr txBox="1"/>
            <p:nvPr/>
          </p:nvSpPr>
          <p:spPr>
            <a:xfrm>
              <a:off x="5757435" y="3456773"/>
              <a:ext cx="1437894"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Meta Data Management</a:t>
              </a:r>
            </a:p>
          </p:txBody>
        </p:sp>
        <p:sp>
          <p:nvSpPr>
            <p:cNvPr id="261" name="TextBox 260">
              <a:extLst>
                <a:ext uri="{FF2B5EF4-FFF2-40B4-BE49-F238E27FC236}">
                  <a16:creationId xmlns="" xmlns:a16="http://schemas.microsoft.com/office/drawing/2014/main" id="{2585AFC7-5CA6-FB48-8623-9CCF6AABBF25}"/>
                </a:ext>
              </a:extLst>
            </p:cNvPr>
            <p:cNvSpPr txBox="1"/>
            <p:nvPr/>
          </p:nvSpPr>
          <p:spPr>
            <a:xfrm>
              <a:off x="2697285" y="3465580"/>
              <a:ext cx="1009893"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a:t>
              </a:r>
              <a:r>
                <a:rPr lang="en-US" sz="1100" dirty="0" smtClean="0"/>
                <a:t>Governance</a:t>
              </a:r>
              <a:endParaRPr lang="en-US" sz="1100" dirty="0"/>
            </a:p>
          </p:txBody>
        </p:sp>
        <p:sp>
          <p:nvSpPr>
            <p:cNvPr id="262" name="TextBox 261">
              <a:extLst>
                <a:ext uri="{FF2B5EF4-FFF2-40B4-BE49-F238E27FC236}">
                  <a16:creationId xmlns="" xmlns:a16="http://schemas.microsoft.com/office/drawing/2014/main" id="{30822CC4-0292-F748-A804-0F15C3EC1B67}"/>
                </a:ext>
              </a:extLst>
            </p:cNvPr>
            <p:cNvSpPr txBox="1"/>
            <p:nvPr/>
          </p:nvSpPr>
          <p:spPr>
            <a:xfrm>
              <a:off x="4282371" y="3465579"/>
              <a:ext cx="1037143"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Stewardship</a:t>
              </a:r>
            </a:p>
          </p:txBody>
        </p:sp>
      </p:grpSp>
      <p:sp>
        <p:nvSpPr>
          <p:cNvPr id="2" name="Footer Placeholder 1">
            <a:extLst>
              <a:ext uri="{FF2B5EF4-FFF2-40B4-BE49-F238E27FC236}">
                <a16:creationId xmlns="" xmlns:a16="http://schemas.microsoft.com/office/drawing/2014/main" id="{113CEFE0-178A-FE46-BD5C-D770C98A9433}"/>
              </a:ext>
            </a:extLst>
          </p:cNvPr>
          <p:cNvSpPr>
            <a:spLocks noGrp="1"/>
          </p:cNvSpPr>
          <p:nvPr>
            <p:ph type="ftr" sz="quarter" idx="11"/>
          </p:nvPr>
        </p:nvSpPr>
        <p:spPr>
          <a:xfrm>
            <a:off x="5295900" y="6374844"/>
            <a:ext cx="5924549" cy="365125"/>
          </a:xfrm>
        </p:spPr>
        <p:txBody>
          <a:bodyPr/>
          <a:lstStyle/>
          <a:p>
            <a:r>
              <a:rPr lang="en-US" smtClean="0">
                <a:solidFill>
                  <a:srgbClr val="55565A">
                    <a:tint val="75000"/>
                  </a:srgbClr>
                </a:solidFill>
              </a:rPr>
              <a:t>Confidential property of Optum. Do not distribute or reproduce without express permission from Optum.</a:t>
            </a:r>
            <a:endParaRPr lang="en-US">
              <a:solidFill>
                <a:srgbClr val="55565A">
                  <a:tint val="75000"/>
                </a:srgbClr>
              </a:solidFill>
            </a:endParaRPr>
          </a:p>
        </p:txBody>
      </p:sp>
      <p:sp>
        <p:nvSpPr>
          <p:cNvPr id="3" name="Slide Number Placeholder 2">
            <a:extLst>
              <a:ext uri="{FF2B5EF4-FFF2-40B4-BE49-F238E27FC236}">
                <a16:creationId xmlns="" xmlns:a16="http://schemas.microsoft.com/office/drawing/2014/main" id="{97891D0D-1A5A-104A-B701-A2264C90D28A}"/>
              </a:ext>
            </a:extLst>
          </p:cNvPr>
          <p:cNvSpPr>
            <a:spLocks noGrp="1"/>
          </p:cNvSpPr>
          <p:nvPr>
            <p:ph type="sldNum" sz="quarter" idx="12"/>
          </p:nvPr>
        </p:nvSpPr>
        <p:spPr>
          <a:xfrm>
            <a:off x="11264900" y="6374844"/>
            <a:ext cx="542472" cy="365125"/>
          </a:xfrm>
        </p:spPr>
        <p:txBody>
          <a:bodyPr/>
          <a:lstStyle/>
          <a:p>
            <a:fld id="{3310D8EA-3107-4873-B9AB-DD7D3E79053A}" type="slidenum">
              <a:rPr lang="en-US" smtClean="0">
                <a:solidFill>
                  <a:srgbClr val="55565A">
                    <a:tint val="75000"/>
                  </a:srgbClr>
                </a:solidFill>
              </a:rPr>
              <a:pPr/>
              <a:t>72</a:t>
            </a:fld>
            <a:endParaRPr lang="en-US" dirty="0">
              <a:solidFill>
                <a:srgbClr val="55565A">
                  <a:tint val="75000"/>
                </a:srgbClr>
              </a:solidFill>
            </a:endParaRPr>
          </a:p>
        </p:txBody>
      </p:sp>
      <p:sp>
        <p:nvSpPr>
          <p:cNvPr id="213" name="Freeform 62">
            <a:extLst>
              <a:ext uri="{FF2B5EF4-FFF2-40B4-BE49-F238E27FC236}">
                <a16:creationId xmlns="" xmlns:a16="http://schemas.microsoft.com/office/drawing/2014/main" id="{F18F58A0-BC32-B84F-8BC3-046B4D9970E6}"/>
              </a:ext>
            </a:extLst>
          </p:cNvPr>
          <p:cNvSpPr>
            <a:spLocks noEditPoints="1"/>
          </p:cNvSpPr>
          <p:nvPr/>
        </p:nvSpPr>
        <p:spPr bwMode="auto">
          <a:xfrm>
            <a:off x="3164906" y="2166536"/>
            <a:ext cx="494507" cy="304800"/>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8" tIns="44824" rIns="89648" bIns="44824" numCol="1" anchor="t" anchorCtr="0" compatLnSpc="1">
            <a:prstTxWarp prst="textNoShape">
              <a:avLst/>
            </a:prstTxWarp>
          </a:bodyPr>
          <a:lstStyle/>
          <a:p>
            <a:endParaRPr lang="en-US" dirty="0">
              <a:solidFill>
                <a:prstClr val="black"/>
              </a:solidFill>
              <a:latin typeface="Calibri"/>
            </a:endParaRPr>
          </a:p>
        </p:txBody>
      </p:sp>
      <p:sp>
        <p:nvSpPr>
          <p:cNvPr id="214" name="Freeform 12">
            <a:extLst>
              <a:ext uri="{FF2B5EF4-FFF2-40B4-BE49-F238E27FC236}">
                <a16:creationId xmlns="" xmlns:a16="http://schemas.microsoft.com/office/drawing/2014/main" id="{56181494-518C-974E-B244-56A37306DE75}"/>
              </a:ext>
            </a:extLst>
          </p:cNvPr>
          <p:cNvSpPr>
            <a:spLocks noEditPoints="1"/>
          </p:cNvSpPr>
          <p:nvPr/>
        </p:nvSpPr>
        <p:spPr bwMode="auto">
          <a:xfrm>
            <a:off x="5556807" y="2176688"/>
            <a:ext cx="271649" cy="335534"/>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nvGrpSpPr>
          <p:cNvPr id="209" name="Group 208">
            <a:extLst>
              <a:ext uri="{FF2B5EF4-FFF2-40B4-BE49-F238E27FC236}">
                <a16:creationId xmlns="" xmlns:a16="http://schemas.microsoft.com/office/drawing/2014/main" id="{355F04AC-0B10-B545-890A-A742FF68AB3E}"/>
              </a:ext>
            </a:extLst>
          </p:cNvPr>
          <p:cNvGrpSpPr/>
          <p:nvPr/>
        </p:nvGrpSpPr>
        <p:grpSpPr>
          <a:xfrm>
            <a:off x="7921502" y="2093068"/>
            <a:ext cx="301005" cy="463704"/>
            <a:chOff x="2767013" y="2630488"/>
            <a:chExt cx="373062" cy="574675"/>
          </a:xfrm>
        </p:grpSpPr>
        <p:sp>
          <p:nvSpPr>
            <p:cNvPr id="211" name="Freeform 25">
              <a:extLst>
                <a:ext uri="{FF2B5EF4-FFF2-40B4-BE49-F238E27FC236}">
                  <a16:creationId xmlns="" xmlns:a16="http://schemas.microsoft.com/office/drawing/2014/main" id="{BB8014AE-0CE4-ED4D-83F1-36F91E2A3107}"/>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212" name="Freeform 26">
              <a:extLst>
                <a:ext uri="{FF2B5EF4-FFF2-40B4-BE49-F238E27FC236}">
                  <a16:creationId xmlns="" xmlns:a16="http://schemas.microsoft.com/office/drawing/2014/main" id="{8E48B3E6-34DA-0D43-AA32-B900402EEA4F}"/>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37" name="Rectangle 136">
            <a:extLst>
              <a:ext uri="{FF2B5EF4-FFF2-40B4-BE49-F238E27FC236}">
                <a16:creationId xmlns="" xmlns:a16="http://schemas.microsoft.com/office/drawing/2014/main" id="{0DAF4B2A-13D3-3A4B-AF1C-424C714AF9C1}"/>
              </a:ext>
            </a:extLst>
          </p:cNvPr>
          <p:cNvSpPr/>
          <p:nvPr/>
        </p:nvSpPr>
        <p:spPr>
          <a:xfrm>
            <a:off x="9962357" y="1937290"/>
            <a:ext cx="1476565" cy="814773"/>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lstStyle/>
          <a:p>
            <a:r>
              <a:rPr lang="en-US" sz="1100" b="1" dirty="0">
                <a:solidFill>
                  <a:srgbClr val="D0D0CE"/>
                </a:solidFill>
                <a:latin typeface="Calibri" panose="020F0502020204030204" pitchFamily="34" charset="0"/>
                <a:cs typeface="Calibri" panose="020F0502020204030204" pitchFamily="34" charset="0"/>
              </a:rPr>
              <a:t>Commercial </a:t>
            </a:r>
          </a:p>
          <a:p>
            <a:r>
              <a:rPr lang="en-US" sz="1100" b="1" dirty="0">
                <a:solidFill>
                  <a:srgbClr val="D0D0CE"/>
                </a:solidFill>
                <a:latin typeface="Calibri" panose="020F0502020204030204" pitchFamily="34" charset="0"/>
                <a:cs typeface="Calibri" panose="020F0502020204030204" pitchFamily="34" charset="0"/>
              </a:rPr>
              <a:t>Products</a:t>
            </a:r>
          </a:p>
        </p:txBody>
      </p:sp>
      <p:sp>
        <p:nvSpPr>
          <p:cNvPr id="138" name="TextBox 137">
            <a:extLst>
              <a:ext uri="{FF2B5EF4-FFF2-40B4-BE49-F238E27FC236}">
                <a16:creationId xmlns="" xmlns:a16="http://schemas.microsoft.com/office/drawing/2014/main" id="{73A82246-E683-8B4D-A958-7C54E2827E20}"/>
              </a:ext>
            </a:extLst>
          </p:cNvPr>
          <p:cNvSpPr txBox="1"/>
          <p:nvPr/>
        </p:nvSpPr>
        <p:spPr>
          <a:xfrm>
            <a:off x="10727733" y="1994182"/>
            <a:ext cx="711189" cy="461665"/>
          </a:xfrm>
          <a:prstGeom prst="rect">
            <a:avLst/>
          </a:prstGeom>
          <a:noFill/>
        </p:spPr>
        <p:txBody>
          <a:bodyPr wrap="square" rtlCol="0">
            <a:spAutoFit/>
          </a:bodyPr>
          <a:lstStyle/>
          <a:p>
            <a:r>
              <a:rPr lang="en-US" sz="1200" b="1" dirty="0">
                <a:solidFill>
                  <a:srgbClr val="F79646">
                    <a:lumMod val="75000"/>
                  </a:srgbClr>
                </a:solidFill>
                <a:latin typeface="Calibri"/>
              </a:rPr>
              <a:t>Optum </a:t>
            </a:r>
            <a:r>
              <a:rPr lang="en-US" sz="1200" b="1" dirty="0" smtClean="0">
                <a:solidFill>
                  <a:srgbClr val="F79646">
                    <a:lumMod val="75000"/>
                  </a:srgbClr>
                </a:solidFill>
                <a:latin typeface="Calibri"/>
              </a:rPr>
              <a:t>Health</a:t>
            </a:r>
            <a:endParaRPr lang="en-US" sz="1200" b="1" dirty="0">
              <a:solidFill>
                <a:srgbClr val="F79646">
                  <a:lumMod val="75000"/>
                </a:srgbClr>
              </a:solidFill>
              <a:latin typeface="Calibri"/>
            </a:endParaRPr>
          </a:p>
        </p:txBody>
      </p:sp>
      <p:grpSp>
        <p:nvGrpSpPr>
          <p:cNvPr id="139" name="Group 138">
            <a:extLst>
              <a:ext uri="{FF2B5EF4-FFF2-40B4-BE49-F238E27FC236}">
                <a16:creationId xmlns="" xmlns:a16="http://schemas.microsoft.com/office/drawing/2014/main" id="{B3D1323D-FC9E-6042-9A23-7E97C19813F6}"/>
              </a:ext>
            </a:extLst>
          </p:cNvPr>
          <p:cNvGrpSpPr/>
          <p:nvPr/>
        </p:nvGrpSpPr>
        <p:grpSpPr>
          <a:xfrm>
            <a:off x="10422898" y="2121554"/>
            <a:ext cx="301005" cy="463704"/>
            <a:chOff x="2767013" y="2630488"/>
            <a:chExt cx="373062" cy="574675"/>
          </a:xfrm>
        </p:grpSpPr>
        <p:sp>
          <p:nvSpPr>
            <p:cNvPr id="140" name="Freeform 25">
              <a:extLst>
                <a:ext uri="{FF2B5EF4-FFF2-40B4-BE49-F238E27FC236}">
                  <a16:creationId xmlns="" xmlns:a16="http://schemas.microsoft.com/office/drawing/2014/main" id="{F303E0B0-7233-F94E-8E2B-F91BE16E5346}"/>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sp>
          <p:nvSpPr>
            <p:cNvPr id="141" name="Freeform 26">
              <a:extLst>
                <a:ext uri="{FF2B5EF4-FFF2-40B4-BE49-F238E27FC236}">
                  <a16:creationId xmlns="" xmlns:a16="http://schemas.microsoft.com/office/drawing/2014/main" id="{466E79FC-AA35-D143-B47F-034A22A51829}"/>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Calibri"/>
              </a:endParaRPr>
            </a:p>
          </p:txBody>
        </p:sp>
      </p:grpSp>
      <p:sp>
        <p:nvSpPr>
          <p:cNvPr id="143" name="Rectangle 142">
            <a:extLst>
              <a:ext uri="{FF2B5EF4-FFF2-40B4-BE49-F238E27FC236}">
                <a16:creationId xmlns="" xmlns:a16="http://schemas.microsoft.com/office/drawing/2014/main" id="{B37479FE-5CB2-D44C-9BF5-75FBEB8DA514}"/>
              </a:ext>
            </a:extLst>
          </p:cNvPr>
          <p:cNvSpPr/>
          <p:nvPr/>
        </p:nvSpPr>
        <p:spPr>
          <a:xfrm>
            <a:off x="750069" y="1784366"/>
            <a:ext cx="511693" cy="459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b="1" dirty="0" smtClean="0">
                <a:solidFill>
                  <a:srgbClr val="FFFFFF"/>
                </a:solidFill>
              </a:rPr>
              <a:t>Rx Data Platform</a:t>
            </a:r>
            <a:endParaRPr lang="en-US" b="1" dirty="0">
              <a:solidFill>
                <a:srgbClr val="FFFFFF"/>
              </a:solidFill>
            </a:endParaRPr>
          </a:p>
        </p:txBody>
      </p:sp>
      <p:sp>
        <p:nvSpPr>
          <p:cNvPr id="145" name="Rounded Rectangle 144">
            <a:extLst>
              <a:ext uri="{FF2B5EF4-FFF2-40B4-BE49-F238E27FC236}">
                <a16:creationId xmlns="" xmlns:a16="http://schemas.microsoft.com/office/drawing/2014/main" id="{6C25EBA0-6C92-144C-9D35-B302D1F684CA}"/>
              </a:ext>
            </a:extLst>
          </p:cNvPr>
          <p:cNvSpPr/>
          <p:nvPr/>
        </p:nvSpPr>
        <p:spPr>
          <a:xfrm>
            <a:off x="8090189"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6" name="Rounded Rectangle 145">
            <a:extLst>
              <a:ext uri="{FF2B5EF4-FFF2-40B4-BE49-F238E27FC236}">
                <a16:creationId xmlns="" xmlns:a16="http://schemas.microsoft.com/office/drawing/2014/main" id="{6C25EBA0-6C92-144C-9D35-B302D1F684CA}"/>
              </a:ext>
            </a:extLst>
          </p:cNvPr>
          <p:cNvSpPr/>
          <p:nvPr/>
        </p:nvSpPr>
        <p:spPr>
          <a:xfrm>
            <a:off x="6343621" y="4056678"/>
            <a:ext cx="1577881"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7" name="Rounded Rectangle 146">
            <a:extLst>
              <a:ext uri="{FF2B5EF4-FFF2-40B4-BE49-F238E27FC236}">
                <a16:creationId xmlns="" xmlns:a16="http://schemas.microsoft.com/office/drawing/2014/main" id="{6C25EBA0-6C92-144C-9D35-B302D1F684CA}"/>
              </a:ext>
            </a:extLst>
          </p:cNvPr>
          <p:cNvSpPr/>
          <p:nvPr/>
        </p:nvSpPr>
        <p:spPr>
          <a:xfrm>
            <a:off x="4745434"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8" name="Rounded Rectangle 147">
            <a:extLst>
              <a:ext uri="{FF2B5EF4-FFF2-40B4-BE49-F238E27FC236}">
                <a16:creationId xmlns="" xmlns:a16="http://schemas.microsoft.com/office/drawing/2014/main" id="{6C25EBA0-6C92-144C-9D35-B302D1F684CA}"/>
              </a:ext>
            </a:extLst>
          </p:cNvPr>
          <p:cNvSpPr/>
          <p:nvPr/>
        </p:nvSpPr>
        <p:spPr>
          <a:xfrm>
            <a:off x="3128035" y="4056678"/>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49" name="Rectangle 148">
            <a:extLst>
              <a:ext uri="{FF2B5EF4-FFF2-40B4-BE49-F238E27FC236}">
                <a16:creationId xmlns="" xmlns:a16="http://schemas.microsoft.com/office/drawing/2014/main" id="{830FBA62-ED8D-1A42-AE5D-D5B23E787777}"/>
              </a:ext>
            </a:extLst>
          </p:cNvPr>
          <p:cNvSpPr/>
          <p:nvPr/>
        </p:nvSpPr>
        <p:spPr>
          <a:xfrm>
            <a:off x="7489164" y="5472843"/>
            <a:ext cx="4311728" cy="17747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b="1" dirty="0" smtClean="0">
                <a:solidFill>
                  <a:srgbClr val="E87722"/>
                </a:solidFill>
              </a:rPr>
              <a:t>Optum Rx Local Data Stores  (Direct &amp; Streaming) </a:t>
            </a:r>
            <a:endParaRPr lang="en-US" sz="1100" b="1" dirty="0">
              <a:solidFill>
                <a:srgbClr val="E87722"/>
              </a:solidFill>
            </a:endParaRPr>
          </a:p>
        </p:txBody>
      </p:sp>
      <p:sp>
        <p:nvSpPr>
          <p:cNvPr id="160" name="Rounded Rectangle 159">
            <a:extLst>
              <a:ext uri="{FF2B5EF4-FFF2-40B4-BE49-F238E27FC236}">
                <a16:creationId xmlns="" xmlns:a16="http://schemas.microsoft.com/office/drawing/2014/main" id="{6C25EBA0-6C92-144C-9D35-B302D1F684CA}"/>
              </a:ext>
            </a:extLst>
          </p:cNvPr>
          <p:cNvSpPr/>
          <p:nvPr/>
        </p:nvSpPr>
        <p:spPr>
          <a:xfrm>
            <a:off x="9674505" y="4045184"/>
            <a:ext cx="1357135" cy="282236"/>
          </a:xfrm>
          <a:prstGeom prst="roundRect">
            <a:avLst>
              <a:gd name="adj" fmla="val 9874"/>
            </a:avLst>
          </a:prstGeom>
          <a:noFill/>
          <a:ln w="12700" cap="flat" cmpd="sng" algn="ctr">
            <a:solidFill>
              <a:sysClr val="window" lastClr="FFFFFF">
                <a:lumMod val="50000"/>
              </a:sysClr>
            </a:solidFill>
            <a:prstDash val="dash"/>
          </a:ln>
          <a:effectLst/>
        </p:spPr>
        <p:txBody>
          <a:bodyPr rtlCol="0" anchor="ctr"/>
          <a:lstStyle/>
          <a:p>
            <a:pPr algn="ctr">
              <a:defRPr/>
            </a:pPr>
            <a:endParaRPr lang="en-US" kern="0" dirty="0">
              <a:solidFill>
                <a:prstClr val="white"/>
              </a:solidFill>
              <a:latin typeface="Calibri"/>
            </a:endParaRPr>
          </a:p>
        </p:txBody>
      </p:sp>
      <p:sp>
        <p:nvSpPr>
          <p:cNvPr id="161" name="TextBox 160">
            <a:extLst>
              <a:ext uri="{FF2B5EF4-FFF2-40B4-BE49-F238E27FC236}">
                <a16:creationId xmlns="" xmlns:a16="http://schemas.microsoft.com/office/drawing/2014/main" id="{8C01A178-E3D4-BC40-A3DA-D93993CAFF07}"/>
              </a:ext>
            </a:extLst>
          </p:cNvPr>
          <p:cNvSpPr txBox="1"/>
          <p:nvPr/>
        </p:nvSpPr>
        <p:spPr>
          <a:xfrm>
            <a:off x="10016982" y="4110289"/>
            <a:ext cx="735778" cy="169277"/>
          </a:xfrm>
          <a:prstGeom prst="rect">
            <a:avLst/>
          </a:prstGeom>
          <a:solidFill>
            <a:schemeClr val="tx1">
              <a:lumMod val="20000"/>
              <a:lumOff val="80000"/>
            </a:schemeClr>
          </a:solid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F79646">
                    <a:lumMod val="75000"/>
                  </a:srgbClr>
                </a:solidFill>
                <a:effectLst/>
                <a:uLnTx/>
                <a:uFillTx/>
                <a:latin typeface="Calibri"/>
              </a:defRPr>
            </a:lvl1pPr>
          </a:lstStyle>
          <a:p>
            <a:pPr algn="ctr"/>
            <a:r>
              <a:rPr lang="en-US" sz="1100" dirty="0"/>
              <a:t>Data </a:t>
            </a:r>
            <a:r>
              <a:rPr lang="en-US" sz="1100" dirty="0" smtClean="0"/>
              <a:t>Quality</a:t>
            </a:r>
            <a:endParaRPr lang="en-US" sz="1100" dirty="0"/>
          </a:p>
        </p:txBody>
      </p:sp>
      <p:sp>
        <p:nvSpPr>
          <p:cNvPr id="162" name="Cylinder 191">
            <a:extLst>
              <a:ext uri="{FF2B5EF4-FFF2-40B4-BE49-F238E27FC236}">
                <a16:creationId xmlns="" xmlns:a16="http://schemas.microsoft.com/office/drawing/2014/main" id="{AC15D9E2-06ED-1045-990B-BC34F1BCA2D8}"/>
              </a:ext>
            </a:extLst>
          </p:cNvPr>
          <p:cNvSpPr/>
          <p:nvPr/>
        </p:nvSpPr>
        <p:spPr>
          <a:xfrm>
            <a:off x="8234336"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IRIS</a:t>
            </a:r>
            <a:endParaRPr lang="en-US" sz="1067" kern="0" dirty="0">
              <a:solidFill>
                <a:srgbClr val="55565A"/>
              </a:solidFill>
            </a:endParaRPr>
          </a:p>
        </p:txBody>
      </p:sp>
      <p:sp>
        <p:nvSpPr>
          <p:cNvPr id="163" name="Cylinder 191">
            <a:extLst>
              <a:ext uri="{FF2B5EF4-FFF2-40B4-BE49-F238E27FC236}">
                <a16:creationId xmlns="" xmlns:a16="http://schemas.microsoft.com/office/drawing/2014/main" id="{AC15D9E2-06ED-1045-990B-BC34F1BCA2D8}"/>
              </a:ext>
            </a:extLst>
          </p:cNvPr>
          <p:cNvSpPr/>
          <p:nvPr/>
        </p:nvSpPr>
        <p:spPr>
          <a:xfrm>
            <a:off x="9823572"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NAV</a:t>
            </a:r>
            <a:endParaRPr lang="en-US" sz="1067" kern="0" dirty="0">
              <a:solidFill>
                <a:srgbClr val="55565A"/>
              </a:solidFill>
            </a:endParaRPr>
          </a:p>
        </p:txBody>
      </p:sp>
      <p:sp>
        <p:nvSpPr>
          <p:cNvPr id="164" name="Cylinder 191">
            <a:extLst>
              <a:ext uri="{FF2B5EF4-FFF2-40B4-BE49-F238E27FC236}">
                <a16:creationId xmlns="" xmlns:a16="http://schemas.microsoft.com/office/drawing/2014/main" id="{AC15D9E2-06ED-1045-990B-BC34F1BCA2D8}"/>
              </a:ext>
            </a:extLst>
          </p:cNvPr>
          <p:cNvSpPr/>
          <p:nvPr/>
        </p:nvSpPr>
        <p:spPr>
          <a:xfrm>
            <a:off x="7439718"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smtClean="0">
                <a:solidFill>
                  <a:srgbClr val="55565A"/>
                </a:solidFill>
              </a:rPr>
              <a:t>PAS</a:t>
            </a:r>
            <a:endParaRPr lang="en-US" sz="1067" kern="0" dirty="0">
              <a:solidFill>
                <a:srgbClr val="55565A"/>
              </a:solidFill>
            </a:endParaRPr>
          </a:p>
        </p:txBody>
      </p:sp>
      <p:sp>
        <p:nvSpPr>
          <p:cNvPr id="165" name="Cylinder 191">
            <a:extLst>
              <a:ext uri="{FF2B5EF4-FFF2-40B4-BE49-F238E27FC236}">
                <a16:creationId xmlns="" xmlns:a16="http://schemas.microsoft.com/office/drawing/2014/main" id="{AC15D9E2-06ED-1045-990B-BC34F1BCA2D8}"/>
              </a:ext>
            </a:extLst>
          </p:cNvPr>
          <p:cNvSpPr/>
          <p:nvPr/>
        </p:nvSpPr>
        <p:spPr>
          <a:xfrm>
            <a:off x="10618191" y="5739979"/>
            <a:ext cx="726601" cy="405238"/>
          </a:xfrm>
          <a:prstGeom prst="can">
            <a:avLst>
              <a:gd name="adj" fmla="val 2500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960" rIns="60960" rtlCol="0" anchor="ctr"/>
          <a:lstStyle/>
          <a:p>
            <a:pPr algn="ctr" defTabSz="1218884"/>
            <a:r>
              <a:rPr lang="en-US" sz="1067" kern="0" dirty="0">
                <a:solidFill>
                  <a:srgbClr val="55565A"/>
                </a:solidFill>
              </a:rPr>
              <a:t>Other</a:t>
            </a:r>
          </a:p>
        </p:txBody>
      </p:sp>
      <p:sp>
        <p:nvSpPr>
          <p:cNvPr id="4" name="TextBox 3"/>
          <p:cNvSpPr txBox="1"/>
          <p:nvPr/>
        </p:nvSpPr>
        <p:spPr>
          <a:xfrm>
            <a:off x="3821085" y="2190939"/>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Portals</a:t>
            </a:r>
          </a:p>
          <a:p>
            <a:pPr marL="171450" indent="-171450">
              <a:buFont typeface="Arial" panose="020B0604020202020204" pitchFamily="34" charset="0"/>
              <a:buChar char="•"/>
            </a:pPr>
            <a:r>
              <a:rPr lang="en-US" sz="1000" dirty="0" smtClean="0">
                <a:solidFill>
                  <a:srgbClr val="55565A"/>
                </a:solidFill>
              </a:rPr>
              <a:t>Mobile</a:t>
            </a:r>
          </a:p>
          <a:p>
            <a:pPr marL="171450" indent="-171450">
              <a:buFont typeface="Arial" panose="020B0604020202020204" pitchFamily="34" charset="0"/>
              <a:buChar char="•"/>
            </a:pPr>
            <a:r>
              <a:rPr lang="en-US" sz="1000" dirty="0" smtClean="0">
                <a:solidFill>
                  <a:srgbClr val="55565A"/>
                </a:solidFill>
              </a:rPr>
              <a:t>Navigator / IVR</a:t>
            </a:r>
          </a:p>
        </p:txBody>
      </p:sp>
      <p:sp>
        <p:nvSpPr>
          <p:cNvPr id="166" name="TextBox 165"/>
          <p:cNvSpPr txBox="1"/>
          <p:nvPr/>
        </p:nvSpPr>
        <p:spPr>
          <a:xfrm>
            <a:off x="6116084" y="2213497"/>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IRIS</a:t>
            </a:r>
          </a:p>
          <a:p>
            <a:pPr marL="171450" indent="-171450">
              <a:buFont typeface="Arial" panose="020B0604020202020204" pitchFamily="34" charset="0"/>
              <a:buChar char="•"/>
            </a:pPr>
            <a:r>
              <a:rPr lang="en-US" sz="1000" dirty="0" smtClean="0">
                <a:solidFill>
                  <a:srgbClr val="55565A"/>
                </a:solidFill>
              </a:rPr>
              <a:t>RxClaim</a:t>
            </a:r>
          </a:p>
          <a:p>
            <a:pPr marL="171450" indent="-171450">
              <a:buFont typeface="Arial" panose="020B0604020202020204" pitchFamily="34" charset="0"/>
              <a:buChar char="•"/>
            </a:pPr>
            <a:endParaRPr lang="en-US" sz="1000" dirty="0" smtClean="0">
              <a:solidFill>
                <a:srgbClr val="55565A"/>
              </a:solidFill>
            </a:endParaRPr>
          </a:p>
        </p:txBody>
      </p:sp>
      <p:sp>
        <p:nvSpPr>
          <p:cNvPr id="169" name="TextBox 168"/>
          <p:cNvSpPr txBox="1"/>
          <p:nvPr/>
        </p:nvSpPr>
        <p:spPr>
          <a:xfrm>
            <a:off x="8286968" y="2176125"/>
            <a:ext cx="1413564"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solidFill>
                  <a:srgbClr val="55565A"/>
                </a:solidFill>
              </a:rPr>
              <a:t>PAS /ePAS</a:t>
            </a:r>
          </a:p>
          <a:p>
            <a:pPr marL="171450" indent="-171450">
              <a:buFont typeface="Arial" panose="020B0604020202020204" pitchFamily="34" charset="0"/>
              <a:buChar char="•"/>
            </a:pPr>
            <a:r>
              <a:rPr lang="en-US" sz="1000" dirty="0" smtClean="0">
                <a:solidFill>
                  <a:srgbClr val="55565A"/>
                </a:solidFill>
              </a:rPr>
              <a:t>PCMS</a:t>
            </a:r>
          </a:p>
          <a:p>
            <a:pPr marL="171450" indent="-171450">
              <a:buFont typeface="Arial" panose="020B0604020202020204" pitchFamily="34" charset="0"/>
              <a:buChar char="•"/>
            </a:pPr>
            <a:endParaRPr lang="en-US" sz="1000" dirty="0" smtClean="0">
              <a:solidFill>
                <a:srgbClr val="55565A"/>
              </a:solidFill>
            </a:endParaRPr>
          </a:p>
        </p:txBody>
      </p:sp>
      <p:sp>
        <p:nvSpPr>
          <p:cNvPr id="5" name="TextBox 4"/>
          <p:cNvSpPr txBox="1"/>
          <p:nvPr/>
        </p:nvSpPr>
        <p:spPr>
          <a:xfrm>
            <a:off x="3821085" y="439947"/>
            <a:ext cx="4825261" cy="369332"/>
          </a:xfrm>
          <a:prstGeom prst="rect">
            <a:avLst/>
          </a:prstGeom>
          <a:noFill/>
        </p:spPr>
        <p:txBody>
          <a:bodyPr wrap="square" rtlCol="0">
            <a:spAutoFit/>
          </a:bodyPr>
          <a:lstStyle/>
          <a:p>
            <a:r>
              <a:rPr lang="en-US" b="1" dirty="0" smtClean="0">
                <a:solidFill>
                  <a:srgbClr val="55565A"/>
                </a:solidFill>
              </a:rPr>
              <a:t>Current State - Optum </a:t>
            </a:r>
            <a:r>
              <a:rPr lang="en-US" b="1" dirty="0">
                <a:solidFill>
                  <a:srgbClr val="55565A"/>
                </a:solidFill>
              </a:rPr>
              <a:t>Rx Data Services </a:t>
            </a:r>
            <a:r>
              <a:rPr lang="en-US" b="1" dirty="0" smtClean="0">
                <a:solidFill>
                  <a:srgbClr val="55565A"/>
                </a:solidFill>
              </a:rPr>
              <a:t> </a:t>
            </a:r>
            <a:endParaRPr lang="en-US" dirty="0" smtClean="0">
              <a:solidFill>
                <a:srgbClr val="55565A"/>
              </a:solidFill>
            </a:endParaRPr>
          </a:p>
        </p:txBody>
      </p:sp>
    </p:spTree>
    <p:extLst>
      <p:ext uri="{BB962C8B-B14F-4D97-AF65-F5344CB8AC3E}">
        <p14:creationId xmlns:p14="http://schemas.microsoft.com/office/powerpoint/2010/main" val="279867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392724" y="4011293"/>
            <a:ext cx="5464196" cy="2646682"/>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Rectangle 84"/>
          <p:cNvSpPr/>
          <p:nvPr/>
        </p:nvSpPr>
        <p:spPr>
          <a:xfrm>
            <a:off x="6575468" y="4011293"/>
            <a:ext cx="5464196" cy="2646682"/>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381000" y="190500"/>
            <a:ext cx="10972800" cy="769938"/>
          </a:xfrm>
        </p:spPr>
        <p:txBody>
          <a:bodyPr>
            <a:noAutofit/>
          </a:bodyPr>
          <a:lstStyle/>
          <a:p>
            <a:r>
              <a:rPr lang="en-US" sz="3600" dirty="0" smtClean="0"/>
              <a:t>Rx Enterprise Architecture Control Points</a:t>
            </a:r>
            <a:br>
              <a:rPr lang="en-US" sz="3600" dirty="0" smtClean="0"/>
            </a:br>
            <a:r>
              <a:rPr lang="en-US" sz="2000" dirty="0" smtClean="0"/>
              <a:t>Data Strategy Evolution Blueprint</a:t>
            </a:r>
            <a:endParaRPr lang="en-US" sz="2000" dirty="0"/>
          </a:p>
        </p:txBody>
      </p:sp>
      <p:cxnSp>
        <p:nvCxnSpPr>
          <p:cNvPr id="118" name="Straight Connector 117"/>
          <p:cNvCxnSpPr/>
          <p:nvPr/>
        </p:nvCxnSpPr>
        <p:spPr>
          <a:xfrm flipV="1">
            <a:off x="296112" y="3893712"/>
            <a:ext cx="11624955" cy="16932"/>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6451237" y="1526518"/>
            <a:ext cx="5392532" cy="2107372"/>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84" name="TextBox 183"/>
          <p:cNvSpPr txBox="1"/>
          <p:nvPr/>
        </p:nvSpPr>
        <p:spPr>
          <a:xfrm>
            <a:off x="6605645" y="1659397"/>
            <a:ext cx="5144992" cy="1974493"/>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sz="1400" i="1" dirty="0">
                <a:cs typeface="Arial" pitchFamily="34" charset="0"/>
              </a:rPr>
              <a:t>Data-as-a-Service - decouple data from applications enabling richer services to clients and shifting data ownership to data stewardship </a:t>
            </a:r>
            <a:r>
              <a:rPr lang="en-US" sz="1400" i="1" dirty="0" smtClean="0">
                <a:cs typeface="Arial" pitchFamily="34" charset="0"/>
              </a:rPr>
              <a:t>philosophy.</a:t>
            </a:r>
            <a:endParaRPr lang="en-US" sz="1400" i="1" dirty="0">
              <a:cs typeface="Arial" pitchFamily="34" charset="0"/>
            </a:endParaRPr>
          </a:p>
          <a:p>
            <a:pPr marL="285750" indent="-285750">
              <a:buFont typeface="Arial" panose="020B0604020202020204" pitchFamily="34" charset="0"/>
              <a:buChar char="•"/>
            </a:pPr>
            <a:r>
              <a:rPr lang="en-US" sz="1400" i="1" dirty="0" smtClean="0">
                <a:cs typeface="Arial" pitchFamily="34" charset="0"/>
              </a:rPr>
              <a:t>Provide </a:t>
            </a:r>
            <a:r>
              <a:rPr lang="en-US" sz="1400" i="1" dirty="0">
                <a:cs typeface="Arial" pitchFamily="34" charset="0"/>
              </a:rPr>
              <a:t>streaming capability </a:t>
            </a:r>
            <a:r>
              <a:rPr lang="en-US" sz="1400" i="1" dirty="0" smtClean="0">
                <a:cs typeface="Arial" pitchFamily="34" charset="0"/>
              </a:rPr>
              <a:t>to consolidated data  </a:t>
            </a:r>
            <a:r>
              <a:rPr lang="en-US" sz="1400" i="1" dirty="0">
                <a:cs typeface="Arial" pitchFamily="34" charset="0"/>
              </a:rPr>
              <a:t>ingestion, </a:t>
            </a:r>
            <a:r>
              <a:rPr lang="en-US" sz="1400" i="1" dirty="0" smtClean="0">
                <a:cs typeface="Arial" pitchFamily="34" charset="0"/>
              </a:rPr>
              <a:t>enrichment and </a:t>
            </a:r>
            <a:r>
              <a:rPr lang="en-US" sz="1400" i="1" dirty="0">
                <a:cs typeface="Arial" pitchFamily="34" charset="0"/>
              </a:rPr>
              <a:t>consumption channels to enable business use </a:t>
            </a:r>
            <a:r>
              <a:rPr lang="en-US" sz="1400" i="1" dirty="0" smtClean="0">
                <a:cs typeface="Arial" pitchFamily="34" charset="0"/>
              </a:rPr>
              <a:t>and access </a:t>
            </a:r>
            <a:r>
              <a:rPr lang="en-US" sz="1400" i="1" dirty="0">
                <a:cs typeface="Arial" pitchFamily="34" charset="0"/>
              </a:rPr>
              <a:t>without </a:t>
            </a:r>
            <a:r>
              <a:rPr lang="en-US" sz="1400" i="1" dirty="0" smtClean="0">
                <a:cs typeface="Arial" pitchFamily="34" charset="0"/>
              </a:rPr>
              <a:t>latency.</a:t>
            </a:r>
          </a:p>
          <a:p>
            <a:pPr marL="285750" indent="-285750">
              <a:buFont typeface="Arial" panose="020B0604020202020204" pitchFamily="34" charset="0"/>
              <a:buChar char="•"/>
            </a:pPr>
            <a:r>
              <a:rPr lang="en-US" sz="1400" i="1" dirty="0" smtClean="0"/>
              <a:t>Provide </a:t>
            </a:r>
            <a:r>
              <a:rPr lang="en-US" sz="1400" i="1" dirty="0"/>
              <a:t>reliable, query-able, SQL-friendly </a:t>
            </a:r>
            <a:r>
              <a:rPr lang="en-US" sz="1400" i="1" dirty="0" smtClean="0"/>
              <a:t>DataMarts </a:t>
            </a:r>
            <a:r>
              <a:rPr lang="en-US" sz="1400" i="1" dirty="0"/>
              <a:t>to enable operational business needs using reporting facades. Expand advanced analytics and machine learning functionality</a:t>
            </a:r>
            <a:r>
              <a:rPr lang="en-US" sz="1400" dirty="0"/>
              <a:t>. </a:t>
            </a:r>
            <a:endParaRPr lang="en-US" sz="1400" i="1" dirty="0" smtClean="0">
              <a:cs typeface="Arial" pitchFamily="34" charset="0"/>
            </a:endParaRPr>
          </a:p>
          <a:p>
            <a:pPr marL="171450" indent="-171450">
              <a:buFont typeface="Arial" panose="020B0604020202020204" pitchFamily="34" charset="0"/>
              <a:buChar char="•"/>
            </a:pPr>
            <a:endParaRPr lang="en-US" sz="1600" i="1" dirty="0" smtClean="0">
              <a:solidFill>
                <a:srgbClr val="53565A"/>
              </a:solidFill>
              <a:cs typeface="Arial" pitchFamily="34" charset="0"/>
            </a:endParaRPr>
          </a:p>
        </p:txBody>
      </p:sp>
      <p:sp>
        <p:nvSpPr>
          <p:cNvPr id="228" name="Rectangle 227">
            <a:extLst>
              <a:ext uri="{FF2B5EF4-FFF2-40B4-BE49-F238E27FC236}">
                <a16:creationId xmlns:a16="http://schemas.microsoft.com/office/drawing/2014/main" xmlns="" id="{9B599696-BBFD-8141-B42B-261E6C4C23E1}"/>
              </a:ext>
            </a:extLst>
          </p:cNvPr>
          <p:cNvSpPr/>
          <p:nvPr/>
        </p:nvSpPr>
        <p:spPr>
          <a:xfrm>
            <a:off x="3133310" y="6010544"/>
            <a:ext cx="2287905" cy="524551"/>
          </a:xfrm>
          <a:prstGeom prst="rect">
            <a:avLst/>
          </a:prstGeom>
          <a:solidFill>
            <a:srgbClr val="D45D00">
              <a:lumMod val="20000"/>
              <a:lumOff val="80000"/>
            </a:srgbClr>
          </a:solidFill>
          <a:ln w="25400" cap="flat" cmpd="sng" algn="ctr">
            <a:solidFill>
              <a:sysClr val="window" lastClr="FFFFFF"/>
            </a:solidFill>
            <a:prstDash val="solid"/>
          </a:ln>
          <a:effectLst/>
        </p:spPr>
        <p:txBody>
          <a:bodyPr rtlCol="0" anchor="ctr"/>
          <a:lstStyle/>
          <a:p>
            <a:pPr algn="ctr">
              <a:defRPr/>
            </a:pPr>
            <a:endParaRPr lang="en-US" kern="0" dirty="0">
              <a:solidFill>
                <a:prstClr val="white"/>
              </a:solidFill>
            </a:endParaRPr>
          </a:p>
        </p:txBody>
      </p:sp>
      <p:sp>
        <p:nvSpPr>
          <p:cNvPr id="231" name="Rectangle 230">
            <a:extLst>
              <a:ext uri="{FF2B5EF4-FFF2-40B4-BE49-F238E27FC236}">
                <a16:creationId xmlns:a16="http://schemas.microsoft.com/office/drawing/2014/main" xmlns="" id="{2DD9343B-BD58-2548-8CC0-2BA7B557591C}"/>
              </a:ext>
            </a:extLst>
          </p:cNvPr>
          <p:cNvSpPr/>
          <p:nvPr/>
        </p:nvSpPr>
        <p:spPr>
          <a:xfrm>
            <a:off x="1355403" y="4776902"/>
            <a:ext cx="4061696" cy="974560"/>
          </a:xfrm>
          <a:prstGeom prst="rect">
            <a:avLst/>
          </a:prstGeom>
          <a:solidFill>
            <a:srgbClr val="D45D00">
              <a:lumMod val="20000"/>
              <a:lumOff val="80000"/>
            </a:srgbClr>
          </a:solidFill>
          <a:ln w="25400" cap="flat" cmpd="sng" algn="ctr">
            <a:noFill/>
            <a:prstDash val="solid"/>
          </a:ln>
          <a:effectLst/>
        </p:spPr>
        <p:txBody>
          <a:bodyPr rtlCol="0" anchor="ctr"/>
          <a:lstStyle/>
          <a:p>
            <a:pPr algn="ctr">
              <a:defRPr/>
            </a:pPr>
            <a:endParaRPr lang="en-US" kern="0" dirty="0">
              <a:solidFill>
                <a:prstClr val="white"/>
              </a:solidFill>
            </a:endParaRPr>
          </a:p>
        </p:txBody>
      </p:sp>
      <p:sp>
        <p:nvSpPr>
          <p:cNvPr id="232" name="TextBox 231">
            <a:extLst>
              <a:ext uri="{FF2B5EF4-FFF2-40B4-BE49-F238E27FC236}">
                <a16:creationId xmlns:a16="http://schemas.microsoft.com/office/drawing/2014/main" xmlns="" id="{96D5DF3F-D5AA-B645-BD1E-E261A47FA43F}"/>
              </a:ext>
            </a:extLst>
          </p:cNvPr>
          <p:cNvSpPr txBox="1"/>
          <p:nvPr/>
        </p:nvSpPr>
        <p:spPr>
          <a:xfrm rot="16200000">
            <a:off x="572747" y="5080376"/>
            <a:ext cx="1257537" cy="307777"/>
          </a:xfrm>
          <a:prstGeom prst="rect">
            <a:avLst/>
          </a:prstGeom>
          <a:noFill/>
        </p:spPr>
        <p:txBody>
          <a:bodyPr wrap="square" rtlCol="0">
            <a:spAutoFit/>
          </a:bodyPr>
          <a:lstStyle/>
          <a:p>
            <a:pPr algn="ctr">
              <a:defRPr/>
            </a:pPr>
            <a:r>
              <a:rPr lang="en-US" sz="1400" kern="0" dirty="0" smtClean="0">
                <a:solidFill>
                  <a:srgbClr val="53565A"/>
                </a:solidFill>
              </a:rPr>
              <a:t>Data Services</a:t>
            </a:r>
          </a:p>
        </p:txBody>
      </p:sp>
      <p:sp>
        <p:nvSpPr>
          <p:cNvPr id="233" name="TextBox 232">
            <a:extLst>
              <a:ext uri="{FF2B5EF4-FFF2-40B4-BE49-F238E27FC236}">
                <a16:creationId xmlns:a16="http://schemas.microsoft.com/office/drawing/2014/main" xmlns="" id="{6DF6110F-2CCA-E341-9F5F-07E8F92EE06C}"/>
              </a:ext>
            </a:extLst>
          </p:cNvPr>
          <p:cNvSpPr txBox="1"/>
          <p:nvPr/>
        </p:nvSpPr>
        <p:spPr>
          <a:xfrm>
            <a:off x="3619816" y="4716354"/>
            <a:ext cx="1773562" cy="276999"/>
          </a:xfrm>
          <a:prstGeom prst="rect">
            <a:avLst/>
          </a:prstGeom>
          <a:noFill/>
        </p:spPr>
        <p:txBody>
          <a:bodyPr wrap="square" rtlCol="0">
            <a:spAutoFit/>
          </a:bodyPr>
          <a:lstStyle/>
          <a:p>
            <a:pPr>
              <a:defRPr/>
            </a:pPr>
            <a:r>
              <a:rPr lang="en-US" sz="1200" b="1" kern="0" dirty="0" smtClean="0">
                <a:solidFill>
                  <a:srgbClr val="53565A"/>
                </a:solidFill>
              </a:rPr>
              <a:t>Data Utilities/Functions </a:t>
            </a:r>
          </a:p>
        </p:txBody>
      </p:sp>
      <p:sp>
        <p:nvSpPr>
          <p:cNvPr id="234" name="TextBox 233">
            <a:extLst>
              <a:ext uri="{FF2B5EF4-FFF2-40B4-BE49-F238E27FC236}">
                <a16:creationId xmlns:a16="http://schemas.microsoft.com/office/drawing/2014/main" xmlns="" id="{024C9068-9C7C-CB49-91B5-D1D6A1C1A145}"/>
              </a:ext>
            </a:extLst>
          </p:cNvPr>
          <p:cNvSpPr txBox="1"/>
          <p:nvPr/>
        </p:nvSpPr>
        <p:spPr>
          <a:xfrm>
            <a:off x="1782634" y="4725439"/>
            <a:ext cx="1258678" cy="276999"/>
          </a:xfrm>
          <a:prstGeom prst="rect">
            <a:avLst/>
          </a:prstGeom>
          <a:noFill/>
        </p:spPr>
        <p:txBody>
          <a:bodyPr wrap="none" rtlCol="0">
            <a:spAutoFit/>
          </a:bodyPr>
          <a:lstStyle/>
          <a:p>
            <a:pPr>
              <a:defRPr/>
            </a:pPr>
            <a:r>
              <a:rPr lang="en-US" sz="1200" b="1" kern="0" dirty="0" smtClean="0">
                <a:solidFill>
                  <a:srgbClr val="53565A"/>
                </a:solidFill>
              </a:rPr>
              <a:t>Data as a Service</a:t>
            </a:r>
          </a:p>
        </p:txBody>
      </p:sp>
      <p:sp>
        <p:nvSpPr>
          <p:cNvPr id="235" name="Rounded Rectangle 234">
            <a:extLst>
              <a:ext uri="{FF2B5EF4-FFF2-40B4-BE49-F238E27FC236}">
                <a16:creationId xmlns:a16="http://schemas.microsoft.com/office/drawing/2014/main" xmlns="" id="{2C8E230D-5CAF-2F4F-80D7-FF964DB0D7C4}"/>
              </a:ext>
            </a:extLst>
          </p:cNvPr>
          <p:cNvSpPr/>
          <p:nvPr/>
        </p:nvSpPr>
        <p:spPr>
          <a:xfrm>
            <a:off x="3610089" y="5297284"/>
            <a:ext cx="1056757" cy="193082"/>
          </a:xfrm>
          <a:prstGeom prst="roundRect">
            <a:avLst/>
          </a:prstGeom>
          <a:solidFill>
            <a:srgbClr val="D45D00">
              <a:lumMod val="40000"/>
              <a:lumOff val="60000"/>
            </a:srgbClr>
          </a:solidFill>
          <a:ln w="25400" cap="flat" cmpd="sng" algn="ctr">
            <a:solidFill>
              <a:schemeClr val="accent6">
                <a:lumMod val="75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ML/AI Workbench</a:t>
            </a:r>
            <a:endParaRPr lang="en-US" sz="800" kern="0" dirty="0">
              <a:solidFill>
                <a:prstClr val="black"/>
              </a:solidFill>
            </a:endParaRPr>
          </a:p>
        </p:txBody>
      </p:sp>
      <p:sp>
        <p:nvSpPr>
          <p:cNvPr id="236" name="Rounded Rectangle 235">
            <a:extLst>
              <a:ext uri="{FF2B5EF4-FFF2-40B4-BE49-F238E27FC236}">
                <a16:creationId xmlns:a16="http://schemas.microsoft.com/office/drawing/2014/main" xmlns="" id="{CBE6F8B1-9D18-414D-A8C5-8F58915D1E25}"/>
              </a:ext>
            </a:extLst>
          </p:cNvPr>
          <p:cNvSpPr/>
          <p:nvPr/>
        </p:nvSpPr>
        <p:spPr>
          <a:xfrm>
            <a:off x="4730360" y="5002439"/>
            <a:ext cx="644697" cy="198698"/>
          </a:xfrm>
          <a:prstGeom prst="roundRect">
            <a:avLst/>
          </a:prstGeom>
          <a:solidFill>
            <a:srgbClr val="D45D00">
              <a:lumMod val="40000"/>
              <a:lumOff val="60000"/>
            </a:srgbClr>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Analytics</a:t>
            </a:r>
            <a:endParaRPr lang="en-US" sz="800" kern="0" dirty="0">
              <a:solidFill>
                <a:prstClr val="black"/>
              </a:solidFill>
            </a:endParaRPr>
          </a:p>
        </p:txBody>
      </p:sp>
      <p:sp>
        <p:nvSpPr>
          <p:cNvPr id="238" name="Rounded Rectangle 237">
            <a:extLst>
              <a:ext uri="{FF2B5EF4-FFF2-40B4-BE49-F238E27FC236}">
                <a16:creationId xmlns:a16="http://schemas.microsoft.com/office/drawing/2014/main" xmlns="" id="{80CD2BA4-60D0-3241-B088-DD254ABB2862}"/>
              </a:ext>
            </a:extLst>
          </p:cNvPr>
          <p:cNvSpPr/>
          <p:nvPr/>
        </p:nvSpPr>
        <p:spPr>
          <a:xfrm>
            <a:off x="4722767" y="5280606"/>
            <a:ext cx="640080" cy="170787"/>
          </a:xfrm>
          <a:prstGeom prst="roundRect">
            <a:avLst/>
          </a:prstGeom>
          <a:solidFill>
            <a:srgbClr val="D45D00">
              <a:lumMod val="40000"/>
              <a:lumOff val="60000"/>
            </a:srgbClr>
          </a:solidFill>
          <a:ln w="25400" cap="flat" cmpd="sng" algn="ctr">
            <a:solidFill>
              <a:schemeClr val="accent6">
                <a:lumMod val="75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Genomics</a:t>
            </a:r>
            <a:endParaRPr lang="en-US" sz="800" kern="0" dirty="0">
              <a:solidFill>
                <a:prstClr val="black"/>
              </a:solidFill>
            </a:endParaRPr>
          </a:p>
        </p:txBody>
      </p:sp>
      <p:sp>
        <p:nvSpPr>
          <p:cNvPr id="239" name="Rounded Rectangle 238">
            <a:extLst>
              <a:ext uri="{FF2B5EF4-FFF2-40B4-BE49-F238E27FC236}">
                <a16:creationId xmlns:a16="http://schemas.microsoft.com/office/drawing/2014/main" xmlns="" id="{42EB77FA-DB05-1443-982F-31765972BC94}"/>
              </a:ext>
            </a:extLst>
          </p:cNvPr>
          <p:cNvSpPr/>
          <p:nvPr/>
        </p:nvSpPr>
        <p:spPr>
          <a:xfrm>
            <a:off x="3610089" y="5534215"/>
            <a:ext cx="1056757" cy="193394"/>
          </a:xfrm>
          <a:prstGeom prst="roundRect">
            <a:avLst/>
          </a:prstGeom>
          <a:solidFill>
            <a:srgbClr val="D45D00">
              <a:lumMod val="40000"/>
              <a:lumOff val="60000"/>
            </a:srgbClr>
          </a:solidFill>
          <a:ln w="25400" cap="flat" cmpd="sng" algn="ctr">
            <a:solidFill>
              <a:schemeClr val="accent6">
                <a:lumMod val="75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Test Data Manager</a:t>
            </a:r>
            <a:endParaRPr lang="en-US" sz="800" kern="0" dirty="0">
              <a:solidFill>
                <a:prstClr val="black"/>
              </a:solidFill>
            </a:endParaRPr>
          </a:p>
        </p:txBody>
      </p:sp>
      <p:sp>
        <p:nvSpPr>
          <p:cNvPr id="243" name="Rectangle 242">
            <a:extLst>
              <a:ext uri="{FF2B5EF4-FFF2-40B4-BE49-F238E27FC236}">
                <a16:creationId xmlns:a16="http://schemas.microsoft.com/office/drawing/2014/main" xmlns="" id="{9B599696-BBFD-8141-B42B-261E6C4C23E1}"/>
              </a:ext>
            </a:extLst>
          </p:cNvPr>
          <p:cNvSpPr/>
          <p:nvPr/>
        </p:nvSpPr>
        <p:spPr>
          <a:xfrm>
            <a:off x="1004495" y="5995561"/>
            <a:ext cx="2036582" cy="524551"/>
          </a:xfrm>
          <a:prstGeom prst="rect">
            <a:avLst/>
          </a:prstGeom>
          <a:solidFill>
            <a:srgbClr val="D45D00">
              <a:lumMod val="20000"/>
              <a:lumOff val="80000"/>
            </a:srgbClr>
          </a:solidFill>
          <a:ln w="25400" cap="flat" cmpd="sng" algn="ctr">
            <a:solidFill>
              <a:sysClr val="window" lastClr="FFFFFF"/>
            </a:solidFill>
            <a:prstDash val="solid"/>
          </a:ln>
          <a:effectLst/>
        </p:spPr>
        <p:txBody>
          <a:bodyPr rtlCol="0" anchor="ctr"/>
          <a:lstStyle/>
          <a:p>
            <a:pPr algn="ctr">
              <a:defRPr/>
            </a:pPr>
            <a:endParaRPr lang="en-US" kern="0" dirty="0">
              <a:solidFill>
                <a:prstClr val="white"/>
              </a:solidFill>
            </a:endParaRPr>
          </a:p>
        </p:txBody>
      </p:sp>
      <p:sp>
        <p:nvSpPr>
          <p:cNvPr id="244" name="Rounded Rectangle 243">
            <a:extLst>
              <a:ext uri="{FF2B5EF4-FFF2-40B4-BE49-F238E27FC236}">
                <a16:creationId xmlns:a16="http://schemas.microsoft.com/office/drawing/2014/main" xmlns="" id="{F7D91AED-0FD7-8E4A-ABB4-258BCA429CB2}"/>
              </a:ext>
            </a:extLst>
          </p:cNvPr>
          <p:cNvSpPr/>
          <p:nvPr/>
        </p:nvSpPr>
        <p:spPr>
          <a:xfrm>
            <a:off x="4722767" y="5518454"/>
            <a:ext cx="644697" cy="193252"/>
          </a:xfrm>
          <a:prstGeom prst="roundRect">
            <a:avLst/>
          </a:prstGeom>
          <a:solidFill>
            <a:srgbClr val="D45D00">
              <a:lumMod val="40000"/>
              <a:lumOff val="60000"/>
            </a:srgbClr>
          </a:solidFill>
          <a:ln w="25400" cap="flat" cmpd="sng" algn="ctr">
            <a:solidFill>
              <a:srgbClr val="00B05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Reporting</a:t>
            </a:r>
            <a:endParaRPr lang="en-US" sz="800" kern="0" dirty="0">
              <a:solidFill>
                <a:prstClr val="black"/>
              </a:solidFill>
            </a:endParaRPr>
          </a:p>
        </p:txBody>
      </p:sp>
      <p:sp>
        <p:nvSpPr>
          <p:cNvPr id="245" name="Rounded Rectangle 244">
            <a:extLst>
              <a:ext uri="{FF2B5EF4-FFF2-40B4-BE49-F238E27FC236}">
                <a16:creationId xmlns:a16="http://schemas.microsoft.com/office/drawing/2014/main" xmlns="" id="{30B2624E-16E3-474B-8CB6-1829E3FF4C99}"/>
              </a:ext>
            </a:extLst>
          </p:cNvPr>
          <p:cNvSpPr/>
          <p:nvPr/>
        </p:nvSpPr>
        <p:spPr>
          <a:xfrm>
            <a:off x="1398536" y="5424171"/>
            <a:ext cx="640878" cy="278168"/>
          </a:xfrm>
          <a:prstGeom prst="roundRect">
            <a:avLst/>
          </a:prstGeom>
          <a:solidFill>
            <a:srgbClr val="D45D00">
              <a:lumMod val="40000"/>
              <a:lumOff val="60000"/>
            </a:srgbClr>
          </a:solidFill>
          <a:ln w="25400" cap="flat" cmpd="sng" algn="ctr">
            <a:solidFill>
              <a:schemeClr val="accent6">
                <a:lumMod val="75000"/>
              </a:schemeClr>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Pharmacy</a:t>
            </a:r>
          </a:p>
          <a:p>
            <a:pPr algn="ctr">
              <a:defRPr/>
            </a:pPr>
            <a:r>
              <a:rPr lang="en-US" sz="800" kern="0" dirty="0" smtClean="0">
                <a:solidFill>
                  <a:prstClr val="black"/>
                </a:solidFill>
              </a:rPr>
              <a:t>Provider</a:t>
            </a:r>
            <a:endParaRPr lang="en-US" sz="800" kern="0" dirty="0">
              <a:solidFill>
                <a:prstClr val="black"/>
              </a:solidFill>
            </a:endParaRPr>
          </a:p>
        </p:txBody>
      </p:sp>
      <p:sp>
        <p:nvSpPr>
          <p:cNvPr id="246" name="Cylinder 10">
            <a:extLst>
              <a:ext uri="{FF2B5EF4-FFF2-40B4-BE49-F238E27FC236}">
                <a16:creationId xmlns:a16="http://schemas.microsoft.com/office/drawing/2014/main" xmlns="" id="{2E4EAB05-3619-D74C-8C99-A85855BE207B}"/>
              </a:ext>
            </a:extLst>
          </p:cNvPr>
          <p:cNvSpPr/>
          <p:nvPr/>
        </p:nvSpPr>
        <p:spPr>
          <a:xfrm>
            <a:off x="1085718" y="6038468"/>
            <a:ext cx="1864216" cy="443663"/>
          </a:xfrm>
          <a:prstGeom prst="can">
            <a:avLst>
              <a:gd name="adj" fmla="val 25000"/>
            </a:avLst>
          </a:prstGeom>
          <a:solidFill>
            <a:srgbClr val="D45D00">
              <a:lumMod val="40000"/>
              <a:lumOff val="60000"/>
            </a:srgbClr>
          </a:solidFill>
          <a:ln w="19050" cap="flat" cmpd="sng" algn="ctr">
            <a:noFill/>
            <a:prstDash val="solid"/>
          </a:ln>
          <a:effectLst/>
        </p:spPr>
        <p:txBody>
          <a:bodyPr lIns="60960" rIns="60960" rtlCol="0" anchor="ctr"/>
          <a:lstStyle/>
          <a:p>
            <a:pPr algn="ctr" defTabSz="1218884">
              <a:defRPr/>
            </a:pPr>
            <a:r>
              <a:rPr lang="en-US" sz="800" kern="0" dirty="0" smtClean="0">
                <a:solidFill>
                  <a:srgbClr val="53565A"/>
                </a:solidFill>
                <a:latin typeface="Arial"/>
                <a:cs typeface="Calibri" panose="020F0502020204030204" pitchFamily="34" charset="0"/>
              </a:rPr>
              <a:t>Data Lake, Provider</a:t>
            </a:r>
          </a:p>
        </p:txBody>
      </p:sp>
      <p:sp>
        <p:nvSpPr>
          <p:cNvPr id="247" name="Rectangle 246">
            <a:extLst>
              <a:ext uri="{FF2B5EF4-FFF2-40B4-BE49-F238E27FC236}">
                <a16:creationId xmlns:a16="http://schemas.microsoft.com/office/drawing/2014/main" xmlns="" id="{830FBA62-ED8D-1A42-AE5D-D5B23E787777}"/>
              </a:ext>
            </a:extLst>
          </p:cNvPr>
          <p:cNvSpPr/>
          <p:nvPr/>
        </p:nvSpPr>
        <p:spPr>
          <a:xfrm>
            <a:off x="1004495" y="5759773"/>
            <a:ext cx="2036582" cy="206625"/>
          </a:xfrm>
          <a:prstGeom prst="rect">
            <a:avLst/>
          </a:prstGeom>
          <a:solidFill>
            <a:srgbClr val="B1B3B3">
              <a:lumMod val="40000"/>
              <a:lumOff val="60000"/>
            </a:srgbClr>
          </a:solidFill>
          <a:ln w="19050" cap="flat" cmpd="sng" algn="ctr">
            <a:noFill/>
            <a:prstDash val="solid"/>
          </a:ln>
          <a:effectLst/>
        </p:spPr>
        <p:txBody>
          <a:bodyPr lIns="45720" rIns="45720" rtlCol="0" anchor="ctr"/>
          <a:lstStyle/>
          <a:p>
            <a:pPr algn="ctr">
              <a:defRPr/>
            </a:pPr>
            <a:r>
              <a:rPr lang="en-US" sz="900" b="1" kern="0" dirty="0" smtClean="0">
                <a:solidFill>
                  <a:srgbClr val="53565A"/>
                </a:solidFill>
                <a:latin typeface="Arial"/>
                <a:cs typeface="Calibri" panose="020F0502020204030204" pitchFamily="34" charset="0"/>
              </a:rPr>
              <a:t>Enterprise  Streaming API</a:t>
            </a:r>
          </a:p>
        </p:txBody>
      </p:sp>
      <p:sp>
        <p:nvSpPr>
          <p:cNvPr id="248" name="Rectangle 247">
            <a:extLst>
              <a:ext uri="{FF2B5EF4-FFF2-40B4-BE49-F238E27FC236}">
                <a16:creationId xmlns:a16="http://schemas.microsoft.com/office/drawing/2014/main" xmlns="" id="{3C559FBF-124D-EF47-BF96-7253E7033EEA}"/>
              </a:ext>
            </a:extLst>
          </p:cNvPr>
          <p:cNvSpPr/>
          <p:nvPr/>
        </p:nvSpPr>
        <p:spPr>
          <a:xfrm>
            <a:off x="1977128" y="4110440"/>
            <a:ext cx="2263184" cy="194283"/>
          </a:xfrm>
          <a:prstGeom prst="rect">
            <a:avLst/>
          </a:prstGeom>
          <a:solidFill>
            <a:srgbClr val="D45D00">
              <a:lumMod val="20000"/>
              <a:lumOff val="80000"/>
            </a:srgbClr>
          </a:solidFill>
          <a:ln w="19050" cap="flat" cmpd="sng" algn="ctr">
            <a:noFill/>
            <a:prstDash val="solid"/>
          </a:ln>
          <a:effectLst/>
        </p:spPr>
        <p:txBody>
          <a:bodyPr lIns="45720" rIns="45720" rtlCol="0" anchor="ctr"/>
          <a:lstStyle/>
          <a:p>
            <a:pPr algn="ctr">
              <a:defRPr/>
            </a:pPr>
            <a:r>
              <a:rPr lang="en-US" sz="1100" b="1" kern="0" dirty="0" smtClean="0">
                <a:solidFill>
                  <a:srgbClr val="D45D00"/>
                </a:solidFill>
                <a:latin typeface="Arial"/>
              </a:rPr>
              <a:t> </a:t>
            </a:r>
            <a:r>
              <a:rPr lang="en-US" sz="1100" b="1" kern="0" dirty="0" smtClean="0">
                <a:solidFill>
                  <a:srgbClr val="53565A"/>
                </a:solidFill>
                <a:latin typeface="Arial"/>
              </a:rPr>
              <a:t>API        </a:t>
            </a:r>
          </a:p>
        </p:txBody>
      </p:sp>
      <p:grpSp>
        <p:nvGrpSpPr>
          <p:cNvPr id="249" name="Group 248">
            <a:extLst>
              <a:ext uri="{FF2B5EF4-FFF2-40B4-BE49-F238E27FC236}">
                <a16:creationId xmlns:a16="http://schemas.microsoft.com/office/drawing/2014/main" xmlns="" id="{9BE17C23-0643-B14A-85C2-8A617EB83921}"/>
              </a:ext>
            </a:extLst>
          </p:cNvPr>
          <p:cNvGrpSpPr/>
          <p:nvPr/>
        </p:nvGrpSpPr>
        <p:grpSpPr>
          <a:xfrm>
            <a:off x="525971" y="5479932"/>
            <a:ext cx="300445" cy="911508"/>
            <a:chOff x="657724" y="4712205"/>
            <a:chExt cx="300445" cy="911508"/>
          </a:xfrm>
        </p:grpSpPr>
        <p:pic>
          <p:nvPicPr>
            <p:cNvPr id="250" name="Picture 249">
              <a:extLst>
                <a:ext uri="{FF2B5EF4-FFF2-40B4-BE49-F238E27FC236}">
                  <a16:creationId xmlns:a16="http://schemas.microsoft.com/office/drawing/2014/main" xmlns="" id="{5AE99A63-4886-1E42-A18B-41A75EC92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51" name="Picture 250">
              <a:extLst>
                <a:ext uri="{FF2B5EF4-FFF2-40B4-BE49-F238E27FC236}">
                  <a16:creationId xmlns:a16="http://schemas.microsoft.com/office/drawing/2014/main" xmlns="" id="{BFD5BC3F-E883-F246-BED2-BBAF2D0C4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0" y="4995554"/>
              <a:ext cx="266749" cy="270257"/>
            </a:xfrm>
            <a:prstGeom prst="rect">
              <a:avLst/>
            </a:prstGeom>
          </p:spPr>
        </p:pic>
        <p:pic>
          <p:nvPicPr>
            <p:cNvPr id="252" name="Picture 251">
              <a:extLst>
                <a:ext uri="{FF2B5EF4-FFF2-40B4-BE49-F238E27FC236}">
                  <a16:creationId xmlns:a16="http://schemas.microsoft.com/office/drawing/2014/main" xmlns="" id="{931C10AC-24E8-5840-94A2-9A2186084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24" y="5323268"/>
              <a:ext cx="300445" cy="300445"/>
            </a:xfrm>
            <a:prstGeom prst="rect">
              <a:avLst/>
            </a:prstGeom>
          </p:spPr>
        </p:pic>
      </p:grpSp>
      <p:sp>
        <p:nvSpPr>
          <p:cNvPr id="254" name="Rectangle 253">
            <a:extLst>
              <a:ext uri="{FF2B5EF4-FFF2-40B4-BE49-F238E27FC236}">
                <a16:creationId xmlns:a16="http://schemas.microsoft.com/office/drawing/2014/main" xmlns="" id="{830FBA62-ED8D-1A42-AE5D-D5B23E787777}"/>
              </a:ext>
            </a:extLst>
          </p:cNvPr>
          <p:cNvSpPr/>
          <p:nvPr/>
        </p:nvSpPr>
        <p:spPr>
          <a:xfrm>
            <a:off x="3138443" y="5759774"/>
            <a:ext cx="2229020" cy="206624"/>
          </a:xfrm>
          <a:prstGeom prst="rect">
            <a:avLst/>
          </a:prstGeom>
          <a:solidFill>
            <a:srgbClr val="B1B3B3">
              <a:lumMod val="40000"/>
              <a:lumOff val="60000"/>
            </a:srgbClr>
          </a:solidFill>
          <a:ln w="19050" cap="flat" cmpd="sng" algn="ctr">
            <a:noFill/>
            <a:prstDash val="solid"/>
          </a:ln>
          <a:effectLst/>
        </p:spPr>
        <p:txBody>
          <a:bodyPr lIns="45720" rIns="45720" rtlCol="0" anchor="ctr"/>
          <a:lstStyle/>
          <a:p>
            <a:pPr algn="ctr">
              <a:defRPr/>
            </a:pPr>
            <a:r>
              <a:rPr lang="en-US" sz="900" b="1" kern="0" dirty="0" smtClean="0">
                <a:solidFill>
                  <a:srgbClr val="53565A"/>
                </a:solidFill>
                <a:latin typeface="Arial"/>
                <a:cs typeface="Calibri" panose="020F0502020204030204" pitchFamily="34" charset="0"/>
              </a:rPr>
              <a:t>Optum Rx Local Data Stores (Direct) </a:t>
            </a:r>
          </a:p>
        </p:txBody>
      </p:sp>
      <p:sp>
        <p:nvSpPr>
          <p:cNvPr id="255" name="Cylinder 191">
            <a:extLst>
              <a:ext uri="{FF2B5EF4-FFF2-40B4-BE49-F238E27FC236}">
                <a16:creationId xmlns:a16="http://schemas.microsoft.com/office/drawing/2014/main" xmlns="" id="{AC15D9E2-06ED-1045-990B-BC34F1BCA2D8}"/>
              </a:ext>
            </a:extLst>
          </p:cNvPr>
          <p:cNvSpPr/>
          <p:nvPr/>
        </p:nvSpPr>
        <p:spPr>
          <a:xfrm>
            <a:off x="3370721" y="6010297"/>
            <a:ext cx="1902508" cy="471833"/>
          </a:xfrm>
          <a:prstGeom prst="can">
            <a:avLst>
              <a:gd name="adj" fmla="val 25000"/>
            </a:avLst>
          </a:prstGeom>
          <a:solidFill>
            <a:srgbClr val="D45D00">
              <a:lumMod val="40000"/>
              <a:lumOff val="60000"/>
            </a:srgbClr>
          </a:solidFill>
          <a:ln w="19050" cap="flat" cmpd="sng" algn="ctr">
            <a:noFill/>
            <a:prstDash val="solid"/>
          </a:ln>
          <a:effectLst/>
        </p:spPr>
        <p:txBody>
          <a:bodyPr lIns="60960" rIns="60960" rtlCol="0" anchor="ctr"/>
          <a:lstStyle/>
          <a:p>
            <a:pPr algn="ctr" defTabSz="1218884">
              <a:defRPr/>
            </a:pPr>
            <a:r>
              <a:rPr lang="en-US" sz="800" kern="0" dirty="0" smtClean="0">
                <a:solidFill>
                  <a:srgbClr val="53565A"/>
                </a:solidFill>
                <a:latin typeface="Arial"/>
              </a:rPr>
              <a:t>PAS, IRIS, Rx Claim, NAV, Other</a:t>
            </a:r>
          </a:p>
        </p:txBody>
      </p:sp>
      <p:sp>
        <p:nvSpPr>
          <p:cNvPr id="256" name="Rectangle 255"/>
          <p:cNvSpPr/>
          <p:nvPr/>
        </p:nvSpPr>
        <p:spPr>
          <a:xfrm>
            <a:off x="2179750" y="4493416"/>
            <a:ext cx="939681" cy="215444"/>
          </a:xfrm>
          <a:prstGeom prst="rect">
            <a:avLst/>
          </a:prstGeom>
          <a:noFill/>
          <a:ln w="19050">
            <a:solidFill>
              <a:srgbClr val="E87722"/>
            </a:solidFill>
            <a:prstDash val="solid"/>
          </a:ln>
        </p:spPr>
        <p:txBody>
          <a:bodyPr wrap="none" rtlCol="0">
            <a:spAutoFit/>
          </a:bodyPr>
          <a:lstStyle/>
          <a:p>
            <a:r>
              <a:rPr lang="en-US" sz="800" b="1" kern="0" dirty="0">
                <a:solidFill>
                  <a:srgbClr val="53565A"/>
                </a:solidFill>
                <a:cs typeface="Calibri" panose="020F0502020204030204" pitchFamily="34" charset="0"/>
              </a:rPr>
              <a:t>Data Stewardship</a:t>
            </a:r>
          </a:p>
        </p:txBody>
      </p:sp>
      <p:sp>
        <p:nvSpPr>
          <p:cNvPr id="257" name="TextBox 256"/>
          <p:cNvSpPr txBox="1"/>
          <p:nvPr/>
        </p:nvSpPr>
        <p:spPr>
          <a:xfrm>
            <a:off x="3125204" y="4493416"/>
            <a:ext cx="1188146" cy="215444"/>
          </a:xfrm>
          <a:prstGeom prst="rect">
            <a:avLst/>
          </a:prstGeom>
          <a:noFill/>
          <a:ln w="19050">
            <a:solidFill>
              <a:schemeClr val="accent6">
                <a:lumMod val="75000"/>
              </a:schemeClr>
            </a:solidFill>
            <a:prstDash val="solid"/>
          </a:ln>
        </p:spPr>
        <p:txBody>
          <a:bodyPr wrap="none" rtlCol="0">
            <a:spAutoFit/>
          </a:bodyPr>
          <a:lstStyle>
            <a:defPPr>
              <a:defRPr lang="en-US"/>
            </a:defPPr>
            <a:lvl1pPr>
              <a:defRPr sz="800" kern="0">
                <a:solidFill>
                  <a:srgbClr val="53565A"/>
                </a:solidFill>
                <a:cs typeface="Calibri" panose="020F0502020204030204" pitchFamily="34" charset="0"/>
              </a:defRPr>
            </a:lvl1pPr>
          </a:lstStyle>
          <a:p>
            <a:r>
              <a:rPr lang="en-US" b="1" dirty="0"/>
              <a:t>Metadata Management</a:t>
            </a:r>
          </a:p>
        </p:txBody>
      </p:sp>
      <p:sp>
        <p:nvSpPr>
          <p:cNvPr id="258" name="TextBox 257"/>
          <p:cNvSpPr txBox="1"/>
          <p:nvPr/>
        </p:nvSpPr>
        <p:spPr>
          <a:xfrm>
            <a:off x="1259815" y="4493416"/>
            <a:ext cx="920445" cy="215444"/>
          </a:xfrm>
          <a:prstGeom prst="rect">
            <a:avLst/>
          </a:prstGeom>
          <a:noFill/>
          <a:ln w="19050">
            <a:solidFill>
              <a:srgbClr val="00B050"/>
            </a:solidFill>
            <a:prstDash val="solid"/>
          </a:ln>
        </p:spPr>
        <p:txBody>
          <a:bodyPr wrap="none" rtlCol="0">
            <a:spAutoFit/>
          </a:bodyPr>
          <a:lstStyle/>
          <a:p>
            <a:pPr>
              <a:defRPr/>
            </a:pPr>
            <a:r>
              <a:rPr lang="en-US" sz="800" b="1" kern="0" dirty="0" smtClean="0">
                <a:solidFill>
                  <a:srgbClr val="53565A"/>
                </a:solidFill>
                <a:cs typeface="Calibri" panose="020F0502020204030204" pitchFamily="34" charset="0"/>
              </a:rPr>
              <a:t>Data Governance</a:t>
            </a:r>
          </a:p>
        </p:txBody>
      </p:sp>
      <p:sp>
        <p:nvSpPr>
          <p:cNvPr id="259" name="TextBox 258"/>
          <p:cNvSpPr txBox="1"/>
          <p:nvPr/>
        </p:nvSpPr>
        <p:spPr>
          <a:xfrm>
            <a:off x="4321975" y="4493416"/>
            <a:ext cx="1112805" cy="215444"/>
          </a:xfrm>
          <a:prstGeom prst="rect">
            <a:avLst/>
          </a:prstGeom>
          <a:noFill/>
          <a:ln w="19050">
            <a:solidFill>
              <a:srgbClr val="00B050"/>
            </a:solidFill>
            <a:prstDash val="solid"/>
          </a:ln>
        </p:spPr>
        <p:txBody>
          <a:bodyPr wrap="none" rtlCol="0">
            <a:spAutoFit/>
          </a:bodyPr>
          <a:lstStyle>
            <a:defPPr>
              <a:defRPr lang="en-US"/>
            </a:defPPr>
            <a:lvl1pPr>
              <a:defRPr sz="800" kern="0">
                <a:solidFill>
                  <a:srgbClr val="53565A"/>
                </a:solidFill>
                <a:cs typeface="Calibri" panose="020F0502020204030204" pitchFamily="34" charset="0"/>
              </a:defRPr>
            </a:lvl1pPr>
          </a:lstStyle>
          <a:p>
            <a:r>
              <a:rPr lang="en-US" b="1" dirty="0"/>
              <a:t>Data Quality, Security</a:t>
            </a:r>
          </a:p>
        </p:txBody>
      </p:sp>
      <p:sp>
        <p:nvSpPr>
          <p:cNvPr id="262" name="TextBox 261"/>
          <p:cNvSpPr txBox="1"/>
          <p:nvPr/>
        </p:nvSpPr>
        <p:spPr>
          <a:xfrm>
            <a:off x="434323" y="4053206"/>
            <a:ext cx="893130" cy="276999"/>
          </a:xfrm>
          <a:prstGeom prst="rect">
            <a:avLst/>
          </a:prstGeom>
          <a:noFill/>
          <a:ln>
            <a:noFill/>
            <a:prstDash val="dash"/>
          </a:ln>
        </p:spPr>
        <p:txBody>
          <a:bodyPr wrap="none" rtlCol="0">
            <a:spAutoFit/>
          </a:bodyPr>
          <a:lstStyle/>
          <a:p>
            <a:r>
              <a:rPr lang="en-US" sz="1200" b="1" dirty="0" smtClean="0">
                <a:solidFill>
                  <a:srgbClr val="53565A"/>
                </a:solidFill>
                <a:cs typeface="Calibri" panose="020F0502020204030204" pitchFamily="34" charset="0"/>
              </a:rPr>
              <a:t>Integration</a:t>
            </a:r>
          </a:p>
        </p:txBody>
      </p:sp>
      <p:sp>
        <p:nvSpPr>
          <p:cNvPr id="263" name="TextBox 262"/>
          <p:cNvSpPr txBox="1"/>
          <p:nvPr/>
        </p:nvSpPr>
        <p:spPr>
          <a:xfrm>
            <a:off x="4590136" y="4067308"/>
            <a:ext cx="1208536" cy="307777"/>
          </a:xfrm>
          <a:prstGeom prst="rect">
            <a:avLst/>
          </a:prstGeom>
          <a:noFill/>
        </p:spPr>
        <p:txBody>
          <a:bodyPr wrap="none" rtlCol="0">
            <a:spAutoFit/>
          </a:bodyPr>
          <a:lstStyle/>
          <a:p>
            <a:r>
              <a:rPr lang="en-US" sz="1400" b="1" dirty="0" smtClean="0">
                <a:solidFill>
                  <a:srgbClr val="53565A"/>
                </a:solidFill>
                <a:cs typeface="Calibri" panose="020F0502020204030204" pitchFamily="34" charset="0"/>
              </a:rPr>
              <a:t>Current -2018</a:t>
            </a:r>
          </a:p>
        </p:txBody>
      </p:sp>
      <p:sp>
        <p:nvSpPr>
          <p:cNvPr id="264" name="Rectangle 263">
            <a:extLst>
              <a:ext uri="{FF2B5EF4-FFF2-40B4-BE49-F238E27FC236}">
                <a16:creationId xmlns:a16="http://schemas.microsoft.com/office/drawing/2014/main" xmlns="" id="{9B599696-BBFD-8141-B42B-261E6C4C23E1}"/>
              </a:ext>
            </a:extLst>
          </p:cNvPr>
          <p:cNvSpPr/>
          <p:nvPr/>
        </p:nvSpPr>
        <p:spPr>
          <a:xfrm>
            <a:off x="9321767" y="6003512"/>
            <a:ext cx="2287905" cy="503096"/>
          </a:xfrm>
          <a:prstGeom prst="rect">
            <a:avLst/>
          </a:prstGeom>
          <a:solidFill>
            <a:srgbClr val="D45D00">
              <a:lumMod val="20000"/>
              <a:lumOff val="80000"/>
            </a:srgbClr>
          </a:solidFill>
          <a:ln w="25400" cap="flat" cmpd="sng" algn="ctr">
            <a:solidFill>
              <a:sysClr val="window" lastClr="FFFFFF"/>
            </a:solidFill>
            <a:prstDash val="solid"/>
          </a:ln>
          <a:effectLst/>
        </p:spPr>
        <p:txBody>
          <a:bodyPr rtlCol="0" anchor="ctr"/>
          <a:lstStyle/>
          <a:p>
            <a:pPr algn="ctr">
              <a:defRPr/>
            </a:pPr>
            <a:endParaRPr lang="en-US" kern="0" dirty="0">
              <a:solidFill>
                <a:prstClr val="white"/>
              </a:solidFill>
            </a:endParaRPr>
          </a:p>
        </p:txBody>
      </p:sp>
      <p:sp>
        <p:nvSpPr>
          <p:cNvPr id="267" name="Rectangle 266">
            <a:extLst>
              <a:ext uri="{FF2B5EF4-FFF2-40B4-BE49-F238E27FC236}">
                <a16:creationId xmlns:a16="http://schemas.microsoft.com/office/drawing/2014/main" xmlns="" id="{2DD9343B-BD58-2548-8CC0-2BA7B557591C}"/>
              </a:ext>
            </a:extLst>
          </p:cNvPr>
          <p:cNvSpPr/>
          <p:nvPr/>
        </p:nvSpPr>
        <p:spPr>
          <a:xfrm>
            <a:off x="7538932" y="4737146"/>
            <a:ext cx="4059748" cy="974560"/>
          </a:xfrm>
          <a:prstGeom prst="rect">
            <a:avLst/>
          </a:prstGeom>
          <a:solidFill>
            <a:srgbClr val="D45D00">
              <a:lumMod val="20000"/>
              <a:lumOff val="80000"/>
            </a:srgbClr>
          </a:solidFill>
          <a:ln w="25400" cap="flat" cmpd="sng" algn="ctr">
            <a:noFill/>
            <a:prstDash val="solid"/>
          </a:ln>
          <a:effectLst/>
        </p:spPr>
        <p:txBody>
          <a:bodyPr rtlCol="0" anchor="ctr"/>
          <a:lstStyle/>
          <a:p>
            <a:pPr algn="ctr">
              <a:defRPr/>
            </a:pPr>
            <a:endParaRPr lang="en-US" kern="0" dirty="0">
              <a:solidFill>
                <a:prstClr val="white"/>
              </a:solidFill>
            </a:endParaRPr>
          </a:p>
        </p:txBody>
      </p:sp>
      <p:sp>
        <p:nvSpPr>
          <p:cNvPr id="268" name="TextBox 267">
            <a:extLst>
              <a:ext uri="{FF2B5EF4-FFF2-40B4-BE49-F238E27FC236}">
                <a16:creationId xmlns:a16="http://schemas.microsoft.com/office/drawing/2014/main" xmlns="" id="{96D5DF3F-D5AA-B645-BD1E-E261A47FA43F}"/>
              </a:ext>
            </a:extLst>
          </p:cNvPr>
          <p:cNvSpPr txBox="1"/>
          <p:nvPr/>
        </p:nvSpPr>
        <p:spPr>
          <a:xfrm rot="16200000">
            <a:off x="6756276" y="5064473"/>
            <a:ext cx="1257537" cy="307777"/>
          </a:xfrm>
          <a:prstGeom prst="rect">
            <a:avLst/>
          </a:prstGeom>
          <a:noFill/>
        </p:spPr>
        <p:txBody>
          <a:bodyPr wrap="square" rtlCol="0">
            <a:spAutoFit/>
          </a:bodyPr>
          <a:lstStyle/>
          <a:p>
            <a:pPr algn="ctr">
              <a:defRPr/>
            </a:pPr>
            <a:r>
              <a:rPr lang="en-US" sz="1400" kern="0" dirty="0" smtClean="0">
                <a:solidFill>
                  <a:srgbClr val="53565A"/>
                </a:solidFill>
              </a:rPr>
              <a:t>Data Services</a:t>
            </a:r>
          </a:p>
        </p:txBody>
      </p:sp>
      <p:sp>
        <p:nvSpPr>
          <p:cNvPr id="269" name="TextBox 268">
            <a:extLst>
              <a:ext uri="{FF2B5EF4-FFF2-40B4-BE49-F238E27FC236}">
                <a16:creationId xmlns:a16="http://schemas.microsoft.com/office/drawing/2014/main" xmlns="" id="{6DF6110F-2CCA-E341-9F5F-07E8F92EE06C}"/>
              </a:ext>
            </a:extLst>
          </p:cNvPr>
          <p:cNvSpPr txBox="1"/>
          <p:nvPr/>
        </p:nvSpPr>
        <p:spPr>
          <a:xfrm>
            <a:off x="9849869" y="4686527"/>
            <a:ext cx="1738296" cy="276999"/>
          </a:xfrm>
          <a:prstGeom prst="rect">
            <a:avLst/>
          </a:prstGeom>
          <a:noFill/>
        </p:spPr>
        <p:txBody>
          <a:bodyPr wrap="none" rtlCol="0">
            <a:spAutoFit/>
          </a:bodyPr>
          <a:lstStyle/>
          <a:p>
            <a:pPr>
              <a:defRPr/>
            </a:pPr>
            <a:r>
              <a:rPr lang="en-US" sz="1200" b="1" kern="0" dirty="0" smtClean="0">
                <a:solidFill>
                  <a:srgbClr val="53565A"/>
                </a:solidFill>
              </a:rPr>
              <a:t>Data Utilities/Functions </a:t>
            </a:r>
          </a:p>
        </p:txBody>
      </p:sp>
      <p:sp>
        <p:nvSpPr>
          <p:cNvPr id="270" name="TextBox 269">
            <a:extLst>
              <a:ext uri="{FF2B5EF4-FFF2-40B4-BE49-F238E27FC236}">
                <a16:creationId xmlns:a16="http://schemas.microsoft.com/office/drawing/2014/main" xmlns="" id="{024C9068-9C7C-CB49-91B5-D1D6A1C1A145}"/>
              </a:ext>
            </a:extLst>
          </p:cNvPr>
          <p:cNvSpPr txBox="1"/>
          <p:nvPr/>
        </p:nvSpPr>
        <p:spPr>
          <a:xfrm>
            <a:off x="7966163" y="4685683"/>
            <a:ext cx="1258678" cy="276999"/>
          </a:xfrm>
          <a:prstGeom prst="rect">
            <a:avLst/>
          </a:prstGeom>
          <a:noFill/>
        </p:spPr>
        <p:txBody>
          <a:bodyPr wrap="none" rtlCol="0">
            <a:spAutoFit/>
          </a:bodyPr>
          <a:lstStyle/>
          <a:p>
            <a:pPr>
              <a:defRPr/>
            </a:pPr>
            <a:r>
              <a:rPr lang="en-US" sz="1200" b="1" kern="0" dirty="0" smtClean="0">
                <a:solidFill>
                  <a:srgbClr val="53565A"/>
                </a:solidFill>
              </a:rPr>
              <a:t>Data as a Service</a:t>
            </a:r>
          </a:p>
        </p:txBody>
      </p:sp>
      <p:sp>
        <p:nvSpPr>
          <p:cNvPr id="271" name="Rounded Rectangle 270">
            <a:extLst>
              <a:ext uri="{FF2B5EF4-FFF2-40B4-BE49-F238E27FC236}">
                <a16:creationId xmlns:a16="http://schemas.microsoft.com/office/drawing/2014/main" xmlns="" id="{2C8E230D-5CAF-2F4F-80D7-FF964DB0D7C4}"/>
              </a:ext>
            </a:extLst>
          </p:cNvPr>
          <p:cNvSpPr/>
          <p:nvPr/>
        </p:nvSpPr>
        <p:spPr>
          <a:xfrm>
            <a:off x="9801569" y="5225724"/>
            <a:ext cx="1056757" cy="193082"/>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ML/AI Workbench</a:t>
            </a:r>
            <a:endParaRPr lang="en-US" sz="800" kern="0" dirty="0">
              <a:solidFill>
                <a:prstClr val="black"/>
              </a:solidFill>
            </a:endParaRPr>
          </a:p>
        </p:txBody>
      </p:sp>
      <p:sp>
        <p:nvSpPr>
          <p:cNvPr id="272" name="Rounded Rectangle 271">
            <a:extLst>
              <a:ext uri="{FF2B5EF4-FFF2-40B4-BE49-F238E27FC236}">
                <a16:creationId xmlns:a16="http://schemas.microsoft.com/office/drawing/2014/main" xmlns="" id="{CBE6F8B1-9D18-414D-A8C5-8F58915D1E25}"/>
              </a:ext>
            </a:extLst>
          </p:cNvPr>
          <p:cNvSpPr/>
          <p:nvPr/>
        </p:nvSpPr>
        <p:spPr>
          <a:xfrm>
            <a:off x="10913889" y="4978585"/>
            <a:ext cx="644697" cy="198698"/>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Analytics</a:t>
            </a:r>
            <a:endParaRPr lang="en-US" sz="800" kern="0" dirty="0">
              <a:solidFill>
                <a:prstClr val="black"/>
              </a:solidFill>
            </a:endParaRPr>
          </a:p>
        </p:txBody>
      </p:sp>
      <p:sp>
        <p:nvSpPr>
          <p:cNvPr id="273" name="Rounded Rectangle 272">
            <a:extLst>
              <a:ext uri="{FF2B5EF4-FFF2-40B4-BE49-F238E27FC236}">
                <a16:creationId xmlns:a16="http://schemas.microsoft.com/office/drawing/2014/main" xmlns="" id="{18E85F05-44B7-DD4E-8592-873F3B0B8547}"/>
              </a:ext>
            </a:extLst>
          </p:cNvPr>
          <p:cNvSpPr/>
          <p:nvPr/>
        </p:nvSpPr>
        <p:spPr>
          <a:xfrm>
            <a:off x="9801494" y="4975539"/>
            <a:ext cx="1041003" cy="214104"/>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US" sz="800" kern="0" dirty="0">
                <a:solidFill>
                  <a:prstClr val="black"/>
                </a:solidFill>
              </a:rPr>
              <a:t>Data Syndication Tool</a:t>
            </a:r>
          </a:p>
        </p:txBody>
      </p:sp>
      <p:sp>
        <p:nvSpPr>
          <p:cNvPr id="274" name="Rounded Rectangle 273">
            <a:extLst>
              <a:ext uri="{FF2B5EF4-FFF2-40B4-BE49-F238E27FC236}">
                <a16:creationId xmlns:a16="http://schemas.microsoft.com/office/drawing/2014/main" xmlns="" id="{80CD2BA4-60D0-3241-B088-DD254ABB2862}"/>
              </a:ext>
            </a:extLst>
          </p:cNvPr>
          <p:cNvSpPr/>
          <p:nvPr/>
        </p:nvSpPr>
        <p:spPr>
          <a:xfrm>
            <a:off x="10906296" y="5240850"/>
            <a:ext cx="640080" cy="170787"/>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Genomics</a:t>
            </a:r>
            <a:endParaRPr lang="en-US" sz="800" kern="0" dirty="0">
              <a:solidFill>
                <a:prstClr val="black"/>
              </a:solidFill>
            </a:endParaRPr>
          </a:p>
        </p:txBody>
      </p:sp>
      <p:sp>
        <p:nvSpPr>
          <p:cNvPr id="275" name="Rounded Rectangle 274">
            <a:extLst>
              <a:ext uri="{FF2B5EF4-FFF2-40B4-BE49-F238E27FC236}">
                <a16:creationId xmlns:a16="http://schemas.microsoft.com/office/drawing/2014/main" xmlns="" id="{42EB77FA-DB05-1443-982F-31765972BC94}"/>
              </a:ext>
            </a:extLst>
          </p:cNvPr>
          <p:cNvSpPr/>
          <p:nvPr/>
        </p:nvSpPr>
        <p:spPr>
          <a:xfrm>
            <a:off x="9809520" y="5459344"/>
            <a:ext cx="1041003" cy="196671"/>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Test Data Manager</a:t>
            </a:r>
            <a:endParaRPr lang="en-US" sz="800" kern="0" dirty="0">
              <a:solidFill>
                <a:prstClr val="black"/>
              </a:solidFill>
            </a:endParaRPr>
          </a:p>
        </p:txBody>
      </p:sp>
      <p:sp>
        <p:nvSpPr>
          <p:cNvPr id="276" name="Rounded Rectangle 275">
            <a:extLst>
              <a:ext uri="{FF2B5EF4-FFF2-40B4-BE49-F238E27FC236}">
                <a16:creationId xmlns:a16="http://schemas.microsoft.com/office/drawing/2014/main" xmlns="" id="{EAD7CF88-2427-0949-B68B-0FAF1F6FE054}"/>
              </a:ext>
            </a:extLst>
          </p:cNvPr>
          <p:cNvSpPr/>
          <p:nvPr/>
        </p:nvSpPr>
        <p:spPr>
          <a:xfrm>
            <a:off x="7582065" y="4962682"/>
            <a:ext cx="640878" cy="278168"/>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a:solidFill>
                  <a:prstClr val="black"/>
                </a:solidFill>
              </a:rPr>
              <a:t>Claims </a:t>
            </a:r>
            <a:r>
              <a:rPr lang="en-US" sz="800" kern="0" dirty="0" smtClean="0">
                <a:solidFill>
                  <a:prstClr val="black"/>
                </a:solidFill>
              </a:rPr>
              <a:t>Consumer</a:t>
            </a:r>
            <a:endParaRPr lang="en-US" sz="800" kern="0" dirty="0">
              <a:solidFill>
                <a:prstClr val="black"/>
              </a:solidFill>
            </a:endParaRPr>
          </a:p>
        </p:txBody>
      </p:sp>
      <p:sp>
        <p:nvSpPr>
          <p:cNvPr id="277" name="Rounded Rectangle 276">
            <a:extLst>
              <a:ext uri="{FF2B5EF4-FFF2-40B4-BE49-F238E27FC236}">
                <a16:creationId xmlns:a16="http://schemas.microsoft.com/office/drawing/2014/main" xmlns="" id="{D93BF162-7468-C34F-AC99-968AF4C7A3CA}"/>
              </a:ext>
            </a:extLst>
          </p:cNvPr>
          <p:cNvSpPr/>
          <p:nvPr/>
        </p:nvSpPr>
        <p:spPr>
          <a:xfrm>
            <a:off x="8280220" y="4962636"/>
            <a:ext cx="679157" cy="274320"/>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cs typeface="Calibri" panose="020F0502020204030204" pitchFamily="34" charset="0"/>
              </a:rPr>
              <a:t>Benefit Plans, CRM</a:t>
            </a:r>
            <a:endParaRPr lang="en-US" sz="800" kern="0" dirty="0">
              <a:solidFill>
                <a:prstClr val="black"/>
              </a:solidFill>
              <a:cs typeface="Calibri" panose="020F0502020204030204" pitchFamily="34" charset="0"/>
            </a:endParaRPr>
          </a:p>
        </p:txBody>
      </p:sp>
      <p:sp>
        <p:nvSpPr>
          <p:cNvPr id="278" name="Rounded Rectangle 277">
            <a:extLst>
              <a:ext uri="{FF2B5EF4-FFF2-40B4-BE49-F238E27FC236}">
                <a16:creationId xmlns:a16="http://schemas.microsoft.com/office/drawing/2014/main" xmlns="" id="{A4AC65D8-C774-DC48-87C8-6848DD82B247}"/>
              </a:ext>
            </a:extLst>
          </p:cNvPr>
          <p:cNvSpPr/>
          <p:nvPr/>
        </p:nvSpPr>
        <p:spPr>
          <a:xfrm>
            <a:off x="8274117" y="5351140"/>
            <a:ext cx="685260" cy="278168"/>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Eligibility</a:t>
            </a:r>
          </a:p>
          <a:p>
            <a:pPr algn="ctr">
              <a:defRPr/>
            </a:pPr>
            <a:r>
              <a:rPr lang="en-US" sz="800" kern="0" dirty="0" smtClean="0">
                <a:solidFill>
                  <a:prstClr val="black"/>
                </a:solidFill>
              </a:rPr>
              <a:t>Financial </a:t>
            </a:r>
            <a:endParaRPr lang="en-US" sz="800" kern="0" dirty="0">
              <a:solidFill>
                <a:prstClr val="black"/>
              </a:solidFill>
            </a:endParaRPr>
          </a:p>
        </p:txBody>
      </p:sp>
      <p:sp>
        <p:nvSpPr>
          <p:cNvPr id="279" name="Rectangle 278">
            <a:extLst>
              <a:ext uri="{FF2B5EF4-FFF2-40B4-BE49-F238E27FC236}">
                <a16:creationId xmlns:a16="http://schemas.microsoft.com/office/drawing/2014/main" xmlns="" id="{9B599696-BBFD-8141-B42B-261E6C4C23E1}"/>
              </a:ext>
            </a:extLst>
          </p:cNvPr>
          <p:cNvSpPr/>
          <p:nvPr/>
        </p:nvSpPr>
        <p:spPr>
          <a:xfrm>
            <a:off x="7219828" y="6003511"/>
            <a:ext cx="2036582" cy="524551"/>
          </a:xfrm>
          <a:prstGeom prst="rect">
            <a:avLst/>
          </a:prstGeom>
          <a:solidFill>
            <a:srgbClr val="D45D00">
              <a:lumMod val="20000"/>
              <a:lumOff val="80000"/>
            </a:srgbClr>
          </a:solidFill>
          <a:ln w="25400" cap="flat" cmpd="sng" algn="ctr">
            <a:solidFill>
              <a:sysClr val="window" lastClr="FFFFFF"/>
            </a:solidFill>
            <a:prstDash val="solid"/>
          </a:ln>
          <a:effectLst/>
        </p:spPr>
        <p:txBody>
          <a:bodyPr rtlCol="0" anchor="ctr"/>
          <a:lstStyle/>
          <a:p>
            <a:pPr algn="ctr">
              <a:defRPr/>
            </a:pPr>
            <a:endParaRPr lang="en-US" kern="0" dirty="0">
              <a:solidFill>
                <a:prstClr val="white"/>
              </a:solidFill>
            </a:endParaRPr>
          </a:p>
        </p:txBody>
      </p:sp>
      <p:sp>
        <p:nvSpPr>
          <p:cNvPr id="280" name="Rounded Rectangle 279">
            <a:extLst>
              <a:ext uri="{FF2B5EF4-FFF2-40B4-BE49-F238E27FC236}">
                <a16:creationId xmlns:a16="http://schemas.microsoft.com/office/drawing/2014/main" xmlns="" id="{F7D91AED-0FD7-8E4A-ABB4-258BCA429CB2}"/>
              </a:ext>
            </a:extLst>
          </p:cNvPr>
          <p:cNvSpPr/>
          <p:nvPr/>
        </p:nvSpPr>
        <p:spPr>
          <a:xfrm>
            <a:off x="10906296" y="5478699"/>
            <a:ext cx="644697" cy="176066"/>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Reporting</a:t>
            </a:r>
            <a:endParaRPr lang="en-US" sz="800" kern="0" dirty="0">
              <a:solidFill>
                <a:prstClr val="black"/>
              </a:solidFill>
            </a:endParaRPr>
          </a:p>
        </p:txBody>
      </p:sp>
      <p:sp>
        <p:nvSpPr>
          <p:cNvPr id="281" name="Rounded Rectangle 280">
            <a:extLst>
              <a:ext uri="{FF2B5EF4-FFF2-40B4-BE49-F238E27FC236}">
                <a16:creationId xmlns:a16="http://schemas.microsoft.com/office/drawing/2014/main" xmlns="" id="{30B2624E-16E3-474B-8CB6-1829E3FF4C99}"/>
              </a:ext>
            </a:extLst>
          </p:cNvPr>
          <p:cNvSpPr/>
          <p:nvPr/>
        </p:nvSpPr>
        <p:spPr>
          <a:xfrm>
            <a:off x="7582065" y="5344660"/>
            <a:ext cx="640878" cy="278168"/>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rPr>
              <a:t>Pharmacy</a:t>
            </a:r>
          </a:p>
          <a:p>
            <a:pPr algn="ctr">
              <a:defRPr/>
            </a:pPr>
            <a:r>
              <a:rPr lang="en-US" sz="800" kern="0" dirty="0" smtClean="0">
                <a:solidFill>
                  <a:prstClr val="black"/>
                </a:solidFill>
              </a:rPr>
              <a:t>Provider</a:t>
            </a:r>
            <a:endParaRPr lang="en-US" sz="800" kern="0" dirty="0">
              <a:solidFill>
                <a:prstClr val="black"/>
              </a:solidFill>
            </a:endParaRPr>
          </a:p>
        </p:txBody>
      </p:sp>
      <p:sp>
        <p:nvSpPr>
          <p:cNvPr id="282" name="Cylinder 10">
            <a:extLst>
              <a:ext uri="{FF2B5EF4-FFF2-40B4-BE49-F238E27FC236}">
                <a16:creationId xmlns:a16="http://schemas.microsoft.com/office/drawing/2014/main" xmlns="" id="{2E4EAB05-3619-D74C-8C99-A85855BE207B}"/>
              </a:ext>
            </a:extLst>
          </p:cNvPr>
          <p:cNvSpPr/>
          <p:nvPr/>
        </p:nvSpPr>
        <p:spPr>
          <a:xfrm>
            <a:off x="7262960" y="6046418"/>
            <a:ext cx="1916348" cy="443663"/>
          </a:xfrm>
          <a:prstGeom prst="can">
            <a:avLst>
              <a:gd name="adj" fmla="val 25000"/>
            </a:avLst>
          </a:prstGeom>
          <a:solidFill>
            <a:schemeClr val="accent6">
              <a:lumMod val="60000"/>
              <a:lumOff val="40000"/>
            </a:schemeClr>
          </a:solidFill>
          <a:ln w="19050" cap="flat" cmpd="sng" algn="ctr">
            <a:noFill/>
            <a:prstDash val="solid"/>
          </a:ln>
          <a:effectLst/>
        </p:spPr>
        <p:txBody>
          <a:bodyPr lIns="60960" rIns="60960" rtlCol="0" anchor="ctr"/>
          <a:lstStyle/>
          <a:p>
            <a:pPr algn="ctr" defTabSz="1218884">
              <a:defRPr/>
            </a:pPr>
            <a:r>
              <a:rPr lang="en-US" sz="800" kern="0" dirty="0" smtClean="0">
                <a:solidFill>
                  <a:srgbClr val="53565A"/>
                </a:solidFill>
                <a:latin typeface="Arial"/>
                <a:cs typeface="Calibri" panose="020F0502020204030204" pitchFamily="34" charset="0"/>
              </a:rPr>
              <a:t>Medical/Rx Claims, Data Lake, Provider, Clinical, Eligibility</a:t>
            </a:r>
          </a:p>
        </p:txBody>
      </p:sp>
      <p:sp>
        <p:nvSpPr>
          <p:cNvPr id="283" name="Rectangle 282">
            <a:extLst>
              <a:ext uri="{FF2B5EF4-FFF2-40B4-BE49-F238E27FC236}">
                <a16:creationId xmlns:a16="http://schemas.microsoft.com/office/drawing/2014/main" xmlns="" id="{830FBA62-ED8D-1A42-AE5D-D5B23E787777}"/>
              </a:ext>
            </a:extLst>
          </p:cNvPr>
          <p:cNvSpPr/>
          <p:nvPr/>
        </p:nvSpPr>
        <p:spPr>
          <a:xfrm>
            <a:off x="7231155" y="5720017"/>
            <a:ext cx="2025255" cy="246381"/>
          </a:xfrm>
          <a:prstGeom prst="rect">
            <a:avLst/>
          </a:prstGeom>
          <a:solidFill>
            <a:srgbClr val="B1B3B3">
              <a:lumMod val="40000"/>
              <a:lumOff val="60000"/>
            </a:srgbClr>
          </a:solidFill>
          <a:ln w="19050" cap="flat" cmpd="sng" algn="ctr">
            <a:noFill/>
            <a:prstDash val="solid"/>
          </a:ln>
          <a:effectLst/>
        </p:spPr>
        <p:txBody>
          <a:bodyPr lIns="45720" rIns="45720" rtlCol="0" anchor="ctr"/>
          <a:lstStyle/>
          <a:p>
            <a:pPr algn="ctr"/>
            <a:r>
              <a:rPr lang="en-US" sz="900" b="1" kern="0" dirty="0">
                <a:solidFill>
                  <a:srgbClr val="53565A"/>
                </a:solidFill>
                <a:latin typeface="Arial"/>
                <a:cs typeface="Calibri" panose="020F0502020204030204" pitchFamily="34" charset="0"/>
              </a:rPr>
              <a:t>Enterprise Streaming API</a:t>
            </a:r>
          </a:p>
        </p:txBody>
      </p:sp>
      <p:sp>
        <p:nvSpPr>
          <p:cNvPr id="284" name="Rectangle 283">
            <a:extLst>
              <a:ext uri="{FF2B5EF4-FFF2-40B4-BE49-F238E27FC236}">
                <a16:creationId xmlns:a16="http://schemas.microsoft.com/office/drawing/2014/main" xmlns="" id="{3C559FBF-124D-EF47-BF96-7253E7033EEA}"/>
              </a:ext>
            </a:extLst>
          </p:cNvPr>
          <p:cNvSpPr/>
          <p:nvPr/>
        </p:nvSpPr>
        <p:spPr>
          <a:xfrm>
            <a:off x="8181827" y="4102488"/>
            <a:ext cx="2263184" cy="194283"/>
          </a:xfrm>
          <a:prstGeom prst="rect">
            <a:avLst/>
          </a:prstGeom>
          <a:solidFill>
            <a:srgbClr val="D45D00">
              <a:lumMod val="20000"/>
              <a:lumOff val="80000"/>
            </a:srgbClr>
          </a:solidFill>
          <a:ln w="19050" cap="flat" cmpd="sng" algn="ctr">
            <a:noFill/>
            <a:prstDash val="solid"/>
          </a:ln>
          <a:effectLst/>
        </p:spPr>
        <p:txBody>
          <a:bodyPr lIns="45720" rIns="45720" rtlCol="0" anchor="ctr"/>
          <a:lstStyle/>
          <a:p>
            <a:pPr algn="ctr"/>
            <a:r>
              <a:rPr lang="en-US" sz="1100" b="1" kern="0" dirty="0">
                <a:latin typeface="Arial"/>
              </a:rPr>
              <a:t>Micro-Service API</a:t>
            </a:r>
          </a:p>
        </p:txBody>
      </p:sp>
      <p:grpSp>
        <p:nvGrpSpPr>
          <p:cNvPr id="285" name="Group 284">
            <a:extLst>
              <a:ext uri="{FF2B5EF4-FFF2-40B4-BE49-F238E27FC236}">
                <a16:creationId xmlns:a16="http://schemas.microsoft.com/office/drawing/2014/main" xmlns="" id="{9BE17C23-0643-B14A-85C2-8A617EB83921}"/>
              </a:ext>
            </a:extLst>
          </p:cNvPr>
          <p:cNvGrpSpPr/>
          <p:nvPr/>
        </p:nvGrpSpPr>
        <p:grpSpPr>
          <a:xfrm>
            <a:off x="6730587" y="5427405"/>
            <a:ext cx="300445" cy="911508"/>
            <a:chOff x="657724" y="4712205"/>
            <a:chExt cx="300445" cy="911508"/>
          </a:xfrm>
        </p:grpSpPr>
        <p:pic>
          <p:nvPicPr>
            <p:cNvPr id="286" name="Picture 285">
              <a:extLst>
                <a:ext uri="{FF2B5EF4-FFF2-40B4-BE49-F238E27FC236}">
                  <a16:creationId xmlns:a16="http://schemas.microsoft.com/office/drawing/2014/main" xmlns="" id="{5AE99A63-4886-1E42-A18B-41A75EC929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87" name="Picture 286">
              <a:extLst>
                <a:ext uri="{FF2B5EF4-FFF2-40B4-BE49-F238E27FC236}">
                  <a16:creationId xmlns:a16="http://schemas.microsoft.com/office/drawing/2014/main" xmlns="" id="{BFD5BC3F-E883-F246-BED2-BBAF2D0C4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0" y="4995554"/>
              <a:ext cx="266749" cy="270257"/>
            </a:xfrm>
            <a:prstGeom prst="rect">
              <a:avLst/>
            </a:prstGeom>
          </p:spPr>
        </p:pic>
        <p:pic>
          <p:nvPicPr>
            <p:cNvPr id="288" name="Picture 287">
              <a:extLst>
                <a:ext uri="{FF2B5EF4-FFF2-40B4-BE49-F238E27FC236}">
                  <a16:creationId xmlns:a16="http://schemas.microsoft.com/office/drawing/2014/main" xmlns="" id="{931C10AC-24E8-5840-94A2-9A2186084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24" y="5323268"/>
              <a:ext cx="300445" cy="300445"/>
            </a:xfrm>
            <a:prstGeom prst="rect">
              <a:avLst/>
            </a:prstGeom>
          </p:spPr>
        </p:pic>
      </p:grpSp>
      <p:sp>
        <p:nvSpPr>
          <p:cNvPr id="289" name="Rectangle 288">
            <a:extLst>
              <a:ext uri="{FF2B5EF4-FFF2-40B4-BE49-F238E27FC236}">
                <a16:creationId xmlns:a16="http://schemas.microsoft.com/office/drawing/2014/main" xmlns="" id="{830FBA62-ED8D-1A42-AE5D-D5B23E787777}"/>
              </a:ext>
            </a:extLst>
          </p:cNvPr>
          <p:cNvSpPr/>
          <p:nvPr/>
        </p:nvSpPr>
        <p:spPr>
          <a:xfrm>
            <a:off x="9338227" y="5726657"/>
            <a:ext cx="2260453" cy="240526"/>
          </a:xfrm>
          <a:prstGeom prst="rect">
            <a:avLst/>
          </a:prstGeom>
          <a:solidFill>
            <a:srgbClr val="B1B3B3">
              <a:lumMod val="40000"/>
              <a:lumOff val="60000"/>
            </a:srgbClr>
          </a:solidFill>
          <a:ln w="19050" cap="flat" cmpd="sng" algn="ctr">
            <a:noFill/>
            <a:prstDash val="solid"/>
          </a:ln>
          <a:effectLst/>
        </p:spPr>
        <p:txBody>
          <a:bodyPr lIns="45720" rIns="45720" rtlCol="0" anchor="ctr"/>
          <a:lstStyle/>
          <a:p>
            <a:pPr algn="ctr"/>
            <a:r>
              <a:rPr lang="en-US" sz="900" b="1" kern="0" dirty="0">
                <a:solidFill>
                  <a:srgbClr val="53565A"/>
                </a:solidFill>
                <a:latin typeface="Arial"/>
                <a:cs typeface="Calibri" panose="020F0502020204030204" pitchFamily="34" charset="0"/>
              </a:rPr>
              <a:t>Optum Rx Data Stores  </a:t>
            </a:r>
          </a:p>
          <a:p>
            <a:pPr algn="ctr"/>
            <a:endParaRPr lang="en-US" sz="900" b="1" kern="0" dirty="0">
              <a:solidFill>
                <a:srgbClr val="53565A"/>
              </a:solidFill>
              <a:latin typeface="Arial"/>
              <a:cs typeface="Calibri" panose="020F0502020204030204" pitchFamily="34" charset="0"/>
            </a:endParaRPr>
          </a:p>
        </p:txBody>
      </p:sp>
      <p:sp>
        <p:nvSpPr>
          <p:cNvPr id="290" name="Cylinder 191">
            <a:extLst>
              <a:ext uri="{FF2B5EF4-FFF2-40B4-BE49-F238E27FC236}">
                <a16:creationId xmlns:a16="http://schemas.microsoft.com/office/drawing/2014/main" xmlns="" id="{AC15D9E2-06ED-1045-990B-BC34F1BCA2D8}"/>
              </a:ext>
            </a:extLst>
          </p:cNvPr>
          <p:cNvSpPr/>
          <p:nvPr/>
        </p:nvSpPr>
        <p:spPr>
          <a:xfrm>
            <a:off x="9492735" y="6034397"/>
            <a:ext cx="2053641" cy="412423"/>
          </a:xfrm>
          <a:prstGeom prst="can">
            <a:avLst>
              <a:gd name="adj" fmla="val 24937"/>
            </a:avLst>
          </a:prstGeom>
          <a:solidFill>
            <a:schemeClr val="accent6">
              <a:lumMod val="60000"/>
              <a:lumOff val="40000"/>
            </a:schemeClr>
          </a:solidFill>
          <a:ln w="19050" cap="flat" cmpd="sng" algn="ctr">
            <a:noFill/>
            <a:prstDash val="solid"/>
          </a:ln>
          <a:effectLst/>
        </p:spPr>
        <p:txBody>
          <a:bodyPr lIns="60960" rIns="60960" rtlCol="0" anchor="ctr"/>
          <a:lstStyle/>
          <a:p>
            <a:pPr algn="ctr" defTabSz="1218884">
              <a:defRPr/>
            </a:pPr>
            <a:r>
              <a:rPr lang="en-US" sz="800" kern="0" dirty="0" smtClean="0">
                <a:solidFill>
                  <a:srgbClr val="53565A"/>
                </a:solidFill>
                <a:latin typeface="Arial"/>
              </a:rPr>
              <a:t>PAS, IRIS, Rx Claim, </a:t>
            </a:r>
          </a:p>
          <a:p>
            <a:pPr algn="ctr" defTabSz="1218884">
              <a:defRPr/>
            </a:pPr>
            <a:r>
              <a:rPr lang="en-US" sz="800" kern="0" dirty="0" smtClean="0">
                <a:solidFill>
                  <a:srgbClr val="53565A"/>
                </a:solidFill>
                <a:latin typeface="Arial"/>
              </a:rPr>
              <a:t>NAV, Other</a:t>
            </a:r>
          </a:p>
        </p:txBody>
      </p:sp>
      <p:sp>
        <p:nvSpPr>
          <p:cNvPr id="291" name="Rectangle 290"/>
          <p:cNvSpPr/>
          <p:nvPr/>
        </p:nvSpPr>
        <p:spPr>
          <a:xfrm>
            <a:off x="8363279" y="4453660"/>
            <a:ext cx="939681" cy="215444"/>
          </a:xfrm>
          <a:prstGeom prst="rect">
            <a:avLst/>
          </a:prstGeom>
          <a:noFill/>
          <a:ln w="19050">
            <a:solidFill>
              <a:srgbClr val="0070C0"/>
            </a:solidFill>
            <a:prstDash val="solid"/>
          </a:ln>
        </p:spPr>
        <p:txBody>
          <a:bodyPr wrap="none" rtlCol="0">
            <a:spAutoFit/>
          </a:bodyPr>
          <a:lstStyle/>
          <a:p>
            <a:r>
              <a:rPr lang="en-US" sz="800" b="1" kern="0" dirty="0">
                <a:solidFill>
                  <a:srgbClr val="53565A"/>
                </a:solidFill>
                <a:cs typeface="Calibri" panose="020F0502020204030204" pitchFamily="34" charset="0"/>
              </a:rPr>
              <a:t>Data Stewardship</a:t>
            </a:r>
          </a:p>
        </p:txBody>
      </p:sp>
      <p:sp>
        <p:nvSpPr>
          <p:cNvPr id="292" name="TextBox 291"/>
          <p:cNvSpPr txBox="1"/>
          <p:nvPr/>
        </p:nvSpPr>
        <p:spPr>
          <a:xfrm>
            <a:off x="9308733" y="4453660"/>
            <a:ext cx="1188146" cy="215444"/>
          </a:xfrm>
          <a:prstGeom prst="rect">
            <a:avLst/>
          </a:prstGeom>
          <a:noFill/>
          <a:ln w="19050">
            <a:solidFill>
              <a:srgbClr val="0070C0"/>
            </a:solidFill>
            <a:prstDash val="solid"/>
          </a:ln>
        </p:spPr>
        <p:txBody>
          <a:bodyPr wrap="none" rtlCol="0">
            <a:spAutoFit/>
          </a:bodyPr>
          <a:lstStyle>
            <a:defPPr>
              <a:defRPr lang="en-US"/>
            </a:defPPr>
            <a:lvl1pPr>
              <a:defRPr sz="800" b="1" kern="0">
                <a:solidFill>
                  <a:srgbClr val="53565A"/>
                </a:solidFill>
                <a:cs typeface="Calibri" panose="020F0502020204030204" pitchFamily="34" charset="0"/>
              </a:defRPr>
            </a:lvl1pPr>
          </a:lstStyle>
          <a:p>
            <a:r>
              <a:rPr lang="en-US" dirty="0"/>
              <a:t>Metadata Management</a:t>
            </a:r>
          </a:p>
        </p:txBody>
      </p:sp>
      <p:sp>
        <p:nvSpPr>
          <p:cNvPr id="293" name="TextBox 292"/>
          <p:cNvSpPr txBox="1"/>
          <p:nvPr/>
        </p:nvSpPr>
        <p:spPr>
          <a:xfrm>
            <a:off x="7443344" y="4453660"/>
            <a:ext cx="920445" cy="215444"/>
          </a:xfrm>
          <a:prstGeom prst="rect">
            <a:avLst/>
          </a:prstGeom>
          <a:noFill/>
          <a:ln w="19050">
            <a:solidFill>
              <a:srgbClr val="0070C0"/>
            </a:solidFill>
            <a:prstDash val="solid"/>
          </a:ln>
        </p:spPr>
        <p:txBody>
          <a:bodyPr wrap="none" rtlCol="0">
            <a:spAutoFit/>
          </a:bodyPr>
          <a:lstStyle>
            <a:defPPr>
              <a:defRPr lang="en-US"/>
            </a:defPPr>
            <a:lvl1pPr>
              <a:defRPr sz="800" b="1" kern="0">
                <a:solidFill>
                  <a:srgbClr val="53565A"/>
                </a:solidFill>
                <a:cs typeface="Calibri" panose="020F0502020204030204" pitchFamily="34" charset="0"/>
              </a:defRPr>
            </a:lvl1pPr>
          </a:lstStyle>
          <a:p>
            <a:r>
              <a:rPr lang="en-US" dirty="0"/>
              <a:t>Data Governance</a:t>
            </a:r>
          </a:p>
        </p:txBody>
      </p:sp>
      <p:sp>
        <p:nvSpPr>
          <p:cNvPr id="294" name="TextBox 293"/>
          <p:cNvSpPr txBox="1"/>
          <p:nvPr/>
        </p:nvSpPr>
        <p:spPr>
          <a:xfrm>
            <a:off x="10505504" y="4453660"/>
            <a:ext cx="1112805" cy="215444"/>
          </a:xfrm>
          <a:prstGeom prst="rect">
            <a:avLst/>
          </a:prstGeom>
          <a:noFill/>
          <a:ln w="19050">
            <a:solidFill>
              <a:srgbClr val="0070C0"/>
            </a:solidFill>
            <a:prstDash val="solid"/>
          </a:ln>
        </p:spPr>
        <p:txBody>
          <a:bodyPr wrap="none" rtlCol="0">
            <a:spAutoFit/>
          </a:bodyPr>
          <a:lstStyle>
            <a:defPPr>
              <a:defRPr lang="en-US"/>
            </a:defPPr>
            <a:lvl1pPr>
              <a:defRPr sz="800" b="1" kern="0">
                <a:solidFill>
                  <a:srgbClr val="53565A"/>
                </a:solidFill>
                <a:cs typeface="Calibri" panose="020F0502020204030204" pitchFamily="34" charset="0"/>
              </a:defRPr>
            </a:lvl1pPr>
          </a:lstStyle>
          <a:p>
            <a:r>
              <a:rPr lang="en-US" dirty="0"/>
              <a:t>Data Quality, Security</a:t>
            </a:r>
          </a:p>
        </p:txBody>
      </p:sp>
      <p:sp>
        <p:nvSpPr>
          <p:cNvPr id="295" name="Rounded Rectangle 294">
            <a:extLst>
              <a:ext uri="{FF2B5EF4-FFF2-40B4-BE49-F238E27FC236}">
                <a16:creationId xmlns:a16="http://schemas.microsoft.com/office/drawing/2014/main" xmlns="" id="{D93BF162-7468-C34F-AC99-968AF4C7A3CA}"/>
              </a:ext>
            </a:extLst>
          </p:cNvPr>
          <p:cNvSpPr/>
          <p:nvPr/>
        </p:nvSpPr>
        <p:spPr>
          <a:xfrm>
            <a:off x="9002088" y="4962682"/>
            <a:ext cx="679157" cy="274320"/>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cs typeface="Calibri" panose="020F0502020204030204" pitchFamily="34" charset="0"/>
              </a:rPr>
              <a:t>Pharmacy</a:t>
            </a:r>
          </a:p>
          <a:p>
            <a:pPr algn="ctr">
              <a:defRPr/>
            </a:pPr>
            <a:r>
              <a:rPr lang="en-US" sz="800" kern="0" dirty="0" smtClean="0">
                <a:solidFill>
                  <a:prstClr val="black"/>
                </a:solidFill>
                <a:cs typeface="Calibri" panose="020F0502020204030204" pitchFamily="34" charset="0"/>
              </a:rPr>
              <a:t>Lab, EMR</a:t>
            </a:r>
            <a:endParaRPr lang="en-US" sz="800" kern="0" dirty="0">
              <a:solidFill>
                <a:prstClr val="black"/>
              </a:solidFill>
              <a:cs typeface="Calibri" panose="020F0502020204030204" pitchFamily="34" charset="0"/>
            </a:endParaRPr>
          </a:p>
        </p:txBody>
      </p:sp>
      <p:sp>
        <p:nvSpPr>
          <p:cNvPr id="296" name="Rounded Rectangle 295">
            <a:extLst>
              <a:ext uri="{FF2B5EF4-FFF2-40B4-BE49-F238E27FC236}">
                <a16:creationId xmlns:a16="http://schemas.microsoft.com/office/drawing/2014/main" xmlns="" id="{D93BF162-7468-C34F-AC99-968AF4C7A3CA}"/>
              </a:ext>
            </a:extLst>
          </p:cNvPr>
          <p:cNvSpPr/>
          <p:nvPr/>
        </p:nvSpPr>
        <p:spPr>
          <a:xfrm>
            <a:off x="9002087" y="5341538"/>
            <a:ext cx="679157" cy="274320"/>
          </a:xfrm>
          <a:prstGeom prst="roundRect">
            <a:avLst/>
          </a:prstGeom>
          <a:solidFill>
            <a:srgbClr val="D45D00">
              <a:lumMod val="40000"/>
              <a:lumOff val="60000"/>
            </a:srgbClr>
          </a:solidFill>
          <a:ln w="25400" cap="flat" cmpd="sng" algn="ctr">
            <a:solidFill>
              <a:srgbClr val="0070C0"/>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r>
              <a:rPr lang="en-US" sz="800" kern="0" dirty="0" smtClean="0">
                <a:solidFill>
                  <a:prstClr val="black"/>
                </a:solidFill>
                <a:cs typeface="Calibri" panose="020F0502020204030204" pitchFamily="34" charset="0"/>
              </a:rPr>
              <a:t>Clinical</a:t>
            </a:r>
          </a:p>
          <a:p>
            <a:pPr algn="ctr">
              <a:defRPr/>
            </a:pPr>
            <a:r>
              <a:rPr lang="en-US" sz="800" kern="0" dirty="0" smtClean="0">
                <a:solidFill>
                  <a:prstClr val="black"/>
                </a:solidFill>
                <a:cs typeface="Calibri" panose="020F0502020204030204" pitchFamily="34" charset="0"/>
              </a:rPr>
              <a:t>Behavior</a:t>
            </a:r>
            <a:endParaRPr lang="en-US" sz="800" kern="0" dirty="0">
              <a:solidFill>
                <a:prstClr val="black"/>
              </a:solidFill>
              <a:cs typeface="Calibri" panose="020F0502020204030204" pitchFamily="34" charset="0"/>
            </a:endParaRPr>
          </a:p>
        </p:txBody>
      </p:sp>
      <p:sp>
        <p:nvSpPr>
          <p:cNvPr id="297" name="TextBox 296"/>
          <p:cNvSpPr txBox="1"/>
          <p:nvPr/>
        </p:nvSpPr>
        <p:spPr>
          <a:xfrm>
            <a:off x="6650086" y="4066950"/>
            <a:ext cx="893130" cy="276999"/>
          </a:xfrm>
          <a:prstGeom prst="rect">
            <a:avLst/>
          </a:prstGeom>
          <a:noFill/>
          <a:ln>
            <a:noFill/>
            <a:prstDash val="dash"/>
          </a:ln>
        </p:spPr>
        <p:txBody>
          <a:bodyPr wrap="none" rtlCol="0">
            <a:spAutoFit/>
          </a:bodyPr>
          <a:lstStyle/>
          <a:p>
            <a:r>
              <a:rPr lang="en-US" sz="1200" b="1" dirty="0" smtClean="0">
                <a:solidFill>
                  <a:srgbClr val="53565A"/>
                </a:solidFill>
                <a:cs typeface="Calibri" panose="020F0502020204030204" pitchFamily="34" charset="0"/>
              </a:rPr>
              <a:t>Integration</a:t>
            </a:r>
          </a:p>
        </p:txBody>
      </p:sp>
      <p:sp>
        <p:nvSpPr>
          <p:cNvPr id="298" name="TextBox 297"/>
          <p:cNvSpPr txBox="1"/>
          <p:nvPr/>
        </p:nvSpPr>
        <p:spPr>
          <a:xfrm>
            <a:off x="10834620" y="4027552"/>
            <a:ext cx="673198" cy="307777"/>
          </a:xfrm>
          <a:prstGeom prst="rect">
            <a:avLst/>
          </a:prstGeom>
          <a:noFill/>
        </p:spPr>
        <p:txBody>
          <a:bodyPr wrap="none" rtlCol="0">
            <a:spAutoFit/>
          </a:bodyPr>
          <a:lstStyle/>
          <a:p>
            <a:r>
              <a:rPr lang="en-US" sz="1400" b="1" dirty="0" smtClean="0">
                <a:solidFill>
                  <a:srgbClr val="53565A"/>
                </a:solidFill>
                <a:cs typeface="Calibri" panose="020F0502020204030204" pitchFamily="34" charset="0"/>
              </a:rPr>
              <a:t>Future</a:t>
            </a:r>
          </a:p>
        </p:txBody>
      </p:sp>
      <p:sp>
        <p:nvSpPr>
          <p:cNvPr id="81" name="Rectangle 80">
            <a:extLst>
              <a:ext uri="{FF2B5EF4-FFF2-40B4-BE49-F238E27FC236}">
                <a16:creationId xmlns:a16="http://schemas.microsoft.com/office/drawing/2014/main" xmlns="" id="{830FBA62-ED8D-1A42-AE5D-D5B23E787777}"/>
              </a:ext>
            </a:extLst>
          </p:cNvPr>
          <p:cNvSpPr/>
          <p:nvPr/>
        </p:nvSpPr>
        <p:spPr>
          <a:xfrm>
            <a:off x="9341664" y="5844405"/>
            <a:ext cx="2268007" cy="82237"/>
          </a:xfrm>
          <a:prstGeom prst="rect">
            <a:avLst/>
          </a:prstGeom>
          <a:solidFill>
            <a:srgbClr val="B1B3B3">
              <a:lumMod val="40000"/>
              <a:lumOff val="60000"/>
            </a:srgbClr>
          </a:solidFill>
          <a:ln w="19050" cap="flat" cmpd="sng" algn="ctr">
            <a:noFill/>
            <a:prstDash val="solid"/>
          </a:ln>
          <a:effectLst/>
        </p:spPr>
        <p:txBody>
          <a:bodyPr lIns="45720" rIns="45720" rtlCol="0" anchor="ctr"/>
          <a:lstStyle/>
          <a:p>
            <a:pPr algn="ctr"/>
            <a:r>
              <a:rPr lang="en-US" sz="900" b="1" kern="0" dirty="0">
                <a:solidFill>
                  <a:srgbClr val="53565A"/>
                </a:solidFill>
                <a:latin typeface="Arial"/>
                <a:cs typeface="Calibri" panose="020F0502020204030204" pitchFamily="34" charset="0"/>
              </a:rPr>
              <a:t>Streaming &amp;Direct </a:t>
            </a:r>
          </a:p>
        </p:txBody>
      </p:sp>
      <p:sp>
        <p:nvSpPr>
          <p:cNvPr id="82" name="TextBox 81"/>
          <p:cNvSpPr txBox="1"/>
          <p:nvPr/>
        </p:nvSpPr>
        <p:spPr>
          <a:xfrm>
            <a:off x="6058269" y="1217851"/>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Goals</a:t>
            </a:r>
          </a:p>
        </p:txBody>
      </p:sp>
      <p:sp>
        <p:nvSpPr>
          <p:cNvPr id="4" name="TextBox 3"/>
          <p:cNvSpPr txBox="1"/>
          <p:nvPr/>
        </p:nvSpPr>
        <p:spPr>
          <a:xfrm>
            <a:off x="418968" y="5085785"/>
            <a:ext cx="666750" cy="307777"/>
          </a:xfrm>
          <a:prstGeom prst="rect">
            <a:avLst/>
          </a:prstGeom>
          <a:noFill/>
        </p:spPr>
        <p:txBody>
          <a:bodyPr wrap="square" rtlCol="0">
            <a:spAutoFit/>
          </a:bodyPr>
          <a:lstStyle/>
          <a:p>
            <a:r>
              <a:rPr lang="en-US" sz="1400" kern="0" dirty="0">
                <a:solidFill>
                  <a:srgbClr val="53565A"/>
                </a:solidFill>
                <a:latin typeface="Arial"/>
              </a:rPr>
              <a:t>Data</a:t>
            </a:r>
            <a:endParaRPr lang="en-US" sz="1600" dirty="0"/>
          </a:p>
        </p:txBody>
      </p:sp>
      <p:sp>
        <p:nvSpPr>
          <p:cNvPr id="5" name="Rectangle 4"/>
          <p:cNvSpPr/>
          <p:nvPr/>
        </p:nvSpPr>
        <p:spPr>
          <a:xfrm>
            <a:off x="106371" y="5996423"/>
            <a:ext cx="273500" cy="620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Notched Right Arrow 87"/>
          <p:cNvSpPr/>
          <p:nvPr/>
        </p:nvSpPr>
        <p:spPr>
          <a:xfrm>
            <a:off x="5908114" y="5082591"/>
            <a:ext cx="639993" cy="386535"/>
          </a:xfrm>
          <a:prstGeom prst="notch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TextBox 91"/>
          <p:cNvSpPr txBox="1"/>
          <p:nvPr/>
        </p:nvSpPr>
        <p:spPr>
          <a:xfrm>
            <a:off x="6636064" y="5109491"/>
            <a:ext cx="666750" cy="307777"/>
          </a:xfrm>
          <a:prstGeom prst="rect">
            <a:avLst/>
          </a:prstGeom>
          <a:noFill/>
        </p:spPr>
        <p:txBody>
          <a:bodyPr wrap="square" rtlCol="0">
            <a:spAutoFit/>
          </a:bodyPr>
          <a:lstStyle/>
          <a:p>
            <a:r>
              <a:rPr lang="en-US" sz="1400" kern="0" dirty="0">
                <a:solidFill>
                  <a:srgbClr val="53565A"/>
                </a:solidFill>
                <a:latin typeface="Arial"/>
              </a:rPr>
              <a:t>Data</a:t>
            </a:r>
            <a:endParaRPr lang="en-US" sz="1600" dirty="0"/>
          </a:p>
        </p:txBody>
      </p:sp>
      <p:grpSp>
        <p:nvGrpSpPr>
          <p:cNvPr id="83" name="Group 82"/>
          <p:cNvGrpSpPr/>
          <p:nvPr/>
        </p:nvGrpSpPr>
        <p:grpSpPr>
          <a:xfrm>
            <a:off x="9832655" y="979228"/>
            <a:ext cx="2003930" cy="238623"/>
            <a:chOff x="7996316" y="146677"/>
            <a:chExt cx="2003930" cy="238623"/>
          </a:xfrm>
        </p:grpSpPr>
        <p:sp>
          <p:nvSpPr>
            <p:cNvPr id="84" name="Rectangle 83"/>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Evolving</a:t>
              </a:r>
              <a:endParaRPr lang="en-US" sz="800" b="1" dirty="0"/>
            </a:p>
          </p:txBody>
        </p:sp>
        <p:sp>
          <p:nvSpPr>
            <p:cNvPr id="86" name="Rectangle 85"/>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Tactical Use</a:t>
              </a:r>
              <a:endParaRPr lang="en-US" sz="800" b="1" dirty="0"/>
            </a:p>
          </p:txBody>
        </p:sp>
        <p:sp>
          <p:nvSpPr>
            <p:cNvPr id="87" name="Rectangle 86"/>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Enterprise Use</a:t>
              </a:r>
              <a:endParaRPr lang="en-US" sz="800" b="1" dirty="0"/>
            </a:p>
          </p:txBody>
        </p:sp>
      </p:grpSp>
      <p:sp>
        <p:nvSpPr>
          <p:cNvPr id="3" name="TextBox 2"/>
          <p:cNvSpPr txBox="1"/>
          <p:nvPr/>
        </p:nvSpPr>
        <p:spPr>
          <a:xfrm>
            <a:off x="9720496" y="736067"/>
            <a:ext cx="2283732" cy="276999"/>
          </a:xfrm>
          <a:prstGeom prst="rect">
            <a:avLst/>
          </a:prstGeom>
          <a:noFill/>
        </p:spPr>
        <p:txBody>
          <a:bodyPr wrap="square" rtlCol="0">
            <a:spAutoFit/>
          </a:bodyPr>
          <a:lstStyle/>
          <a:p>
            <a:r>
              <a:rPr lang="en-US" sz="1200" dirty="0" smtClean="0"/>
              <a:t>Rx Enterprise Services Lifecycle</a:t>
            </a:r>
            <a:endParaRPr lang="en-US" sz="1200" dirty="0"/>
          </a:p>
        </p:txBody>
      </p:sp>
      <p:sp>
        <p:nvSpPr>
          <p:cNvPr id="6" name="Rounded Rectangle 5"/>
          <p:cNvSpPr/>
          <p:nvPr/>
        </p:nvSpPr>
        <p:spPr>
          <a:xfrm>
            <a:off x="416217" y="4054711"/>
            <a:ext cx="5422597" cy="302653"/>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88"/>
          <p:cNvSpPr/>
          <p:nvPr/>
        </p:nvSpPr>
        <p:spPr>
          <a:xfrm>
            <a:off x="6597434" y="4045535"/>
            <a:ext cx="5422597" cy="302653"/>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09" y="956206"/>
            <a:ext cx="5676746" cy="297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565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0500"/>
            <a:ext cx="10972800" cy="769938"/>
          </a:xfrm>
        </p:spPr>
        <p:txBody>
          <a:bodyPr>
            <a:noAutofit/>
          </a:bodyPr>
          <a:lstStyle/>
          <a:p>
            <a:r>
              <a:rPr lang="en-US" sz="3600" dirty="0" smtClean="0"/>
              <a:t>Rx Enterprise Architecture Control Points</a:t>
            </a:r>
            <a:br>
              <a:rPr lang="en-US" sz="3600" dirty="0" smtClean="0"/>
            </a:br>
            <a:r>
              <a:rPr lang="en-US" sz="2000" dirty="0" smtClean="0"/>
              <a:t>Integration Strategy Evolution Blueprint</a:t>
            </a:r>
            <a:endParaRPr lang="en-US" sz="2000" dirty="0"/>
          </a:p>
        </p:txBody>
      </p:sp>
      <p:sp>
        <p:nvSpPr>
          <p:cNvPr id="130" name="Rounded Rectangle 129"/>
          <p:cNvSpPr/>
          <p:nvPr/>
        </p:nvSpPr>
        <p:spPr>
          <a:xfrm>
            <a:off x="6774764" y="1382698"/>
            <a:ext cx="4881008" cy="1801373"/>
          </a:xfrm>
          <a:prstGeom prst="round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31" name="TextBox 130"/>
          <p:cNvSpPr txBox="1"/>
          <p:nvPr/>
        </p:nvSpPr>
        <p:spPr>
          <a:xfrm>
            <a:off x="6906006" y="1571323"/>
            <a:ext cx="4656633" cy="1905844"/>
          </a:xfrm>
          <a:prstGeom prst="rect">
            <a:avLst/>
          </a:prstGeom>
          <a:noFill/>
        </p:spPr>
        <p:txBody>
          <a:bodyPr wrap="square" lIns="0" tIns="0" rIns="0" bIns="0" rtlCol="0">
            <a:noAutofit/>
          </a:bodyPr>
          <a:lstStyle/>
          <a:p>
            <a:pPr marL="171450" indent="-171450">
              <a:buFont typeface="Arial" panose="020B0604020202020204" pitchFamily="34" charset="0"/>
              <a:buChar char="•"/>
            </a:pPr>
            <a:r>
              <a:rPr lang="en-US" sz="1600" i="1" dirty="0" smtClean="0">
                <a:solidFill>
                  <a:srgbClr val="53565A"/>
                </a:solidFill>
                <a:cs typeface="Arial" pitchFamily="34" charset="0"/>
              </a:rPr>
              <a:t>Micro-service API model </a:t>
            </a:r>
          </a:p>
          <a:p>
            <a:pPr marL="171450" indent="-171450">
              <a:buFont typeface="Arial" panose="020B0604020202020204" pitchFamily="34" charset="0"/>
              <a:buChar char="•"/>
            </a:pPr>
            <a:r>
              <a:rPr lang="en-US" sz="1600" i="1" dirty="0" smtClean="0">
                <a:solidFill>
                  <a:srgbClr val="53565A"/>
                </a:solidFill>
                <a:cs typeface="Arial" pitchFamily="34" charset="0"/>
              </a:rPr>
              <a:t>Channel specific tailored services via Edge API services </a:t>
            </a:r>
          </a:p>
          <a:p>
            <a:pPr marL="171450" indent="-171450">
              <a:buFont typeface="Arial" panose="020B0604020202020204" pitchFamily="34" charset="0"/>
              <a:buChar char="•"/>
            </a:pPr>
            <a:r>
              <a:rPr lang="en-US" sz="1600" i="1" dirty="0" smtClean="0">
                <a:solidFill>
                  <a:srgbClr val="53565A"/>
                </a:solidFill>
                <a:cs typeface="Arial" pitchFamily="34" charset="0"/>
              </a:rPr>
              <a:t>Centralization of business logic in one layer</a:t>
            </a:r>
          </a:p>
          <a:p>
            <a:pPr marL="171450" indent="-171450">
              <a:buFont typeface="Arial" panose="020B0604020202020204" pitchFamily="34" charset="0"/>
              <a:buChar char="•"/>
            </a:pPr>
            <a:r>
              <a:rPr lang="en-US" sz="1600" i="1" dirty="0" smtClean="0">
                <a:solidFill>
                  <a:srgbClr val="53565A"/>
                </a:solidFill>
                <a:cs typeface="Arial" pitchFamily="34" charset="0"/>
              </a:rPr>
              <a:t>Auto-provisioned CI/CD  on cloud with elasticity, scalability and containerization</a:t>
            </a:r>
          </a:p>
          <a:p>
            <a:pPr marL="171450" indent="-171450">
              <a:buFont typeface="Arial" panose="020B0604020202020204" pitchFamily="34" charset="0"/>
              <a:buChar char="•"/>
            </a:pPr>
            <a:r>
              <a:rPr lang="en-US" sz="1600" i="1" dirty="0" smtClean="0">
                <a:solidFill>
                  <a:srgbClr val="53565A"/>
                </a:solidFill>
                <a:cs typeface="Arial" pitchFamily="34" charset="0"/>
              </a:rPr>
              <a:t>Global API gateway to provide service isolation  </a:t>
            </a:r>
          </a:p>
          <a:p>
            <a:pPr marL="171450" indent="-171450">
              <a:buFont typeface="Arial" panose="020B0604020202020204" pitchFamily="34" charset="0"/>
              <a:buChar char="•"/>
            </a:pPr>
            <a:endParaRPr lang="en-US" sz="1600" i="1" dirty="0" smtClean="0">
              <a:solidFill>
                <a:srgbClr val="53565A"/>
              </a:solidFill>
              <a:cs typeface="Arial" pitchFamily="34" charset="0"/>
            </a:endParaRPr>
          </a:p>
        </p:txBody>
      </p:sp>
      <p:sp>
        <p:nvSpPr>
          <p:cNvPr id="132" name="TextBox 131"/>
          <p:cNvSpPr txBox="1"/>
          <p:nvPr/>
        </p:nvSpPr>
        <p:spPr>
          <a:xfrm>
            <a:off x="6333314" y="1073477"/>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Goals</a:t>
            </a:r>
          </a:p>
        </p:txBody>
      </p:sp>
      <p:cxnSp>
        <p:nvCxnSpPr>
          <p:cNvPr id="88" name="Straight Connector 87"/>
          <p:cNvCxnSpPr/>
          <p:nvPr/>
        </p:nvCxnSpPr>
        <p:spPr>
          <a:xfrm flipV="1">
            <a:off x="296112" y="3784595"/>
            <a:ext cx="11624955" cy="16932"/>
          </a:xfrm>
          <a:prstGeom prst="line">
            <a:avLst/>
          </a:prstGeom>
          <a:ln>
            <a:solidFill>
              <a:srgbClr val="960000"/>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8438432" y="3796718"/>
            <a:ext cx="2004751" cy="265760"/>
          </a:xfrm>
          <a:prstGeom prst="rect">
            <a:avLst/>
          </a:prstGeom>
          <a:noFill/>
        </p:spPr>
        <p:txBody>
          <a:bodyPr wrap="square" lIns="0" tIns="0" rIns="0" bIns="0" rtlCol="0">
            <a:noAutofit/>
          </a:bodyPr>
          <a:lstStyle/>
          <a:p>
            <a:pPr algn="ctr"/>
            <a:r>
              <a:rPr lang="en-US" sz="1600" i="1" dirty="0" smtClean="0">
                <a:solidFill>
                  <a:srgbClr val="53565A"/>
                </a:solidFill>
                <a:cs typeface="Arial" pitchFamily="34" charset="0"/>
              </a:rPr>
              <a:t>Future</a:t>
            </a:r>
          </a:p>
        </p:txBody>
      </p:sp>
      <p:sp>
        <p:nvSpPr>
          <p:cNvPr id="91" name="Rectangle 90"/>
          <p:cNvSpPr/>
          <p:nvPr/>
        </p:nvSpPr>
        <p:spPr>
          <a:xfrm>
            <a:off x="963386" y="3929599"/>
            <a:ext cx="4376057" cy="2855376"/>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2" name="TextBox 91"/>
          <p:cNvSpPr txBox="1"/>
          <p:nvPr/>
        </p:nvSpPr>
        <p:spPr>
          <a:xfrm>
            <a:off x="2293977" y="4309841"/>
            <a:ext cx="1587588" cy="288367"/>
          </a:xfrm>
          <a:prstGeom prst="rect">
            <a:avLst/>
          </a:prstGeom>
          <a:noFill/>
        </p:spPr>
        <p:txBody>
          <a:bodyPr wrap="square" lIns="0" tIns="0" rIns="0" bIns="0" rtlCol="0">
            <a:noAutofit/>
          </a:bodyPr>
          <a:lstStyle/>
          <a:p>
            <a:pPr algn="ctr"/>
            <a:r>
              <a:rPr lang="en-US" sz="1400" dirty="0" smtClean="0">
                <a:solidFill>
                  <a:srgbClr val="53565A"/>
                </a:solidFill>
                <a:cs typeface="Arial" pitchFamily="34" charset="0"/>
              </a:rPr>
              <a:t>Layer7</a:t>
            </a:r>
          </a:p>
        </p:txBody>
      </p:sp>
      <p:sp>
        <p:nvSpPr>
          <p:cNvPr id="93" name="Rectangle 92"/>
          <p:cNvSpPr/>
          <p:nvPr/>
        </p:nvSpPr>
        <p:spPr>
          <a:xfrm>
            <a:off x="1622577" y="4606825"/>
            <a:ext cx="3265740" cy="284791"/>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4" name="Rectangle 93"/>
          <p:cNvSpPr/>
          <p:nvPr/>
        </p:nvSpPr>
        <p:spPr>
          <a:xfrm>
            <a:off x="1622577" y="4296174"/>
            <a:ext cx="3265740" cy="595442"/>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95" name="TextBox 94"/>
          <p:cNvSpPr txBox="1"/>
          <p:nvPr/>
        </p:nvSpPr>
        <p:spPr>
          <a:xfrm>
            <a:off x="1622577" y="4606825"/>
            <a:ext cx="3265740" cy="284791"/>
          </a:xfrm>
          <a:prstGeom prst="rect">
            <a:avLst/>
          </a:prstGeom>
          <a:noFill/>
          <a:ln>
            <a:solidFill>
              <a:srgbClr val="0074B5"/>
            </a:solidFill>
          </a:ln>
        </p:spPr>
        <p:txBody>
          <a:bodyPr wrap="square" lIns="0" tIns="0" rIns="0" bIns="0" rtlCol="0" anchor="ctr">
            <a:noAutofit/>
          </a:bodyPr>
          <a:lstStyle/>
          <a:p>
            <a:pPr algn="ctr"/>
            <a:r>
              <a:rPr lang="en-US" sz="1050" dirty="0" smtClean="0">
                <a:solidFill>
                  <a:prstClr val="black"/>
                </a:solidFill>
                <a:cs typeface="Arial" pitchFamily="34" charset="0"/>
              </a:rPr>
              <a:t>Rate-limit, Throttle, Authentication</a:t>
            </a:r>
          </a:p>
        </p:txBody>
      </p:sp>
      <p:sp>
        <p:nvSpPr>
          <p:cNvPr id="96" name="Rectangle 95"/>
          <p:cNvSpPr/>
          <p:nvPr/>
        </p:nvSpPr>
        <p:spPr>
          <a:xfrm>
            <a:off x="1622577" y="5387629"/>
            <a:ext cx="3265740" cy="1324137"/>
          </a:xfrm>
          <a:prstGeom prst="rect">
            <a:avLst/>
          </a:prstGeom>
          <a:no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cxnSp>
        <p:nvCxnSpPr>
          <p:cNvPr id="97" name="Straight Arrow Connector 96"/>
          <p:cNvCxnSpPr/>
          <p:nvPr/>
        </p:nvCxnSpPr>
        <p:spPr>
          <a:xfrm>
            <a:off x="1975787" y="4901696"/>
            <a:ext cx="1" cy="48593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3037303" y="4896276"/>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a:off x="3717682" y="4888029"/>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4348824" y="4888029"/>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rot="16200000">
            <a:off x="732392" y="5939637"/>
            <a:ext cx="1315146" cy="229114"/>
          </a:xfrm>
          <a:prstGeom prst="rect">
            <a:avLst/>
          </a:prstGeom>
          <a:solidFill>
            <a:schemeClr val="accent2">
              <a:lumMod val="60000"/>
              <a:lumOff val="40000"/>
            </a:schemeClr>
          </a:solidFill>
          <a:ln>
            <a:solidFill>
              <a:srgbClr val="00B050"/>
            </a:solidFill>
          </a:ln>
        </p:spPr>
        <p:txBody>
          <a:bodyPr wrap="square" lIns="0" tIns="0" rIns="0" bIns="0" rtlCol="0" anchor="ctr">
            <a:noAutofit/>
          </a:bodyPr>
          <a:lstStyle/>
          <a:p>
            <a:pPr algn="ctr"/>
            <a:r>
              <a:rPr lang="en-US" sz="1100" dirty="0" smtClean="0">
                <a:solidFill>
                  <a:prstClr val="black"/>
                </a:solidFill>
                <a:cs typeface="Arial" pitchFamily="34" charset="0"/>
              </a:rPr>
              <a:t>Logging </a:t>
            </a:r>
          </a:p>
        </p:txBody>
      </p:sp>
      <p:sp>
        <p:nvSpPr>
          <p:cNvPr id="102" name="TextBox 101"/>
          <p:cNvSpPr txBox="1"/>
          <p:nvPr/>
        </p:nvSpPr>
        <p:spPr>
          <a:xfrm rot="16200000">
            <a:off x="477343" y="5939245"/>
            <a:ext cx="1324139" cy="220906"/>
          </a:xfrm>
          <a:prstGeom prst="rect">
            <a:avLst/>
          </a:prstGeom>
          <a:solidFill>
            <a:schemeClr val="accent2">
              <a:lumMod val="60000"/>
              <a:lumOff val="40000"/>
            </a:schemeClr>
          </a:solidFill>
          <a:ln>
            <a:solidFill>
              <a:srgbClr val="00B050"/>
            </a:solidFill>
          </a:ln>
        </p:spPr>
        <p:txBody>
          <a:bodyPr wrap="square" lIns="0" tIns="0" rIns="0" bIns="0" rtlCol="0" anchor="ctr">
            <a:noAutofit/>
          </a:bodyPr>
          <a:lstStyle/>
          <a:p>
            <a:pPr algn="ctr"/>
            <a:r>
              <a:rPr lang="en-US" sz="1100" dirty="0" smtClean="0">
                <a:solidFill>
                  <a:prstClr val="black"/>
                </a:solidFill>
                <a:cs typeface="Arial" pitchFamily="34" charset="0"/>
              </a:rPr>
              <a:t>Instrumentation</a:t>
            </a:r>
          </a:p>
        </p:txBody>
      </p:sp>
      <p:cxnSp>
        <p:nvCxnSpPr>
          <p:cNvPr id="103" name="Straight Arrow Connector 102"/>
          <p:cNvCxnSpPr/>
          <p:nvPr/>
        </p:nvCxnSpPr>
        <p:spPr>
          <a:xfrm flipH="1">
            <a:off x="1501333" y="5652568"/>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1504522" y="6480158"/>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1624712" y="5396622"/>
            <a:ext cx="3263605" cy="260152"/>
          </a:xfrm>
          <a:prstGeom prst="rect">
            <a:avLst/>
          </a:prstGeom>
          <a:solidFill>
            <a:schemeClr val="accent2">
              <a:lumMod val="60000"/>
              <a:lumOff val="40000"/>
            </a:schemeClr>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06" name="Rounded Rectangle 105"/>
          <p:cNvSpPr/>
          <p:nvPr/>
        </p:nvSpPr>
        <p:spPr>
          <a:xfrm>
            <a:off x="1705415" y="5731753"/>
            <a:ext cx="3106027" cy="891086"/>
          </a:xfrm>
          <a:prstGeom prst="roundRect">
            <a:avLst>
              <a:gd name="adj" fmla="val 10361"/>
            </a:avLst>
          </a:prstGeom>
          <a:ln w="3175">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sp>
        <p:nvSpPr>
          <p:cNvPr id="107" name="Rounded Rectangle 106"/>
          <p:cNvSpPr/>
          <p:nvPr/>
        </p:nvSpPr>
        <p:spPr>
          <a:xfrm>
            <a:off x="3321739" y="5935348"/>
            <a:ext cx="1411687" cy="350872"/>
          </a:xfrm>
          <a:prstGeom prst="roundRect">
            <a:avLst>
              <a:gd name="adj" fmla="val 10938"/>
            </a:avLst>
          </a:prstGeom>
          <a:ln w="3175">
            <a:solidFill>
              <a:srgbClr val="00B050"/>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b="1" dirty="0">
                <a:solidFill>
                  <a:srgbClr val="53565A"/>
                </a:solidFill>
                <a:latin typeface="Avenir Light"/>
              </a:rPr>
              <a:t>R</a:t>
            </a:r>
            <a:r>
              <a:rPr lang="en-US" b="1" dirty="0" smtClean="0">
                <a:solidFill>
                  <a:srgbClr val="53565A"/>
                </a:solidFill>
                <a:latin typeface="Avenir Light"/>
              </a:rPr>
              <a:t>xESB</a:t>
            </a:r>
            <a:endParaRPr lang="en-US" b="1" dirty="0">
              <a:solidFill>
                <a:srgbClr val="53565A"/>
              </a:solidFill>
              <a:latin typeface="Avenir Light"/>
            </a:endParaRPr>
          </a:p>
        </p:txBody>
      </p:sp>
      <p:sp>
        <p:nvSpPr>
          <p:cNvPr id="108" name="Rounded Rectangle 107"/>
          <p:cNvSpPr/>
          <p:nvPr/>
        </p:nvSpPr>
        <p:spPr>
          <a:xfrm>
            <a:off x="1756209" y="5935348"/>
            <a:ext cx="1487628" cy="350872"/>
          </a:xfrm>
          <a:prstGeom prst="roundRect">
            <a:avLst>
              <a:gd name="adj" fmla="val 10938"/>
            </a:avLst>
          </a:prstGeom>
          <a:ln w="3175">
            <a:solidFill>
              <a:srgbClr val="00B050"/>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53565A"/>
              </a:solidFill>
            </a:endParaRPr>
          </a:p>
        </p:txBody>
      </p:sp>
      <p:pic>
        <p:nvPicPr>
          <p:cNvPr id="109" name="Picture 108" descr="Image result for tibco logo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7150" y="5981298"/>
            <a:ext cx="1245745" cy="280573"/>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2"/>
          <p:cNvSpPr txBox="1"/>
          <p:nvPr/>
        </p:nvSpPr>
        <p:spPr>
          <a:xfrm>
            <a:off x="3377166" y="5704525"/>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i="1" dirty="0" smtClean="0">
                <a:solidFill>
                  <a:srgbClr val="888B8D"/>
                </a:solidFill>
                <a:latin typeface="Avenir Light"/>
              </a:rPr>
              <a:t>Synchronous</a:t>
            </a:r>
            <a:endParaRPr lang="en-US" sz="1000" b="1" i="1" dirty="0" smtClean="0">
              <a:solidFill>
                <a:srgbClr val="888B8D"/>
              </a:solidFill>
              <a:latin typeface="Avenir Light"/>
            </a:endParaRPr>
          </a:p>
        </p:txBody>
      </p:sp>
      <p:sp>
        <p:nvSpPr>
          <p:cNvPr id="111" name="TextBox 2"/>
          <p:cNvSpPr txBox="1"/>
          <p:nvPr/>
        </p:nvSpPr>
        <p:spPr>
          <a:xfrm>
            <a:off x="1633408" y="5703178"/>
            <a:ext cx="1511151"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smtClean="0">
                <a:solidFill>
                  <a:srgbClr val="888B8D"/>
                </a:solidFill>
                <a:latin typeface="Avenir Light"/>
              </a:rPr>
              <a:t>Asynchronous</a:t>
            </a:r>
            <a:endParaRPr lang="en-US" sz="1000" b="1" i="1" dirty="0" smtClean="0">
              <a:solidFill>
                <a:srgbClr val="888B8D"/>
              </a:solidFill>
              <a:latin typeface="Avenir Light"/>
            </a:endParaRPr>
          </a:p>
        </p:txBody>
      </p:sp>
      <p:sp>
        <p:nvSpPr>
          <p:cNvPr id="112" name="Rounded Rectangle 111"/>
          <p:cNvSpPr/>
          <p:nvPr/>
        </p:nvSpPr>
        <p:spPr>
          <a:xfrm>
            <a:off x="1761256" y="6306144"/>
            <a:ext cx="2972169" cy="247727"/>
          </a:xfrm>
          <a:prstGeom prst="roundRect">
            <a:avLst>
              <a:gd name="adj" fmla="val 10938"/>
            </a:avLst>
          </a:prstGeom>
          <a:ln w="3175">
            <a:solidFill>
              <a:srgbClr val="00B050"/>
            </a:solidFill>
            <a:prstDash val="sysDash"/>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solidFill>
                  <a:srgbClr val="53565A"/>
                </a:solidFill>
                <a:latin typeface="Avenir Light"/>
              </a:rPr>
              <a:t>Data Service Layer</a:t>
            </a:r>
            <a:endParaRPr lang="en-US" sz="1000" b="1" dirty="0">
              <a:solidFill>
                <a:srgbClr val="53565A"/>
              </a:solidFill>
              <a:latin typeface="Avenir Light"/>
            </a:endParaRPr>
          </a:p>
        </p:txBody>
      </p:sp>
      <p:sp>
        <p:nvSpPr>
          <p:cNvPr id="113" name="TextBox 112"/>
          <p:cNvSpPr txBox="1"/>
          <p:nvPr/>
        </p:nvSpPr>
        <p:spPr>
          <a:xfrm>
            <a:off x="1927720" y="5440089"/>
            <a:ext cx="2573079" cy="172594"/>
          </a:xfrm>
          <a:prstGeom prst="rect">
            <a:avLst/>
          </a:prstGeom>
          <a:noFill/>
        </p:spPr>
        <p:txBody>
          <a:bodyPr wrap="square" lIns="0" tIns="0" rIns="0" bIns="0" rtlCol="0">
            <a:noAutofit/>
          </a:bodyPr>
          <a:lstStyle/>
          <a:p>
            <a:pPr algn="ctr"/>
            <a:r>
              <a:rPr lang="en-US" sz="900" dirty="0" smtClean="0">
                <a:solidFill>
                  <a:prstClr val="black"/>
                </a:solidFill>
                <a:cs typeface="Arial" pitchFamily="34" charset="0"/>
              </a:rPr>
              <a:t>Transformation, Aggregation, Orchestration</a:t>
            </a:r>
          </a:p>
        </p:txBody>
      </p:sp>
      <p:sp>
        <p:nvSpPr>
          <p:cNvPr id="114" name="Rectangle 113"/>
          <p:cNvSpPr/>
          <p:nvPr/>
        </p:nvSpPr>
        <p:spPr>
          <a:xfrm>
            <a:off x="6521582" y="4054011"/>
            <a:ext cx="5497268" cy="2730963"/>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5" name="TextBox 114"/>
          <p:cNvSpPr txBox="1"/>
          <p:nvPr/>
        </p:nvSpPr>
        <p:spPr>
          <a:xfrm>
            <a:off x="8551478" y="4277701"/>
            <a:ext cx="1930081" cy="288367"/>
          </a:xfrm>
          <a:prstGeom prst="rect">
            <a:avLst/>
          </a:prstGeom>
          <a:noFill/>
        </p:spPr>
        <p:txBody>
          <a:bodyPr wrap="square" lIns="0" tIns="0" rIns="0" bIns="0" rtlCol="0">
            <a:noAutofit/>
          </a:bodyPr>
          <a:lstStyle/>
          <a:p>
            <a:pPr algn="ctr"/>
            <a:r>
              <a:rPr lang="en-US" sz="1400" dirty="0" smtClean="0">
                <a:solidFill>
                  <a:srgbClr val="53565A"/>
                </a:solidFill>
                <a:cs typeface="Arial" pitchFamily="34" charset="0"/>
              </a:rPr>
              <a:t>Stargate API Gateway</a:t>
            </a:r>
          </a:p>
        </p:txBody>
      </p:sp>
      <p:sp>
        <p:nvSpPr>
          <p:cNvPr id="116" name="Rectangle 115"/>
          <p:cNvSpPr/>
          <p:nvPr/>
        </p:nvSpPr>
        <p:spPr>
          <a:xfrm>
            <a:off x="7392399" y="4574685"/>
            <a:ext cx="4587986" cy="284791"/>
          </a:xfrm>
          <a:prstGeom prst="rec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7" name="Rectangle 116"/>
          <p:cNvSpPr/>
          <p:nvPr/>
        </p:nvSpPr>
        <p:spPr>
          <a:xfrm>
            <a:off x="7392399" y="4264034"/>
            <a:ext cx="4587986" cy="595442"/>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18" name="TextBox 117"/>
          <p:cNvSpPr txBox="1"/>
          <p:nvPr/>
        </p:nvSpPr>
        <p:spPr>
          <a:xfrm>
            <a:off x="7392399" y="4574685"/>
            <a:ext cx="4587986" cy="284791"/>
          </a:xfrm>
          <a:prstGeom prst="rect">
            <a:avLst/>
          </a:prstGeom>
          <a:noFill/>
          <a:ln>
            <a:solidFill>
              <a:srgbClr val="0074B5"/>
            </a:solidFill>
          </a:ln>
        </p:spPr>
        <p:txBody>
          <a:bodyPr wrap="square" lIns="0" tIns="0" rIns="0" bIns="0" rtlCol="0" anchor="ctr">
            <a:noAutofit/>
          </a:bodyPr>
          <a:lstStyle/>
          <a:p>
            <a:pPr algn="ctr"/>
            <a:r>
              <a:rPr lang="en-US" sz="1100" dirty="0" smtClean="0">
                <a:solidFill>
                  <a:prstClr val="black"/>
                </a:solidFill>
                <a:cs typeface="Arial" pitchFamily="34" charset="0"/>
              </a:rPr>
              <a:t>Registry, Discovery, Rate-limit, Throttle, Isolation, Authentication, Authorization</a:t>
            </a:r>
          </a:p>
        </p:txBody>
      </p:sp>
      <p:sp>
        <p:nvSpPr>
          <p:cNvPr id="119" name="Rectangle 118"/>
          <p:cNvSpPr/>
          <p:nvPr/>
        </p:nvSpPr>
        <p:spPr>
          <a:xfrm>
            <a:off x="7392399" y="5355489"/>
            <a:ext cx="4587986" cy="1324137"/>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0" name="Rectangle 119"/>
          <p:cNvSpPr/>
          <p:nvPr/>
        </p:nvSpPr>
        <p:spPr>
          <a:xfrm>
            <a:off x="9679106" y="5592995"/>
            <a:ext cx="2219638" cy="897485"/>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1" name="Rectangle 120"/>
          <p:cNvSpPr/>
          <p:nvPr/>
        </p:nvSpPr>
        <p:spPr>
          <a:xfrm>
            <a:off x="7466912" y="5592995"/>
            <a:ext cx="1631197" cy="897485"/>
          </a:xfrm>
          <a:prstGeom prst="rect">
            <a:avLst/>
          </a:prstGeom>
          <a:no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2" name="TextBox 121"/>
          <p:cNvSpPr txBox="1"/>
          <p:nvPr/>
        </p:nvSpPr>
        <p:spPr>
          <a:xfrm>
            <a:off x="10778402" y="5601624"/>
            <a:ext cx="1077331" cy="172594"/>
          </a:xfrm>
          <a:prstGeom prst="rect">
            <a:avLst/>
          </a:prstGeom>
          <a:noFill/>
        </p:spPr>
        <p:txBody>
          <a:bodyPr wrap="square" lIns="0" tIns="0" rIns="0" bIns="0" rtlCol="0">
            <a:noAutofit/>
          </a:bodyPr>
          <a:lstStyle/>
          <a:p>
            <a:pPr algn="r"/>
            <a:r>
              <a:rPr lang="en-US" sz="800" i="1" dirty="0" smtClean="0">
                <a:solidFill>
                  <a:srgbClr val="53565A">
                    <a:lumMod val="60000"/>
                    <a:lumOff val="40000"/>
                  </a:srgbClr>
                </a:solidFill>
                <a:cs typeface="Arial" pitchFamily="34" charset="0"/>
              </a:rPr>
              <a:t>synchronous</a:t>
            </a:r>
          </a:p>
        </p:txBody>
      </p:sp>
      <p:sp>
        <p:nvSpPr>
          <p:cNvPr id="123" name="TextBox 122"/>
          <p:cNvSpPr txBox="1"/>
          <p:nvPr/>
        </p:nvSpPr>
        <p:spPr>
          <a:xfrm>
            <a:off x="8365931" y="5610255"/>
            <a:ext cx="717008" cy="172594"/>
          </a:xfrm>
          <a:prstGeom prst="rect">
            <a:avLst/>
          </a:prstGeom>
          <a:noFill/>
        </p:spPr>
        <p:txBody>
          <a:bodyPr wrap="square" lIns="0" tIns="0" rIns="0" bIns="0" rtlCol="0">
            <a:noAutofit/>
          </a:bodyPr>
          <a:lstStyle/>
          <a:p>
            <a:pPr algn="r"/>
            <a:r>
              <a:rPr lang="en-US" sz="800" i="1" dirty="0" smtClean="0">
                <a:solidFill>
                  <a:srgbClr val="53565A">
                    <a:lumMod val="60000"/>
                    <a:lumOff val="40000"/>
                  </a:srgbClr>
                </a:solidFill>
                <a:cs typeface="Arial" pitchFamily="34" charset="0"/>
              </a:rPr>
              <a:t>asynchronous</a:t>
            </a:r>
          </a:p>
        </p:txBody>
      </p:sp>
      <p:sp>
        <p:nvSpPr>
          <p:cNvPr id="124" name="Rectangle 123"/>
          <p:cNvSpPr/>
          <p:nvPr/>
        </p:nvSpPr>
        <p:spPr>
          <a:xfrm>
            <a:off x="8307616" y="5823695"/>
            <a:ext cx="746577" cy="23300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5" name="Rectangle 124"/>
          <p:cNvSpPr/>
          <p:nvPr/>
        </p:nvSpPr>
        <p:spPr>
          <a:xfrm>
            <a:off x="8307615" y="6160255"/>
            <a:ext cx="753556" cy="23300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26" name="TextBox 125"/>
          <p:cNvSpPr txBox="1"/>
          <p:nvPr/>
        </p:nvSpPr>
        <p:spPr>
          <a:xfrm>
            <a:off x="8310761" y="5849585"/>
            <a:ext cx="717008" cy="17259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Events</a:t>
            </a:r>
          </a:p>
        </p:txBody>
      </p:sp>
      <p:sp>
        <p:nvSpPr>
          <p:cNvPr id="127" name="TextBox 126"/>
          <p:cNvSpPr txBox="1"/>
          <p:nvPr/>
        </p:nvSpPr>
        <p:spPr>
          <a:xfrm>
            <a:off x="8327771" y="6177513"/>
            <a:ext cx="677525" cy="215744"/>
          </a:xfrm>
          <a:prstGeom prst="rect">
            <a:avLst/>
          </a:prstGeom>
          <a:noFill/>
          <a:ln>
            <a:noFill/>
          </a:ln>
        </p:spPr>
        <p:txBody>
          <a:bodyPr wrap="square" lIns="0" tIns="0" rIns="0" bIns="0" rtlCol="0">
            <a:noAutofit/>
          </a:bodyPr>
          <a:lstStyle/>
          <a:p>
            <a:pPr algn="ctr"/>
            <a:r>
              <a:rPr lang="en-US" sz="900" dirty="0" smtClean="0">
                <a:solidFill>
                  <a:srgbClr val="53565A"/>
                </a:solidFill>
                <a:cs typeface="Arial" pitchFamily="34" charset="0"/>
              </a:rPr>
              <a:t>Queues</a:t>
            </a:r>
          </a:p>
        </p:txBody>
      </p:sp>
      <p:sp>
        <p:nvSpPr>
          <p:cNvPr id="128" name="Rectangle 127"/>
          <p:cNvSpPr/>
          <p:nvPr/>
        </p:nvSpPr>
        <p:spPr>
          <a:xfrm>
            <a:off x="9746902" y="6208358"/>
            <a:ext cx="651009"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sp>
        <p:nvSpPr>
          <p:cNvPr id="129" name="Rectangle 128"/>
          <p:cNvSpPr/>
          <p:nvPr/>
        </p:nvSpPr>
        <p:spPr>
          <a:xfrm>
            <a:off x="10469162" y="6213193"/>
            <a:ext cx="651009"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sp>
        <p:nvSpPr>
          <p:cNvPr id="133" name="Rectangle 132"/>
          <p:cNvSpPr/>
          <p:nvPr/>
        </p:nvSpPr>
        <p:spPr>
          <a:xfrm>
            <a:off x="9837621" y="5927173"/>
            <a:ext cx="936559"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Coarse Grained Process API</a:t>
            </a:r>
            <a:endParaRPr lang="en-US" sz="600" dirty="0">
              <a:solidFill>
                <a:srgbClr val="53565A"/>
              </a:solidFill>
            </a:endParaRPr>
          </a:p>
        </p:txBody>
      </p:sp>
      <p:sp>
        <p:nvSpPr>
          <p:cNvPr id="141" name="Rectangle 140"/>
          <p:cNvSpPr/>
          <p:nvPr/>
        </p:nvSpPr>
        <p:spPr>
          <a:xfrm>
            <a:off x="10839700" y="5932594"/>
            <a:ext cx="906696"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Coarse Grained Process API</a:t>
            </a:r>
            <a:endParaRPr lang="en-US" sz="600" dirty="0">
              <a:solidFill>
                <a:srgbClr val="53565A"/>
              </a:solidFill>
            </a:endParaRPr>
          </a:p>
        </p:txBody>
      </p:sp>
      <p:sp>
        <p:nvSpPr>
          <p:cNvPr id="144" name="Rectangle 143"/>
          <p:cNvSpPr/>
          <p:nvPr/>
        </p:nvSpPr>
        <p:spPr>
          <a:xfrm>
            <a:off x="11188220" y="6213193"/>
            <a:ext cx="651009"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Fine Grained Micro-Service</a:t>
            </a:r>
            <a:endParaRPr lang="en-US" sz="600" dirty="0">
              <a:solidFill>
                <a:srgbClr val="53565A"/>
              </a:solidFill>
            </a:endParaRPr>
          </a:p>
        </p:txBody>
      </p:sp>
      <p:cxnSp>
        <p:nvCxnSpPr>
          <p:cNvPr id="145" name="Straight Arrow Connector 144"/>
          <p:cNvCxnSpPr/>
          <p:nvPr/>
        </p:nvCxnSpPr>
        <p:spPr>
          <a:xfrm>
            <a:off x="7745609" y="4869556"/>
            <a:ext cx="1" cy="48593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H="1">
            <a:off x="8807125" y="4864136"/>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H="1">
            <a:off x="9487504" y="4855889"/>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H="1">
            <a:off x="10118646" y="4855889"/>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H="1">
            <a:off x="10923406" y="4864136"/>
            <a:ext cx="1" cy="491353"/>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H="1">
            <a:off x="11710874" y="4855889"/>
            <a:ext cx="1" cy="49960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H="1">
            <a:off x="7266137" y="4402901"/>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H="1">
            <a:off x="7269326" y="4714353"/>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10041742" y="5639980"/>
            <a:ext cx="561418"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smtClean="0">
                <a:solidFill>
                  <a:srgbClr val="53565A"/>
                </a:solidFill>
              </a:rPr>
              <a:t>EDGE API</a:t>
            </a:r>
            <a:endParaRPr lang="en-US" sz="600" dirty="0">
              <a:solidFill>
                <a:srgbClr val="53565A"/>
              </a:solidFill>
            </a:endParaRPr>
          </a:p>
        </p:txBody>
      </p:sp>
      <p:sp>
        <p:nvSpPr>
          <p:cNvPr id="160" name="Rectangle 159"/>
          <p:cNvSpPr/>
          <p:nvPr/>
        </p:nvSpPr>
        <p:spPr>
          <a:xfrm>
            <a:off x="10684342" y="5639980"/>
            <a:ext cx="517443" cy="22881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a:solidFill>
                  <a:srgbClr val="53565A"/>
                </a:solidFill>
              </a:rPr>
              <a:t>EDGE API</a:t>
            </a:r>
          </a:p>
        </p:txBody>
      </p:sp>
      <p:sp>
        <p:nvSpPr>
          <p:cNvPr id="162" name="Rectangle 161"/>
          <p:cNvSpPr/>
          <p:nvPr/>
        </p:nvSpPr>
        <p:spPr>
          <a:xfrm>
            <a:off x="7499226" y="5816507"/>
            <a:ext cx="746577" cy="23300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3" name="Rectangle 162"/>
          <p:cNvSpPr/>
          <p:nvPr/>
        </p:nvSpPr>
        <p:spPr>
          <a:xfrm>
            <a:off x="7499225" y="6153067"/>
            <a:ext cx="753556" cy="233001"/>
          </a:xfrm>
          <a:prstGeom prst="rect">
            <a:avLst/>
          </a:prstGeom>
          <a:solidFill>
            <a:schemeClr val="bg1"/>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4" name="TextBox 163"/>
          <p:cNvSpPr txBox="1"/>
          <p:nvPr/>
        </p:nvSpPr>
        <p:spPr>
          <a:xfrm>
            <a:off x="7502371" y="5842397"/>
            <a:ext cx="717008" cy="17259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ETL</a:t>
            </a:r>
          </a:p>
        </p:txBody>
      </p:sp>
      <p:sp>
        <p:nvSpPr>
          <p:cNvPr id="165" name="TextBox 164"/>
          <p:cNvSpPr txBox="1"/>
          <p:nvPr/>
        </p:nvSpPr>
        <p:spPr>
          <a:xfrm>
            <a:off x="7519381" y="6170325"/>
            <a:ext cx="677525" cy="215744"/>
          </a:xfrm>
          <a:prstGeom prst="rect">
            <a:avLst/>
          </a:prstGeom>
          <a:noFill/>
        </p:spPr>
        <p:txBody>
          <a:bodyPr wrap="square" lIns="0" tIns="0" rIns="0" bIns="0" rtlCol="0">
            <a:noAutofit/>
          </a:bodyPr>
          <a:lstStyle/>
          <a:p>
            <a:pPr algn="ctr"/>
            <a:r>
              <a:rPr lang="en-US" sz="900" dirty="0" smtClean="0">
                <a:solidFill>
                  <a:srgbClr val="53565A"/>
                </a:solidFill>
                <a:cs typeface="Arial" pitchFamily="34" charset="0"/>
              </a:rPr>
              <a:t>Reporting</a:t>
            </a:r>
          </a:p>
        </p:txBody>
      </p:sp>
      <p:sp>
        <p:nvSpPr>
          <p:cNvPr id="166" name="Rectangle 165"/>
          <p:cNvSpPr/>
          <p:nvPr/>
        </p:nvSpPr>
        <p:spPr>
          <a:xfrm rot="5400000">
            <a:off x="8930823" y="5929511"/>
            <a:ext cx="1296611" cy="178490"/>
          </a:xfrm>
          <a:prstGeom prst="rect">
            <a:avLst/>
          </a:prstGeom>
          <a:solidFill>
            <a:schemeClr val="accent2">
              <a:lumMod val="40000"/>
              <a:lumOff val="6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7" name="Rectangle 166"/>
          <p:cNvSpPr/>
          <p:nvPr/>
        </p:nvSpPr>
        <p:spPr>
          <a:xfrm rot="5400000">
            <a:off x="8741123" y="5929512"/>
            <a:ext cx="1296613" cy="178490"/>
          </a:xfrm>
          <a:prstGeom prst="rect">
            <a:avLst/>
          </a:prstGeom>
          <a:solidFill>
            <a:schemeClr val="accent2">
              <a:lumMod val="40000"/>
              <a:lumOff val="6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68" name="TextBox 167"/>
          <p:cNvSpPr txBox="1"/>
          <p:nvPr/>
        </p:nvSpPr>
        <p:spPr>
          <a:xfrm rot="16200000">
            <a:off x="8918844" y="5975470"/>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Aggregation</a:t>
            </a:r>
          </a:p>
        </p:txBody>
      </p:sp>
      <p:sp>
        <p:nvSpPr>
          <p:cNvPr id="169" name="TextBox 168"/>
          <p:cNvSpPr txBox="1"/>
          <p:nvPr/>
        </p:nvSpPr>
        <p:spPr>
          <a:xfrm rot="16200000">
            <a:off x="9111197" y="5997175"/>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Orchestration</a:t>
            </a:r>
          </a:p>
        </p:txBody>
      </p:sp>
      <p:cxnSp>
        <p:nvCxnSpPr>
          <p:cNvPr id="170" name="Straight Arrow Connector 169"/>
          <p:cNvCxnSpPr/>
          <p:nvPr/>
        </p:nvCxnSpPr>
        <p:spPr>
          <a:xfrm flipH="1">
            <a:off x="7271155" y="5620428"/>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H="1">
            <a:off x="7274344" y="6448018"/>
            <a:ext cx="120189" cy="0"/>
          </a:xfrm>
          <a:prstGeom prst="straightConnector1">
            <a:avLst/>
          </a:prstGeom>
          <a:ln w="12700" cmpd="sng">
            <a:solidFill>
              <a:srgbClr val="C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2" name="Rectangle 171"/>
          <p:cNvSpPr/>
          <p:nvPr/>
        </p:nvSpPr>
        <p:spPr>
          <a:xfrm rot="5400000">
            <a:off x="8552020" y="5929506"/>
            <a:ext cx="1296613" cy="178490"/>
          </a:xfrm>
          <a:prstGeom prst="rect">
            <a:avLst/>
          </a:prstGeom>
          <a:solidFill>
            <a:schemeClr val="accent2">
              <a:lumMod val="40000"/>
              <a:lumOff val="60000"/>
            </a:schemeClr>
          </a:solidFill>
          <a:ln>
            <a:solidFill>
              <a:srgbClr val="0074B5"/>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174" name="TextBox 173"/>
          <p:cNvSpPr txBox="1"/>
          <p:nvPr/>
        </p:nvSpPr>
        <p:spPr>
          <a:xfrm rot="16200000">
            <a:off x="8729742" y="5975465"/>
            <a:ext cx="935981" cy="132216"/>
          </a:xfrm>
          <a:prstGeom prst="rect">
            <a:avLst/>
          </a:prstGeom>
          <a:noFill/>
        </p:spPr>
        <p:txBody>
          <a:bodyPr wrap="square" lIns="0" tIns="0" rIns="0" bIns="0" rtlCol="0">
            <a:noAutofit/>
          </a:bodyPr>
          <a:lstStyle/>
          <a:p>
            <a:pPr algn="ctr"/>
            <a:r>
              <a:rPr lang="en-US" sz="1000" dirty="0" smtClean="0">
                <a:solidFill>
                  <a:srgbClr val="53565A"/>
                </a:solidFill>
                <a:cs typeface="Arial" pitchFamily="34" charset="0"/>
              </a:rPr>
              <a:t>Transformation</a:t>
            </a:r>
          </a:p>
        </p:txBody>
      </p:sp>
      <p:sp>
        <p:nvSpPr>
          <p:cNvPr id="175" name="TextBox 174"/>
          <p:cNvSpPr txBox="1"/>
          <p:nvPr/>
        </p:nvSpPr>
        <p:spPr>
          <a:xfrm rot="16200000">
            <a:off x="5936165" y="5361555"/>
            <a:ext cx="2472906" cy="220906"/>
          </a:xfrm>
          <a:prstGeom prst="rect">
            <a:avLst/>
          </a:prstGeom>
          <a:solidFill>
            <a:schemeClr val="accent2">
              <a:lumMod val="60000"/>
              <a:lumOff val="40000"/>
            </a:schemeClr>
          </a:solidFill>
          <a:ln>
            <a:solidFill>
              <a:srgbClr val="0074B5"/>
            </a:solidFill>
          </a:ln>
        </p:spPr>
        <p:txBody>
          <a:bodyPr wrap="square" lIns="0" tIns="0" rIns="0" bIns="0" rtlCol="0" anchor="ctr">
            <a:noAutofit/>
          </a:bodyPr>
          <a:lstStyle/>
          <a:p>
            <a:pPr algn="ctr"/>
            <a:r>
              <a:rPr lang="en-US" sz="1200" dirty="0" smtClean="0">
                <a:solidFill>
                  <a:srgbClr val="53565A"/>
                </a:solidFill>
                <a:cs typeface="Arial" pitchFamily="34" charset="0"/>
              </a:rPr>
              <a:t>Logging Framework</a:t>
            </a:r>
          </a:p>
        </p:txBody>
      </p:sp>
      <p:sp>
        <p:nvSpPr>
          <p:cNvPr id="178" name="TextBox 177"/>
          <p:cNvSpPr txBox="1"/>
          <p:nvPr/>
        </p:nvSpPr>
        <p:spPr>
          <a:xfrm rot="16200000">
            <a:off x="5692167" y="5367312"/>
            <a:ext cx="2468006" cy="220906"/>
          </a:xfrm>
          <a:prstGeom prst="rect">
            <a:avLst/>
          </a:prstGeom>
          <a:solidFill>
            <a:schemeClr val="accent2">
              <a:lumMod val="60000"/>
              <a:lumOff val="40000"/>
            </a:schemeClr>
          </a:solidFill>
          <a:ln>
            <a:solidFill>
              <a:srgbClr val="0074B5"/>
            </a:solidFill>
          </a:ln>
        </p:spPr>
        <p:txBody>
          <a:bodyPr wrap="square" lIns="0" tIns="0" rIns="0" bIns="0" rtlCol="0" anchor="ctr">
            <a:noAutofit/>
          </a:bodyPr>
          <a:lstStyle/>
          <a:p>
            <a:pPr algn="ctr"/>
            <a:r>
              <a:rPr lang="en-US" sz="1200" dirty="0" smtClean="0">
                <a:solidFill>
                  <a:srgbClr val="53565A"/>
                </a:solidFill>
                <a:cs typeface="Arial" pitchFamily="34" charset="0"/>
              </a:rPr>
              <a:t>Instrumentation</a:t>
            </a:r>
          </a:p>
        </p:txBody>
      </p:sp>
      <p:sp>
        <p:nvSpPr>
          <p:cNvPr id="181" name="TextBox 180"/>
          <p:cNvSpPr txBox="1"/>
          <p:nvPr/>
        </p:nvSpPr>
        <p:spPr>
          <a:xfrm rot="16200000">
            <a:off x="5445337" y="5367313"/>
            <a:ext cx="2468006" cy="220906"/>
          </a:xfrm>
          <a:prstGeom prst="rect">
            <a:avLst/>
          </a:prstGeom>
          <a:solidFill>
            <a:schemeClr val="accent2">
              <a:lumMod val="60000"/>
              <a:lumOff val="40000"/>
            </a:schemeClr>
          </a:solidFill>
          <a:ln>
            <a:solidFill>
              <a:srgbClr val="0074B5"/>
            </a:solidFill>
          </a:ln>
        </p:spPr>
        <p:txBody>
          <a:bodyPr wrap="square" lIns="0" tIns="0" rIns="0" bIns="0" rtlCol="0" anchor="ctr">
            <a:noAutofit/>
          </a:bodyPr>
          <a:lstStyle/>
          <a:p>
            <a:pPr algn="ctr"/>
            <a:r>
              <a:rPr lang="en-US" sz="1200" dirty="0" smtClean="0">
                <a:solidFill>
                  <a:srgbClr val="53565A"/>
                </a:solidFill>
                <a:cs typeface="Arial" pitchFamily="34" charset="0"/>
              </a:rPr>
              <a:t>Security</a:t>
            </a:r>
          </a:p>
        </p:txBody>
      </p:sp>
      <p:sp>
        <p:nvSpPr>
          <p:cNvPr id="183" name="TextBox 182"/>
          <p:cNvSpPr txBox="1"/>
          <p:nvPr/>
        </p:nvSpPr>
        <p:spPr>
          <a:xfrm>
            <a:off x="3238513" y="4001608"/>
            <a:ext cx="1779003" cy="307777"/>
          </a:xfrm>
          <a:prstGeom prst="rect">
            <a:avLst/>
          </a:prstGeom>
          <a:noFill/>
        </p:spPr>
        <p:txBody>
          <a:bodyPr wrap="square" rtlCol="0">
            <a:spAutoFit/>
          </a:bodyPr>
          <a:lstStyle/>
          <a:p>
            <a:pPr algn="r"/>
            <a:r>
              <a:rPr lang="en-US" sz="1400" b="1" dirty="0" smtClean="0">
                <a:solidFill>
                  <a:prstClr val="black"/>
                </a:solidFill>
              </a:rPr>
              <a:t>Optum Data center</a:t>
            </a:r>
            <a:endParaRPr lang="en-US" sz="1400" b="1" dirty="0">
              <a:solidFill>
                <a:prstClr val="black"/>
              </a:solidFill>
            </a:endParaRPr>
          </a:p>
        </p:txBody>
      </p:sp>
      <p:sp>
        <p:nvSpPr>
          <p:cNvPr id="184" name="TextBox 183"/>
          <p:cNvSpPr txBox="1"/>
          <p:nvPr/>
        </p:nvSpPr>
        <p:spPr>
          <a:xfrm>
            <a:off x="6470780" y="3991539"/>
            <a:ext cx="1779003" cy="307777"/>
          </a:xfrm>
          <a:prstGeom prst="rect">
            <a:avLst/>
          </a:prstGeom>
          <a:noFill/>
        </p:spPr>
        <p:txBody>
          <a:bodyPr wrap="square" rtlCol="0">
            <a:spAutoFit/>
          </a:bodyPr>
          <a:lstStyle/>
          <a:p>
            <a:r>
              <a:rPr lang="en-US" sz="1400" b="1" dirty="0" smtClean="0">
                <a:solidFill>
                  <a:prstClr val="black"/>
                </a:solidFill>
              </a:rPr>
              <a:t>Public Cloud - Azure</a:t>
            </a:r>
            <a:endParaRPr lang="en-US" sz="1400" b="1" dirty="0">
              <a:solidFill>
                <a:prstClr val="black"/>
              </a:solidFill>
            </a:endParaRPr>
          </a:p>
        </p:txBody>
      </p:sp>
      <p:sp>
        <p:nvSpPr>
          <p:cNvPr id="3" name="Rectangle 2"/>
          <p:cNvSpPr/>
          <p:nvPr/>
        </p:nvSpPr>
        <p:spPr>
          <a:xfrm>
            <a:off x="130291" y="5601531"/>
            <a:ext cx="833095" cy="1115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Notched Right Arrow 146"/>
          <p:cNvSpPr/>
          <p:nvPr/>
        </p:nvSpPr>
        <p:spPr>
          <a:xfrm>
            <a:off x="5186907" y="5240125"/>
            <a:ext cx="1062986" cy="386535"/>
          </a:xfrm>
          <a:prstGeom prst="notch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89" name="Group 88"/>
          <p:cNvGrpSpPr/>
          <p:nvPr/>
        </p:nvGrpSpPr>
        <p:grpSpPr>
          <a:xfrm>
            <a:off x="9832655" y="979228"/>
            <a:ext cx="2003930" cy="238623"/>
            <a:chOff x="7996316" y="146677"/>
            <a:chExt cx="2003930" cy="238623"/>
          </a:xfrm>
        </p:grpSpPr>
        <p:sp>
          <p:nvSpPr>
            <p:cNvPr id="134" name="Rectangle 133"/>
            <p:cNvSpPr/>
            <p:nvPr/>
          </p:nvSpPr>
          <p:spPr>
            <a:xfrm>
              <a:off x="7996316" y="147304"/>
              <a:ext cx="663694" cy="237996"/>
            </a:xfrm>
            <a:prstGeom prst="rect">
              <a:avLst/>
            </a:prstGeom>
            <a:solidFill>
              <a:schemeClr val="accent6">
                <a:lumMod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Evolving</a:t>
              </a:r>
              <a:endParaRPr lang="en-US" sz="800" b="1" dirty="0"/>
            </a:p>
          </p:txBody>
        </p:sp>
        <p:sp>
          <p:nvSpPr>
            <p:cNvPr id="135" name="Rectangle 134"/>
            <p:cNvSpPr/>
            <p:nvPr/>
          </p:nvSpPr>
          <p:spPr>
            <a:xfrm>
              <a:off x="8664294" y="147304"/>
              <a:ext cx="663692" cy="237996"/>
            </a:xfrm>
            <a:prstGeom prst="rect">
              <a:avLst/>
            </a:prstGeom>
            <a:solidFill>
              <a:srgbClr val="00B05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Tactical Use</a:t>
              </a:r>
              <a:endParaRPr lang="en-US" sz="800" b="1" dirty="0"/>
            </a:p>
          </p:txBody>
        </p:sp>
        <p:sp>
          <p:nvSpPr>
            <p:cNvPr id="136" name="Rectangle 135"/>
            <p:cNvSpPr/>
            <p:nvPr/>
          </p:nvSpPr>
          <p:spPr>
            <a:xfrm>
              <a:off x="9336554" y="146677"/>
              <a:ext cx="663692" cy="23799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Enterprise Use</a:t>
              </a:r>
              <a:endParaRPr lang="en-US" sz="800" b="1" dirty="0"/>
            </a:p>
          </p:txBody>
        </p:sp>
      </p:grpSp>
      <p:sp>
        <p:nvSpPr>
          <p:cNvPr id="137" name="TextBox 136"/>
          <p:cNvSpPr txBox="1"/>
          <p:nvPr/>
        </p:nvSpPr>
        <p:spPr>
          <a:xfrm>
            <a:off x="9736824" y="736067"/>
            <a:ext cx="2223861" cy="276999"/>
          </a:xfrm>
          <a:prstGeom prst="rect">
            <a:avLst/>
          </a:prstGeom>
          <a:noFill/>
        </p:spPr>
        <p:txBody>
          <a:bodyPr wrap="square" rtlCol="0">
            <a:spAutoFit/>
          </a:bodyPr>
          <a:lstStyle/>
          <a:p>
            <a:r>
              <a:rPr lang="en-US" sz="1200" dirty="0" smtClean="0"/>
              <a:t>Rx Enterprise Services Lifecycle</a:t>
            </a:r>
            <a:endParaRPr lang="en-US" sz="1200"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6112" y="1094016"/>
            <a:ext cx="5438147" cy="27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4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xmlns="" name="Presentation1" id="{3A5C80AD-9F39-554B-AFFE-841FC2366A35}" vid="{205656D3-1141-B24A-ABBD-A0A7CE8AAFF2}"/>
    </a:ext>
  </a:extLst>
</a:theme>
</file>

<file path=ppt/theme/theme11.xml><?xml version="1.0" encoding="utf-8"?>
<a:theme xmlns:a="http://schemas.openxmlformats.org/drawingml/2006/main" name="4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xmlns="" name="Presentation1" id="{3A5C80AD-9F39-554B-AFFE-841FC2366A35}" vid="{205656D3-1141-B24A-ABBD-A0A7CE8AAFF2}"/>
    </a:ext>
  </a:extLst>
</a:theme>
</file>

<file path=ppt/theme/theme12.xml><?xml version="1.0" encoding="utf-8"?>
<a:theme xmlns:a="http://schemas.openxmlformats.org/drawingml/2006/main" name="5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xmlns="" name="Presentation1" id="{3A5C80AD-9F39-554B-AFFE-841FC2366A35}" vid="{205656D3-1141-B24A-ABBD-A0A7CE8AAFF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2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xmlns="" name="Optum Template Widescreen 2017" id="{7B5D600A-2D9F-7846-873A-3DB7D3D033AF}" vid="{CD076671-1829-A745-958A-71C95C527FA6}"/>
    </a:ext>
  </a:extLst>
</a:theme>
</file>

<file path=ppt/theme/theme16.xml><?xml version="1.0" encoding="utf-8"?>
<a:theme xmlns:a="http://schemas.openxmlformats.org/drawingml/2006/main" name="3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xmlns="" name="Optum Template Widescreen 2017" id="{7B5D600A-2D9F-7846-873A-3DB7D3D033AF}" vid="{CD076671-1829-A745-958A-71C95C527FA6}"/>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 xmlns:thm15="http://schemas.microsoft.com/office/thememl/2012/main" name="Presentation1" id="{3A5C80AD-9F39-554B-AFFE-841FC2366A35}" vid="{205656D3-1141-B24A-ABBD-A0A7CE8AAFF2}"/>
    </a:ext>
  </a:extLst>
</a:theme>
</file>

<file path=ppt/theme/theme3.xml><?xml version="1.0" encoding="utf-8"?>
<a:theme xmlns:a="http://schemas.openxmlformats.org/drawingml/2006/main" name="1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 xmlns:thm15="http://schemas.microsoft.com/office/thememl/2012/main" name="Presentation1" id="{3A5C80AD-9F39-554B-AFFE-841FC2366A35}" vid="{205656D3-1141-B24A-ABBD-A0A7CE8AAFF2}"/>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extLst>
    <a:ext uri="{05A4C25C-085E-4340-85A3-A5531E510DB2}">
      <thm15:themeFamily xmlns="" xmlns:thm15="http://schemas.microsoft.com/office/thememl/2012/main" name="Presentation1" id="{3A5C80AD-9F39-554B-AFFE-841FC2366A35}" vid="{205656D3-1141-B24A-ABBD-A0A7CE8AAFF2}"/>
    </a:ext>
  </a:extLst>
</a:theme>
</file>

<file path=ppt/theme/theme7.xml><?xml version="1.0" encoding="utf-8"?>
<a:theme xmlns:a="http://schemas.openxmlformats.org/drawingml/2006/main" name="Optum">
  <a:themeElements>
    <a:clrScheme name="Optum Ted">
      <a:dk1>
        <a:srgbClr val="53565A"/>
      </a:dk1>
      <a:lt1>
        <a:sysClr val="window" lastClr="FFFFFF"/>
      </a:lt1>
      <a:dk2>
        <a:srgbClr val="EAAA00"/>
      </a:dk2>
      <a:lt2>
        <a:srgbClr val="B1B3B3"/>
      </a:lt2>
      <a:accent1>
        <a:srgbClr val="E87722"/>
      </a:accent1>
      <a:accent2>
        <a:srgbClr val="008770"/>
      </a:accent2>
      <a:accent3>
        <a:srgbClr val="00549F"/>
      </a:accent3>
      <a:accent4>
        <a:srgbClr val="888B8D"/>
      </a:accent4>
      <a:accent5>
        <a:srgbClr val="7396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 xmlns:thm15="http://schemas.microsoft.com/office/thememl/2012/main" name="Optum Template Widescreen 2017" id="{7B5D600A-2D9F-7846-873A-3DB7D3D033AF}" vid="{CD076671-1829-A745-958A-71C95C527FA6}"/>
    </a:ext>
  </a:extLst>
</a:theme>
</file>

<file path=ppt/theme/theme9.xml><?xml version="1.0" encoding="utf-8"?>
<a:theme xmlns:a="http://schemas.openxmlformats.org/drawingml/2006/main" name="1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 xmlns:thm15="http://schemas.microsoft.com/office/thememl/2012/main" name="Optum Template Widescreen 2017" id="{7B5D600A-2D9F-7846-873A-3DB7D3D033AF}" vid="{CD076671-1829-A745-958A-71C95C527FA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CDateModified xmlns="http://schemas.microsoft.com/sharepoint/v3/fields" xsi:nil="true"/>
    <CWRMItemRecordData xmlns="aa7d0b20-d235-434e-b614-8231d29d02be" xsi:nil="true"/>
    <Add_x0020_to_x0020_DSG_x0020_Hub_x0020_Connect xmlns="486d7870-2b19-489b-bf6e-8cd85a7be067">false</Add_x0020_to_x0020_DSG_x0020_Hub_x0020_Connect>
    <TaxCatchAll xmlns="c5b5009f-843b-44ad-8459-261282077631"/>
    <CWRMItemRecordClassificationTaxHTField0 xmlns="aa7d0b20-d235-434e-b614-8231d29d02be">
      <Terms xmlns="http://schemas.microsoft.com/office/infopath/2007/PartnerControls"/>
    </CWRMItemRecordClassification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Collabware CLM Item Unique ID</Name>
    <Synchronization>Synchronous</Synchronization>
    <Type>1</Type>
    <SequenceNumber>1</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10002</Type>
    <SequenceNumber>10500</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10004</Type>
    <SequenceNumber>10501</SequenceNumber>
    <Url/>
    <Assembly>Collabware.SharePoint.RecordsManagement, Version=1.0.0.0, Culture=neutral, PublicKeyToken=801662d3f2b71412</Assembly>
    <Class>Collabware.SharePoint.RecordsManagement.ItemUniqueIdContentTypeReceiver</Class>
    <Data/>
    <Filter/>
  </Receiver>
  <Receiver>
    <Name>Collabware CLM Item Unique ID</Name>
    <Synchronization>Synchronous</Synchronization>
    <Type>10006</Type>
    <SequenceNumber>10502</SequenceNumber>
    <Url/>
    <Assembly>Collabware.SharePoint.RecordsManagement, Version=1.0.0.0, Culture=neutral, PublicKeyToken=801662d3f2b71412</Assembly>
    <Class>Collabware.SharePoint.RecordsManagement.ItemUniqueIdContentTypeReceiver</Class>
    <Data/>
    <Filter/>
  </Receiver>
  <Receiver>
    <Name>Collabware CLM Item Processing</Name>
    <Synchronization>Synchronous</Synchronization>
    <Type>10001</Type>
    <SequenceNumber>12000</SequenceNumber>
    <Url/>
    <Assembly>Collabware.SharePoint.RecordsManagement, Version=1.0.0.0, Culture=neutral, PublicKeyToken=801662d3f2b71412</Assembly>
    <Class>Collabware.SharePoint.RecordsManagement.ItemProcessingContentTypeReceiver</Class>
    <Data/>
    <Filter/>
  </Receiver>
  <Receiver>
    <Name>Collabware CLM Item Processing</Name>
    <Synchronization>Asynchronous</Synchronization>
    <Type>10002</Type>
    <SequenceNumber>12001</SequenceNumber>
    <Url/>
    <Assembly>Collabware.SharePoint.RecordsManagement, Version=1.0.0.0, Culture=neutral, PublicKeyToken=801662d3f2b71412</Assembly>
    <Class>Collabware.SharePoint.RecordsManagement.ItemProcessingContentTypeReceiver</Class>
    <Data/>
    <Filter/>
  </Receiver>
  <Receiver>
    <Name>Collabware CLM Item Processing</Name>
    <Synchronization>Asynchronous</Synchronization>
    <Type>10004</Type>
    <SequenceNumber>12002</SequenceNumber>
    <Url/>
    <Assembly>Collabware.SharePoint.RecordsManagement, Version=1.0.0.0, Culture=neutral, PublicKeyToken=801662d3f2b71412</Assembly>
    <Class>Collabware.SharePoint.RecordsManagement.ItemProcessingContentTypeReceiver</Class>
    <Data/>
    <Filter/>
  </Receiver>
  <Receiver>
    <Name>Collabware CLM Item Audit</Name>
    <Synchronization>Asynchronous</Synchronization>
    <Type>10001</Type>
    <SequenceNumber>11000</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10002</Type>
    <SequenceNumber>11001</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10005</Type>
    <SequenceNumber>11002</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10006</Type>
    <SequenceNumber>11003</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Asynchronous</Synchronization>
    <Type>10004</Type>
    <SequenceNumber>11004</SequenceNumber>
    <Url/>
    <Assembly>Collabware.SharePoint.RecordsManagement, Version=1.0.0.0, Culture=neutral, PublicKeyToken=801662d3f2b71412</Assembly>
    <Class>Collabware.SharePoint.RecordsManagement.ItemAuditContentTypeReceiver</Class>
    <Data/>
    <Filter/>
  </Receiver>
  <Receiver>
    <Name>Collabware CLM Item Audit</Name>
    <Synchronization>Synchronous</Synchronization>
    <Type>3</Type>
    <SequenceNumber>11005</SequenceNumber>
    <Url/>
    <Assembly>Collabware.SharePoint.RecordsManagement, Version=1.0.0.0, Culture=neutral, PublicKeyToken=801662d3f2b71412</Assembly>
    <Class>Collabware.SharePoint.RecordsManagement.ItemAuditContentTypeReceiver</Class>
    <Data/>
    <Filter/>
  </Receiver>
  <Receiver>
    <Name>Collabware CLM Item Security</Name>
    <Synchronization>Asynchronous</Synchronization>
    <Type>10002</Type>
    <SequenceNumber>13000</SequenceNumber>
    <Url/>
    <Assembly>Collabware.SharePoint.RecordsManagement, Version=1.0.0.0, Culture=neutral, PublicKeyToken=801662d3f2b71412</Assembly>
    <Class>Collabware.SharePoint.RecordsManagement.ItemSecurityContentTypeReceiver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F4808886532A064A93874417F7DCE38A" ma:contentTypeVersion="7" ma:contentTypeDescription="Create a new document." ma:contentTypeScope="" ma:versionID="f7796b96d8dc69006967904c2d779480">
  <xsd:schema xmlns:xsd="http://www.w3.org/2001/XMLSchema" xmlns:xs="http://www.w3.org/2001/XMLSchema" xmlns:p="http://schemas.microsoft.com/office/2006/metadata/properties" xmlns:ns1="http://schemas.microsoft.com/sharepoint/v3" xmlns:ns2="http://schemas.microsoft.com/sharepoint/v3/fields" xmlns:ns3="c5b5009f-843b-44ad-8459-261282077631" xmlns:ns4="aa7d0b20-d235-434e-b614-8231d29d02be" xmlns:ns5="486d7870-2b19-489b-bf6e-8cd85a7be067" targetNamespace="http://schemas.microsoft.com/office/2006/metadata/properties" ma:root="true" ma:fieldsID="dea614311580f950aa8e2a762daff03d" ns1:_="" ns2:_="" ns3:_="" ns4:_="" ns5:_="">
    <xsd:import namespace="http://schemas.microsoft.com/sharepoint/v3"/>
    <xsd:import namespace="http://schemas.microsoft.com/sharepoint/v3/fields"/>
    <xsd:import namespace="c5b5009f-843b-44ad-8459-261282077631"/>
    <xsd:import namespace="aa7d0b20-d235-434e-b614-8231d29d02be"/>
    <xsd:import namespace="486d7870-2b19-489b-bf6e-8cd85a7be067"/>
    <xsd:element name="properties">
      <xsd:complexType>
        <xsd:sequence>
          <xsd:element name="documentManagement">
            <xsd:complexType>
              <xsd:all>
                <xsd:element ref="ns2:_DCDateModified" minOccurs="0"/>
                <xsd:element ref="ns3:_dlc_DocId" minOccurs="0"/>
                <xsd:element ref="ns3:_dlc_DocIdUrl" minOccurs="0"/>
                <xsd:element ref="ns3:_dlc_DocIdPersistId" minOccurs="0"/>
                <xsd:element ref="ns3:TaxCatchAll" minOccurs="0"/>
                <xsd:element ref="ns3:TaxCatchAllLabel" minOccurs="0"/>
                <xsd:element ref="ns4:CWRMItemUniqueId" minOccurs="0"/>
                <xsd:element ref="ns4:CWRMItemRecordState" minOccurs="0"/>
                <xsd:element ref="ns4:CWRMItemRecordCategory" minOccurs="0"/>
                <xsd:element ref="ns4:CWRMItemRecordClassificationTaxHTField0" minOccurs="0"/>
                <xsd:element ref="ns4:CWRMItemRecordStatus" minOccurs="0"/>
                <xsd:element ref="ns4:CWRMItemRecordDeclaredDate" minOccurs="0"/>
                <xsd:element ref="ns4:CWRMItemRecordVital" minOccurs="0"/>
                <xsd:element ref="ns4:CWRMItemRecordData" minOccurs="0"/>
                <xsd:element ref="ns1:PublishingStartDate" minOccurs="0"/>
                <xsd:element ref="ns1:PublishingExpirationDate" minOccurs="0"/>
                <xsd:element ref="ns5:Add_x0020_to_x0020_DSG_x0020_Hub_x0020_Conn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3"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24"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4" nillable="true" ma:displayName="Date Modified" ma:description="The date on which this resource was last modified" ma:format="DateTime" ma:internalName="_DCDateModified"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5b5009f-843b-44ad-8459-261282077631" elementFormDefault="qualified">
    <xsd:import namespace="http://schemas.microsoft.com/office/2006/documentManagement/types"/>
    <xsd:import namespace="http://schemas.microsoft.com/office/infopath/2007/PartnerControls"/>
    <xsd:element name="_dlc_DocId" ma:index="9" nillable="true" ma:displayName="Document ID Value" ma:description="The value of the document ID assigned to this item." ma:internalName="_dlc_DocId" ma:readOnly="true">
      <xsd:simpleType>
        <xsd:restriction base="dms:Text"/>
      </xsd:simpleType>
    </xsd:element>
    <xsd:element name="_dlc_DocIdUrl" ma:index="1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element name="TaxCatchAll" ma:index="12" nillable="true" ma:displayName="Taxonomy Catch All Column" ma:hidden="true" ma:list="{6e055c26-5585-47bd-a264-b98ceaf75c52}" ma:internalName="TaxCatchAll" ma:showField="CatchAllData" ma:web="aa7d0b20-d235-434e-b614-8231d29d02be">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6e055c26-5585-47bd-a264-b98ceaf75c52}" ma:internalName="TaxCatchAllLabel" ma:readOnly="true" ma:showField="CatchAllDataLabel" ma:web="aa7d0b20-d235-434e-b614-8231d29d02b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a7d0b20-d235-434e-b614-8231d29d02be" elementFormDefault="qualified">
    <xsd:import namespace="http://schemas.microsoft.com/office/2006/documentManagement/types"/>
    <xsd:import namespace="http://schemas.microsoft.com/office/infopath/2007/PartnerControls"/>
    <xsd:element name="CWRMItemUniqueId" ma:index="14" nillable="true" ma:displayName="Content ID" ma:description="A universally unique identifier assigned to the item." ma:hidden="true" ma:internalName="CWRMItemUniqueId" ma:readOnly="true">
      <xsd:simpleType>
        <xsd:restriction base="dms:Text"/>
      </xsd:simpleType>
    </xsd:element>
    <xsd:element name="CWRMItemRecordState" ma:index="15" nillable="true" ma:displayName="Record State" ma:description="The current state of this item as it pertains to records management." ma:hidden="true" ma:internalName="CWRMItemRecordState" ma:readOnly="true">
      <xsd:simpleType>
        <xsd:restriction base="dms:Text"/>
      </xsd:simpleType>
    </xsd:element>
    <xsd:element name="CWRMItemRecordCategory" ma:index="16" nillable="true" ma:displayName="Record Category" ma:description="Identifies the current record category for the item." ma:hidden="true" ma:internalName="CWRMItemRecordCategory" ma:readOnly="true">
      <xsd:simpleType>
        <xsd:restriction base="dms:Text"/>
      </xsd:simpleType>
    </xsd:element>
    <xsd:element name="CWRMItemRecordClassificationTaxHTField0" ma:index="17" nillable="true" ma:taxonomy="true" ma:internalName="CWRMItemRecordClassificationTaxHTField0" ma:taxonomyFieldName="CWRMItemRecordClassification" ma:displayName="Record Classification" ma:readOnly="false" ma:default="" ma:fieldId="{e94be97f-fb02-4deb-9c3d-6d978a059d35}" ma:sspId="fdf5619e-40eb-4dc4-9ea8-6d642bef26e9" ma:termSetId="4645d3fb-447f-4f30-adac-525cf60eaf77" ma:anchorId="00000000-0000-0000-0000-000000000000" ma:open="false" ma:isKeyword="false">
      <xsd:complexType>
        <xsd:sequence>
          <xsd:element ref="pc:Terms" minOccurs="0" maxOccurs="1"/>
        </xsd:sequence>
      </xsd:complexType>
    </xsd:element>
    <xsd:element name="CWRMItemRecordStatus" ma:index="19" nillable="true" ma:displayName="Record Status" ma:description="The current status of this item as it pertains to records management." ma:hidden="true" ma:internalName="CWRMItemRecordStatus" ma:readOnly="true">
      <xsd:simpleType>
        <xsd:restriction base="dms:Text"/>
      </xsd:simpleType>
    </xsd:element>
    <xsd:element name="CWRMItemRecordDeclaredDate" ma:index="20" nillable="true" ma:displayName="Record Declared Date" ma:description="The date and time that the item was declared a record." ma:hidden="true" ma:internalName="CWRMItemRecordDeclaredDate" ma:readOnly="true">
      <xsd:simpleType>
        <xsd:restriction base="dms:DateTime"/>
      </xsd:simpleType>
    </xsd:element>
    <xsd:element name="CWRMItemRecordVital" ma:index="21" nillable="true" ma:displayName="Record Vital" ma:description="Indicates if this item is considered vital to the organization." ma:hidden="true" ma:internalName="CWRMItemRecordVital" ma:readOnly="true">
      <xsd:simpleType>
        <xsd:restriction base="dms:Boolean"/>
      </xsd:simpleType>
    </xsd:element>
    <xsd:element name="CWRMItemRecordData" ma:index="22" nillable="true" ma:displayName="Record Data" ma:description="Contains system specific record data for the item." ma:hidden="true" ma:internalName="CWRMItemRecordData">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6d7870-2b19-489b-bf6e-8cd85a7be067" elementFormDefault="qualified">
    <xsd:import namespace="http://schemas.microsoft.com/office/2006/documentManagement/types"/>
    <xsd:import namespace="http://schemas.microsoft.com/office/infopath/2007/PartnerControls"/>
    <xsd:element name="Add_x0020_to_x0020_DSG_x0020_Hub_x0020_Connect" ma:index="25" nillable="true" ma:displayName="Add to DSG Hub Connect" ma:default="0" ma:internalName="Add_x0020_to_x0020_DSG_x0020_Hub_x0020_Connec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2DBA8-2504-4AD1-BD72-3562DB5094EB}">
  <ds:schemaRefs>
    <ds:schemaRef ds:uri="http://schemas.microsoft.com/office/2006/documentManagement/types"/>
    <ds:schemaRef ds:uri="http://schemas.microsoft.com/office/2006/metadata/properties"/>
    <ds:schemaRef ds:uri="http://purl.org/dc/elements/1.1/"/>
    <ds:schemaRef ds:uri="http://schemas.microsoft.com/sharepoint/v3/fields"/>
    <ds:schemaRef ds:uri="http://schemas.openxmlformats.org/package/2006/metadata/core-properties"/>
    <ds:schemaRef ds:uri="c5b5009f-843b-44ad-8459-261282077631"/>
    <ds:schemaRef ds:uri="http://purl.org/dc/dcmitype/"/>
    <ds:schemaRef ds:uri="http://purl.org/dc/terms/"/>
    <ds:schemaRef ds:uri="http://schemas.microsoft.com/office/infopath/2007/PartnerControls"/>
    <ds:schemaRef ds:uri="486d7870-2b19-489b-bf6e-8cd85a7be067"/>
    <ds:schemaRef ds:uri="aa7d0b20-d235-434e-b614-8231d29d02b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02A3F3A4-C24A-4D64-B3B4-DD162A0F0530}">
  <ds:schemaRefs>
    <ds:schemaRef ds:uri="http://schemas.microsoft.com/sharepoint/events"/>
  </ds:schemaRefs>
</ds:datastoreItem>
</file>

<file path=customXml/itemProps4.xml><?xml version="1.0" encoding="utf-8"?>
<ds:datastoreItem xmlns:ds="http://schemas.openxmlformats.org/officeDocument/2006/customXml" ds:itemID="{A4455F37-7A04-4631-9A3D-53D0A3C031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c5b5009f-843b-44ad-8459-261282077631"/>
    <ds:schemaRef ds:uri="aa7d0b20-d235-434e-b614-8231d29d02be"/>
    <ds:schemaRef ds:uri="486d7870-2b19-489b-bf6e-8cd85a7be0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63015</TotalTime>
  <Words>12383</Words>
  <Application>Microsoft Office PowerPoint</Application>
  <PresentationFormat>Custom</PresentationFormat>
  <Paragraphs>3334</Paragraphs>
  <Slides>72</Slides>
  <Notes>14</Notes>
  <HiddenSlides>0</HiddenSlides>
  <MMClips>0</MMClips>
  <ScaleCrop>false</ScaleCrop>
  <HeadingPairs>
    <vt:vector size="4" baseType="variant">
      <vt:variant>
        <vt:lpstr>Theme</vt:lpstr>
      </vt:variant>
      <vt:variant>
        <vt:i4>16</vt:i4>
      </vt:variant>
      <vt:variant>
        <vt:lpstr>Slide Titles</vt:lpstr>
      </vt:variant>
      <vt:variant>
        <vt:i4>72</vt:i4>
      </vt:variant>
    </vt:vector>
  </HeadingPairs>
  <TitlesOfParts>
    <vt:vector size="88" baseType="lpstr">
      <vt:lpstr>1_Custom Design</vt:lpstr>
      <vt:lpstr>OPTUM_2010_Full</vt:lpstr>
      <vt:lpstr>1_OPTUM_2010_Full</vt:lpstr>
      <vt:lpstr>2_Office Theme</vt:lpstr>
      <vt:lpstr>3_Office Theme</vt:lpstr>
      <vt:lpstr>2_OPTUM_2010_Full</vt:lpstr>
      <vt:lpstr>Optum</vt:lpstr>
      <vt:lpstr>Optum WIdescreen 2017</vt:lpstr>
      <vt:lpstr>1_Optum WIdescreen 2017</vt:lpstr>
      <vt:lpstr>3_OPTUM_2010_Full</vt:lpstr>
      <vt:lpstr>4_OPTUM_2010_Full</vt:lpstr>
      <vt:lpstr>5_OPTUM_2010_Full</vt:lpstr>
      <vt:lpstr>Office Theme</vt:lpstr>
      <vt:lpstr>1_Office Theme</vt:lpstr>
      <vt:lpstr>2_Optum WIdescreen 2017</vt:lpstr>
      <vt:lpstr>3_Optum WIdescreen 2017</vt:lpstr>
      <vt:lpstr>Optum Rx –  Enterprise Strategy – Roadmaps</vt:lpstr>
      <vt:lpstr>Optum partners across the health care system</vt:lpstr>
      <vt:lpstr>Going beyond pharmacy to  impact total care and cost</vt:lpstr>
      <vt:lpstr>Optum Rx Integrated Planning Approach</vt:lpstr>
      <vt:lpstr>Optum Rx EA Strategy &amp; Control Points Definition/approach</vt:lpstr>
      <vt:lpstr>Rx Enterprise Architecture Control Points Strategy and Enabler</vt:lpstr>
      <vt:lpstr>Rx Enterprise Architecture Control Points Experience Strategy Evolution Blueprint</vt:lpstr>
      <vt:lpstr>Rx Enterprise Architecture Control Points Data Strategy Evolution Blueprint</vt:lpstr>
      <vt:lpstr>Rx Enterprise Architecture Control Points Integration Strategy Evolution Blueprint</vt:lpstr>
      <vt:lpstr>PowerPoint Presentation</vt:lpstr>
      <vt:lpstr>Optum Rx Integration Services </vt:lpstr>
      <vt:lpstr>OptumRx Future State Middleware Layer – Evolution to Future State</vt:lpstr>
      <vt:lpstr>Platform: Enterprise Common Services Rx LOB: DSG Rx Owner: SK</vt:lpstr>
      <vt:lpstr>Optum Rx Digital Services Group </vt:lpstr>
      <vt:lpstr>ORx Architecture – DSG Enterprise – Evolution to Future State</vt:lpstr>
      <vt:lpstr>ORx DSG Member Portal – Evolution to Future State</vt:lpstr>
      <vt:lpstr>Application: Member Portal Rx LOB: DSG Rx Owner: SK</vt:lpstr>
      <vt:lpstr>BriovaRx Patient Portal – Evolution to Future State </vt:lpstr>
      <vt:lpstr>Application: BriovaRx Patient Portal/ Public Site Rx LOB: DSG Rx Owner: SK</vt:lpstr>
      <vt:lpstr>BriovaRx Provider Portal – Evolution to Future State </vt:lpstr>
      <vt:lpstr>Application: BriovaRx Provider Portal  Rx LOB: DSG Rx Owner: SK</vt:lpstr>
      <vt:lpstr>ORx DSG Mobile – Evolution to Future State</vt:lpstr>
      <vt:lpstr>Application: Member Mobile Rx LOB: DSG Rx Owner: SK</vt:lpstr>
      <vt:lpstr>BriovaRx Mobile – Evolution to Future State </vt:lpstr>
      <vt:lpstr>Application: BriovaRx Mobile Rx LOB: DSG Rx Owner: SK</vt:lpstr>
      <vt:lpstr>PowerPoint Presentation</vt:lpstr>
      <vt:lpstr>Optum Rx PBM Services Group </vt:lpstr>
      <vt:lpstr>Optum Rx Pharmacy Services Group </vt:lpstr>
      <vt:lpstr>Optum Rx data Services Group </vt:lpstr>
      <vt:lpstr>Optum Rx member Services Group </vt:lpstr>
      <vt:lpstr>PowerPoint Presentation</vt:lpstr>
      <vt:lpstr>OptumRx Future State Middleware Layer Blueprint</vt:lpstr>
      <vt:lpstr>ORx DSG Member Portal – Future State Blueprint</vt:lpstr>
      <vt:lpstr>BriovaRx Patient Portal – Future State Blueprint</vt:lpstr>
      <vt:lpstr>BriovaRx Provider Portal – Future State Blueprint</vt:lpstr>
      <vt:lpstr>ORx DSG Member Mobile – Future State Blueprint</vt:lpstr>
      <vt:lpstr>BriovaRx Mobile – Future State Blueprint</vt:lpstr>
      <vt:lpstr>PowerPoint Presentation</vt:lpstr>
      <vt:lpstr>PowerPoint Presentation</vt:lpstr>
      <vt:lpstr>PowerPoint Presentation</vt:lpstr>
      <vt:lpstr>PowerPoint Presentation</vt:lpstr>
      <vt:lpstr>BriovaRx Patient Portal – Current State</vt:lpstr>
      <vt:lpstr>ORx DSG Member Portal – Current State</vt:lpstr>
      <vt:lpstr>BriovaRx Mobile– Current State</vt:lpstr>
      <vt:lpstr>ORx DSG Member Mobile – Current State</vt:lpstr>
      <vt:lpstr>BriovaRx Provider Portal – Current State</vt:lpstr>
      <vt:lpstr>BriovaRx Provider Portal – Future State</vt:lpstr>
      <vt:lpstr>BriovaRx Provider Portal – Evolution to Future State </vt:lpstr>
      <vt:lpstr>PowerPoint Presentation</vt:lpstr>
      <vt:lpstr>PCMS Architecture Overview - CURRENT</vt:lpstr>
      <vt:lpstr>OptumRx Future State Middleware Layer</vt:lpstr>
      <vt:lpstr>Optum Rx Digital Strategy Definitions</vt:lpstr>
      <vt:lpstr>PCMS Architecture Overview - FUTURE</vt:lpstr>
      <vt:lpstr>PCMS evolution</vt:lpstr>
      <vt:lpstr>PCMS - Roadmap</vt:lpstr>
      <vt:lpstr>Application: PCMS Rx LOB: DSG Rx Owner: SK</vt:lpstr>
      <vt:lpstr>Client Portal future</vt:lpstr>
      <vt:lpstr>Client Portal evolution</vt:lpstr>
      <vt:lpstr>Application: Client Portal Rx LOB: DSG Rx Owner: SK</vt:lpstr>
      <vt:lpstr>Future RxProvider Portal</vt:lpstr>
      <vt:lpstr>Evolution RxProvider Portal</vt:lpstr>
      <vt:lpstr>Application: RxProvider Portal Rx LOB: DSG Rx Owner: SK</vt:lpstr>
      <vt:lpstr>Appendix</vt:lpstr>
      <vt:lpstr>Rx Enterprise Architecture Control Points Why we use these 4 control points to express our strategy</vt:lpstr>
      <vt:lpstr>Optum Rx Enterprise Architecture Strategy Focus</vt:lpstr>
      <vt:lpstr>Optum Rx Digital- Integration Middleware Strategy</vt:lpstr>
      <vt:lpstr>Optum Rx Digital- Portal Strategy</vt:lpstr>
      <vt:lpstr>Optum Rx Digital- Mobile Strategy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Rx –  Enterprise Strategy – Roadmaps work book</dc:title>
  <dc:creator>KC;Chowdhury, Tabaruk</dc:creator>
  <cp:keywords>AI;ML;Intelligence</cp:keywords>
  <cp:lastModifiedBy>WCortez</cp:lastModifiedBy>
  <cp:revision>1382</cp:revision>
  <cp:lastPrinted>2018-09-18T14:28:58Z</cp:lastPrinted>
  <dcterms:created xsi:type="dcterms:W3CDTF">2017-10-18T19:56:23Z</dcterms:created>
  <dcterms:modified xsi:type="dcterms:W3CDTF">2018-11-02T14:32:57Z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0x010100F4808886532A064A93874417F7DCE38A</vt:lpwstr>
  </property>
  <property fmtid="{D5CDD505-2E9C-101B-9397-08002B2CF9AE}" pid="3" name="CWRMItemRecordClassification">
    <vt:lpwstr/>
  </property>
</Properties>
</file>